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slides/slide89.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handoutMasterIdLst>
    <p:handoutMasterId r:id="rId92"/>
  </p:handoutMasterIdLst>
  <p:sldIdLst>
    <p:sldId id="256" r:id="rId2"/>
    <p:sldId id="338" r:id="rId3"/>
    <p:sldId id="353" r:id="rId4"/>
    <p:sldId id="360" r:id="rId5"/>
    <p:sldId id="349" r:id="rId6"/>
    <p:sldId id="350" r:id="rId7"/>
    <p:sldId id="351" r:id="rId8"/>
    <p:sldId id="417" r:id="rId9"/>
    <p:sldId id="382" r:id="rId10"/>
    <p:sldId id="348" r:id="rId11"/>
    <p:sldId id="410" r:id="rId12"/>
    <p:sldId id="411" r:id="rId13"/>
    <p:sldId id="456" r:id="rId14"/>
    <p:sldId id="457" r:id="rId15"/>
    <p:sldId id="419" r:id="rId16"/>
    <p:sldId id="290" r:id="rId17"/>
    <p:sldId id="291" r:id="rId18"/>
    <p:sldId id="471" r:id="rId19"/>
    <p:sldId id="472" r:id="rId20"/>
    <p:sldId id="473" r:id="rId21"/>
    <p:sldId id="466" r:id="rId22"/>
    <p:sldId id="403" r:id="rId23"/>
    <p:sldId id="469" r:id="rId24"/>
    <p:sldId id="362" r:id="rId25"/>
    <p:sldId id="468" r:id="rId26"/>
    <p:sldId id="317" r:id="rId27"/>
    <p:sldId id="330" r:id="rId28"/>
    <p:sldId id="298" r:id="rId29"/>
    <p:sldId id="432" r:id="rId30"/>
    <p:sldId id="431" r:id="rId31"/>
    <p:sldId id="433" r:id="rId32"/>
    <p:sldId id="425" r:id="rId33"/>
    <p:sldId id="302" r:id="rId34"/>
    <p:sldId id="390" r:id="rId35"/>
    <p:sldId id="303" r:id="rId36"/>
    <p:sldId id="380" r:id="rId37"/>
    <p:sldId id="408" r:id="rId38"/>
    <p:sldId id="305" r:id="rId39"/>
    <p:sldId id="435" r:id="rId40"/>
    <p:sldId id="441" r:id="rId41"/>
    <p:sldId id="479" r:id="rId42"/>
    <p:sldId id="478" r:id="rId43"/>
    <p:sldId id="429" r:id="rId44"/>
    <p:sldId id="428" r:id="rId45"/>
    <p:sldId id="477" r:id="rId46"/>
    <p:sldId id="475" r:id="rId47"/>
    <p:sldId id="442" r:id="rId48"/>
    <p:sldId id="443" r:id="rId49"/>
    <p:sldId id="448" r:id="rId50"/>
    <p:sldId id="439" r:id="rId51"/>
    <p:sldId id="440" r:id="rId52"/>
    <p:sldId id="444" r:id="rId53"/>
    <p:sldId id="421" r:id="rId54"/>
    <p:sldId id="422" r:id="rId55"/>
    <p:sldId id="445" r:id="rId56"/>
    <p:sldId id="423" r:id="rId57"/>
    <p:sldId id="437" r:id="rId58"/>
    <p:sldId id="446" r:id="rId59"/>
    <p:sldId id="424" r:id="rId60"/>
    <p:sldId id="447" r:id="rId61"/>
    <p:sldId id="310" r:id="rId62"/>
    <p:sldId id="396" r:id="rId63"/>
    <p:sldId id="454" r:id="rId64"/>
    <p:sldId id="407" r:id="rId65"/>
    <p:sldId id="470" r:id="rId66"/>
    <p:sldId id="458" r:id="rId67"/>
    <p:sldId id="459" r:id="rId68"/>
    <p:sldId id="460" r:id="rId69"/>
    <p:sldId id="461" r:id="rId70"/>
    <p:sldId id="462" r:id="rId71"/>
    <p:sldId id="313" r:id="rId72"/>
    <p:sldId id="314" r:id="rId73"/>
    <p:sldId id="315" r:id="rId74"/>
    <p:sldId id="316" r:id="rId75"/>
    <p:sldId id="399" r:id="rId76"/>
    <p:sldId id="332" r:id="rId77"/>
    <p:sldId id="334" r:id="rId78"/>
    <p:sldId id="415" r:id="rId79"/>
    <p:sldId id="400" r:id="rId80"/>
    <p:sldId id="401" r:id="rId81"/>
    <p:sldId id="337" r:id="rId82"/>
    <p:sldId id="404" r:id="rId83"/>
    <p:sldId id="405" r:id="rId84"/>
    <p:sldId id="416" r:id="rId85"/>
    <p:sldId id="418" r:id="rId86"/>
    <p:sldId id="371" r:id="rId87"/>
    <p:sldId id="372" r:id="rId88"/>
    <p:sldId id="373" r:id="rId89"/>
    <p:sldId id="276" r:id="rId9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FF"/>
    <a:srgbClr val="99FF33"/>
    <a:srgbClr val="33CCCC"/>
    <a:srgbClr val="FFFFCC"/>
    <a:srgbClr val="F1F5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11" autoAdjust="0"/>
    <p:restoredTop sz="97830" autoAdjust="0"/>
  </p:normalViewPr>
  <p:slideViewPr>
    <p:cSldViewPr>
      <p:cViewPr>
        <p:scale>
          <a:sx n="63" d="100"/>
          <a:sy n="63" d="100"/>
        </p:scale>
        <p:origin x="-1104" y="-984"/>
      </p:cViewPr>
      <p:guideLst>
        <p:guide orient="horz" pos="2160"/>
        <p:guide pos="2880"/>
      </p:guideLst>
    </p:cSldViewPr>
  </p:slideViewPr>
  <p:outlineViewPr>
    <p:cViewPr>
      <p:scale>
        <a:sx n="33" d="100"/>
        <a:sy n="33" d="100"/>
      </p:scale>
      <p:origin x="0" y="251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4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1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1010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111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1212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1313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1414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1515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1616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1717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1818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1919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2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2020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2121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2222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2323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2424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2525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2626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2727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2828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2929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3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3030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___3131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3232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___3333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___3434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___3535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___3636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___3737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___3838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___3939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4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___4040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___4141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___4242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___43434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6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7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8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999.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2.3672240052368749E-2"/>
          <c:y val="0.18661979293202163"/>
          <c:w val="0.91072469608587869"/>
          <c:h val="0.54336462749848602"/>
        </c:manualLayout>
      </c:layout>
      <c:barChart>
        <c:barDir val="col"/>
        <c:grouping val="clustered"/>
        <c:ser>
          <c:idx val="0"/>
          <c:order val="0"/>
          <c:tx>
            <c:strRef>
              <c:f>Sheet1!$B$1</c:f>
              <c:strCache>
                <c:ptCount val="1"/>
                <c:pt idx="0">
                  <c:v>计数</c:v>
                </c:pt>
              </c:strCache>
            </c:strRef>
          </c:tx>
          <c:dLbls>
            <c:showVal val="1"/>
          </c:dLbls>
          <c:cat>
            <c:strRef>
              <c:f>Sheet1!$A$2:$A$4</c:f>
              <c:strCache>
                <c:ptCount val="3"/>
                <c:pt idx="0">
                  <c:v>20-35岁</c:v>
                </c:pt>
                <c:pt idx="1">
                  <c:v>36-50岁</c:v>
                </c:pt>
                <c:pt idx="2">
                  <c:v>50岁以上</c:v>
                </c:pt>
              </c:strCache>
            </c:strRef>
          </c:cat>
          <c:val>
            <c:numRef>
              <c:f>Sheet1!$B$2:$B$4</c:f>
              <c:numCache>
                <c:formatCode>0.0%</c:formatCode>
                <c:ptCount val="3"/>
                <c:pt idx="0">
                  <c:v>0.52073732718894006</c:v>
                </c:pt>
                <c:pt idx="1">
                  <c:v>0.45806451612903232</c:v>
                </c:pt>
                <c:pt idx="2">
                  <c:v>2.1198156682027652E-2</c:v>
                </c:pt>
              </c:numCache>
            </c:numRef>
          </c:val>
        </c:ser>
        <c:axId val="79116544"/>
        <c:axId val="79130624"/>
      </c:barChart>
      <c:catAx>
        <c:axId val="79116544"/>
        <c:scaling>
          <c:orientation val="minMax"/>
        </c:scaling>
        <c:axPos val="b"/>
        <c:majorTickMark val="in"/>
        <c:tickLblPos val="nextTo"/>
        <c:txPr>
          <a:bodyPr rot="0" vert="horz"/>
          <a:lstStyle/>
          <a:p>
            <a:pPr>
              <a:defRPr/>
            </a:pPr>
            <a:endParaRPr lang="zh-CN"/>
          </a:p>
        </c:txPr>
        <c:crossAx val="79130624"/>
        <c:crosses val="autoZero"/>
        <c:auto val="1"/>
        <c:lblAlgn val="ctr"/>
        <c:lblOffset val="100"/>
        <c:tickLblSkip val="1"/>
      </c:catAx>
      <c:valAx>
        <c:axId val="79130624"/>
        <c:scaling>
          <c:orientation val="minMax"/>
        </c:scaling>
        <c:delete val="1"/>
        <c:axPos val="l"/>
        <c:numFmt formatCode="0.0%" sourceLinked="1"/>
        <c:tickLblPos val="none"/>
        <c:crossAx val="79116544"/>
        <c:crosses val="autoZero"/>
        <c:crossBetween val="between"/>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zh-CN"/>
  <c:chart>
    <c:autoTitleDeleted val="1"/>
    <c:view3D>
      <c:rotX val="75"/>
      <c:perspective val="30"/>
    </c:view3D>
    <c:plotArea>
      <c:layout>
        <c:manualLayout>
          <c:layoutTarget val="inner"/>
          <c:xMode val="edge"/>
          <c:yMode val="edge"/>
          <c:x val="0.18331051009928109"/>
          <c:y val="5.2123501454210124E-2"/>
          <c:w val="0.63609164171379995"/>
          <c:h val="0.91666666666666652"/>
        </c:manualLayout>
      </c:layout>
      <c:pie3DChart>
        <c:varyColors val="1"/>
        <c:ser>
          <c:idx val="0"/>
          <c:order val="0"/>
          <c:tx>
            <c:strRef>
              <c:f>Sheet1!$B$1</c:f>
              <c:strCache>
                <c:ptCount val="1"/>
                <c:pt idx="0">
                  <c:v>总计</c:v>
                </c:pt>
              </c:strCache>
            </c:strRef>
          </c:tx>
          <c:dPt>
            <c:idx val="2"/>
            <c:spPr>
              <a:solidFill>
                <a:schemeClr val="accent2">
                  <a:lumMod val="40000"/>
                  <a:lumOff val="60000"/>
                </a:schemeClr>
              </a:solidFill>
            </c:spPr>
          </c:dPt>
          <c:dLbls>
            <c:dLbl>
              <c:idx val="0"/>
              <c:layout>
                <c:manualLayout>
                  <c:x val="-0.15230876031800372"/>
                  <c:y val="9.6410938497552653E-2"/>
                </c:manualLayout>
              </c:layout>
              <c:showCatName val="1"/>
              <c:showPercent val="1"/>
            </c:dLbl>
            <c:dLbl>
              <c:idx val="1"/>
              <c:layout>
                <c:manualLayout>
                  <c:x val="5.4346114344402639E-2"/>
                  <c:y val="-0.12423423423423428"/>
                </c:manualLayout>
              </c:layout>
              <c:showCatName val="1"/>
              <c:showPercent val="1"/>
            </c:dLbl>
            <c:numFmt formatCode="0.0%" sourceLinked="0"/>
            <c:showCatName val="1"/>
            <c:showPercent val="1"/>
          </c:dLbls>
          <c:cat>
            <c:strRef>
              <c:f>Sheet1!$A$2:$A$4</c:f>
              <c:strCache>
                <c:ptCount val="3"/>
                <c:pt idx="0">
                  <c:v>成熟</c:v>
                </c:pt>
                <c:pt idx="1">
                  <c:v>不成熟</c:v>
                </c:pt>
                <c:pt idx="2">
                  <c:v>不好说</c:v>
                </c:pt>
              </c:strCache>
            </c:strRef>
          </c:cat>
          <c:val>
            <c:numRef>
              <c:f>Sheet1!$B$2:$B$4</c:f>
              <c:numCache>
                <c:formatCode>0.00%</c:formatCode>
                <c:ptCount val="3"/>
                <c:pt idx="0">
                  <c:v>0.34</c:v>
                </c:pt>
                <c:pt idx="1">
                  <c:v>0.37600000000000011</c:v>
                </c:pt>
                <c:pt idx="2">
                  <c:v>0.28400000000000009</c:v>
                </c:pt>
              </c:numCache>
            </c:numRef>
          </c:val>
        </c:ser>
      </c:pie3DChart>
    </c:plotArea>
    <c:plotVisOnly val="1"/>
    <c:dispBlanksAs val="zero"/>
  </c:chart>
  <c:txPr>
    <a:bodyPr/>
    <a:lstStyle/>
    <a:p>
      <a:pPr>
        <a:defRPr sz="1200">
          <a:latin typeface="微软雅黑" pitchFamily="34" charset="-122"/>
          <a:ea typeface="微软雅黑" pitchFamily="34" charset="-122"/>
        </a:defRPr>
      </a:pPr>
      <a:endParaRPr lang="zh-CN"/>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3.8969590008145531E-2"/>
          <c:y val="5.3921568627450948E-2"/>
          <c:w val="0.79161930189760732"/>
          <c:h val="0.89215686274509809"/>
        </c:manualLayout>
      </c:layout>
      <c:barChart>
        <c:barDir val="col"/>
        <c:grouping val="clustered"/>
        <c:ser>
          <c:idx val="0"/>
          <c:order val="0"/>
          <c:tx>
            <c:strRef>
              <c:f>Sheet1!$B$1</c:f>
              <c:strCache>
                <c:ptCount val="1"/>
                <c:pt idx="0">
                  <c:v>做过</c:v>
                </c:pt>
              </c:strCache>
            </c:strRef>
          </c:tx>
          <c:dLbls>
            <c:numFmt formatCode="0.0%" sourceLinked="0"/>
            <c:showVal val="1"/>
          </c:dLbls>
          <c:cat>
            <c:strRef>
              <c:f>Sheet1!$A$2:$A$4</c:f>
              <c:strCache>
                <c:ptCount val="3"/>
                <c:pt idx="0">
                  <c:v>成熟</c:v>
                </c:pt>
                <c:pt idx="1">
                  <c:v>不成熟</c:v>
                </c:pt>
                <c:pt idx="2">
                  <c:v>不好说</c:v>
                </c:pt>
              </c:strCache>
            </c:strRef>
          </c:cat>
          <c:val>
            <c:numRef>
              <c:f>Sheet1!$B$2:$B$4</c:f>
              <c:numCache>
                <c:formatCode>0.0%</c:formatCode>
                <c:ptCount val="3"/>
                <c:pt idx="0">
                  <c:v>0.39834024896265585</c:v>
                </c:pt>
                <c:pt idx="1">
                  <c:v>0.27385892116182592</c:v>
                </c:pt>
                <c:pt idx="2">
                  <c:v>0.3278008298755189</c:v>
                </c:pt>
              </c:numCache>
            </c:numRef>
          </c:val>
        </c:ser>
        <c:gapWidth val="80"/>
        <c:axId val="107899136"/>
        <c:axId val="107905024"/>
      </c:barChart>
      <c:barChart>
        <c:barDir val="col"/>
        <c:grouping val="clustered"/>
        <c:ser>
          <c:idx val="1"/>
          <c:order val="1"/>
          <c:tx>
            <c:strRef>
              <c:f>Sheet1!$C$1</c:f>
              <c:strCache>
                <c:ptCount val="1"/>
                <c:pt idx="0">
                  <c:v>没做过</c:v>
                </c:pt>
              </c:strCache>
            </c:strRef>
          </c:tx>
          <c:dLbls>
            <c:numFmt formatCode="0.0%" sourceLinked="0"/>
            <c:showVal val="1"/>
          </c:dLbls>
          <c:cat>
            <c:strRef>
              <c:f>Sheet1!$A$2:$A$4</c:f>
              <c:strCache>
                <c:ptCount val="3"/>
                <c:pt idx="0">
                  <c:v>成熟</c:v>
                </c:pt>
                <c:pt idx="1">
                  <c:v>不成熟</c:v>
                </c:pt>
                <c:pt idx="2">
                  <c:v>不好说</c:v>
                </c:pt>
              </c:strCache>
            </c:strRef>
          </c:cat>
          <c:val>
            <c:numRef>
              <c:f>Sheet1!$C$2:$C$4</c:f>
              <c:numCache>
                <c:formatCode>0.0%</c:formatCode>
                <c:ptCount val="3"/>
                <c:pt idx="0">
                  <c:v>0.32345971563981063</c:v>
                </c:pt>
                <c:pt idx="1">
                  <c:v>0.40521327014218012</c:v>
                </c:pt>
                <c:pt idx="2">
                  <c:v>0.27132701421800948</c:v>
                </c:pt>
              </c:numCache>
            </c:numRef>
          </c:val>
        </c:ser>
        <c:gapWidth val="80"/>
        <c:axId val="107908096"/>
        <c:axId val="107906560"/>
      </c:barChart>
      <c:catAx>
        <c:axId val="107899136"/>
        <c:scaling>
          <c:orientation val="minMax"/>
        </c:scaling>
        <c:axPos val="b"/>
        <c:majorTickMark val="cross"/>
        <c:tickLblPos val="nextTo"/>
        <c:crossAx val="107905024"/>
        <c:crosses val="autoZero"/>
        <c:auto val="1"/>
        <c:lblAlgn val="ctr"/>
        <c:lblOffset val="100"/>
      </c:catAx>
      <c:valAx>
        <c:axId val="107905024"/>
        <c:scaling>
          <c:orientation val="minMax"/>
          <c:max val="0.5"/>
          <c:min val="-0.5"/>
        </c:scaling>
        <c:axPos val="l"/>
        <c:numFmt formatCode="0.0%" sourceLinked="1"/>
        <c:majorTickMark val="none"/>
        <c:tickLblPos val="none"/>
        <c:spPr>
          <a:ln>
            <a:noFill/>
          </a:ln>
        </c:spPr>
        <c:crossAx val="107899136"/>
        <c:crosses val="autoZero"/>
        <c:crossBetween val="between"/>
      </c:valAx>
      <c:valAx>
        <c:axId val="107906560"/>
        <c:scaling>
          <c:orientation val="maxMin"/>
          <c:max val="0.5"/>
          <c:min val="-0.5"/>
        </c:scaling>
        <c:axPos val="r"/>
        <c:numFmt formatCode="0.0%" sourceLinked="1"/>
        <c:majorTickMark val="none"/>
        <c:tickLblPos val="none"/>
        <c:spPr>
          <a:ln>
            <a:noFill/>
          </a:ln>
        </c:spPr>
        <c:crossAx val="107908096"/>
        <c:crosses val="max"/>
        <c:crossBetween val="between"/>
      </c:valAx>
      <c:catAx>
        <c:axId val="107908096"/>
        <c:scaling>
          <c:orientation val="minMax"/>
        </c:scaling>
        <c:delete val="1"/>
        <c:axPos val="t"/>
        <c:tickLblPos val="none"/>
        <c:crossAx val="107906560"/>
        <c:crosses val="autoZero"/>
        <c:auto val="1"/>
        <c:lblAlgn val="ctr"/>
        <c:lblOffset val="100"/>
      </c:catAx>
    </c:plotArea>
    <c:legend>
      <c:legendPos val="r"/>
      <c:layout>
        <c:manualLayout>
          <c:xMode val="edge"/>
          <c:yMode val="edge"/>
          <c:x val="0.80794732554982363"/>
          <c:y val="0.17805581287633174"/>
          <c:w val="0.10776148671071294"/>
          <c:h val="0.58506484483557197"/>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4.5454545454545463E-2"/>
          <c:y val="5.5555555555555525E-2"/>
          <c:w val="0.9314289549033643"/>
          <c:h val="0.76276902887139131"/>
        </c:manualLayout>
      </c:layout>
      <c:barChart>
        <c:barDir val="col"/>
        <c:grouping val="clustered"/>
        <c:ser>
          <c:idx val="0"/>
          <c:order val="0"/>
          <c:tx>
            <c:strRef>
              <c:f>Sheet1!$B$1</c:f>
              <c:strCache>
                <c:ptCount val="1"/>
                <c:pt idx="0">
                  <c:v>列1</c:v>
                </c:pt>
              </c:strCache>
            </c:strRef>
          </c:tx>
          <c:dLbls>
            <c:dLbl>
              <c:idx val="0"/>
              <c:layout>
                <c:manualLayout>
                  <c:x val="-1.2488823512445563E-4"/>
                  <c:y val="1.1959891732283469E-2"/>
                </c:manualLayout>
              </c:layout>
              <c:showVal val="1"/>
            </c:dLbl>
            <c:showVal val="1"/>
          </c:dLbls>
          <c:cat>
            <c:strRef>
              <c:f>Sheet1!$A$2:$A$6</c:f>
              <c:strCache>
                <c:ptCount val="5"/>
                <c:pt idx="0">
                  <c:v>韩国</c:v>
                </c:pt>
                <c:pt idx="1">
                  <c:v>日本</c:v>
                </c:pt>
                <c:pt idx="2">
                  <c:v>美国</c:v>
                </c:pt>
                <c:pt idx="3">
                  <c:v>法国</c:v>
                </c:pt>
                <c:pt idx="4">
                  <c:v>泰国</c:v>
                </c:pt>
              </c:strCache>
            </c:strRef>
          </c:cat>
          <c:val>
            <c:numRef>
              <c:f>Sheet1!$B$2:$B$6</c:f>
              <c:numCache>
                <c:formatCode>0.0%</c:formatCode>
                <c:ptCount val="5"/>
                <c:pt idx="0">
                  <c:v>0.99262672811059904</c:v>
                </c:pt>
                <c:pt idx="1">
                  <c:v>0.21935483870967742</c:v>
                </c:pt>
                <c:pt idx="2">
                  <c:v>0.11428571428571432</c:v>
                </c:pt>
                <c:pt idx="3">
                  <c:v>6.3594470046082971E-2</c:v>
                </c:pt>
                <c:pt idx="4">
                  <c:v>8.2949308755760412E-3</c:v>
                </c:pt>
              </c:numCache>
            </c:numRef>
          </c:val>
        </c:ser>
        <c:axId val="107352448"/>
        <c:axId val="107353984"/>
      </c:barChart>
      <c:catAx>
        <c:axId val="107352448"/>
        <c:scaling>
          <c:orientation val="minMax"/>
        </c:scaling>
        <c:axPos val="b"/>
        <c:majorTickMark val="in"/>
        <c:tickLblPos val="nextTo"/>
        <c:txPr>
          <a:bodyPr rot="0" vert="horz"/>
          <a:lstStyle/>
          <a:p>
            <a:pPr>
              <a:defRPr/>
            </a:pPr>
            <a:endParaRPr lang="zh-CN"/>
          </a:p>
        </c:txPr>
        <c:crossAx val="107353984"/>
        <c:crosses val="autoZero"/>
        <c:auto val="1"/>
        <c:lblAlgn val="ctr"/>
        <c:lblOffset val="100"/>
      </c:catAx>
      <c:valAx>
        <c:axId val="107353984"/>
        <c:scaling>
          <c:orientation val="minMax"/>
        </c:scaling>
        <c:delete val="1"/>
        <c:axPos val="l"/>
        <c:numFmt formatCode="0%" sourceLinked="0"/>
        <c:tickLblPos val="none"/>
        <c:crossAx val="107352448"/>
        <c:crosses val="autoZero"/>
        <c:crossBetween val="between"/>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6.9148936170212782E-2"/>
          <c:y val="5.563100054933872E-2"/>
          <c:w val="0.86133774501591531"/>
          <c:h val="0.65129889323588452"/>
        </c:manualLayout>
      </c:layout>
      <c:barChart>
        <c:barDir val="col"/>
        <c:grouping val="clustered"/>
        <c:ser>
          <c:idx val="0"/>
          <c:order val="0"/>
          <c:tx>
            <c:strRef>
              <c:f>Sheet1!$B$1</c:f>
              <c:strCache>
                <c:ptCount val="1"/>
                <c:pt idx="0">
                  <c:v>总计</c:v>
                </c:pt>
              </c:strCache>
            </c:strRef>
          </c:tx>
          <c:dLbls>
            <c:dLbl>
              <c:idx val="1"/>
              <c:layout>
                <c:manualLayout>
                  <c:x val="5.3191489361702126E-3"/>
                  <c:y val="1.3727890511498472E-2"/>
                </c:manualLayout>
              </c:layout>
              <c:showVal val="1"/>
            </c:dLbl>
            <c:dLbl>
              <c:idx val="6"/>
              <c:layout>
                <c:manualLayout>
                  <c:x val="-7.0921985815602853E-3"/>
                  <c:y val="3.2520335612424157E-2"/>
                </c:manualLayout>
              </c:layout>
              <c:showVal val="1"/>
            </c:dLbl>
            <c:showVal val="1"/>
          </c:dLbls>
          <c:cat>
            <c:strRef>
              <c:f>Sheet1!$A$2:$A$6</c:f>
              <c:strCache>
                <c:ptCount val="5"/>
                <c:pt idx="0">
                  <c:v>仅是追求个人形象好</c:v>
                </c:pt>
                <c:pt idx="1">
                  <c:v>为找更好的工作或职位升迁</c:v>
                </c:pt>
                <c:pt idx="2">
                  <c:v>为谈恋爱，找对象</c:v>
                </c:pt>
                <c:pt idx="3">
                  <c:v>特殊职业需要</c:v>
                </c:pt>
                <c:pt idx="4">
                  <c:v> 其他</c:v>
                </c:pt>
              </c:strCache>
            </c:strRef>
          </c:cat>
          <c:val>
            <c:numRef>
              <c:f>Sheet1!$B$2:$B$6</c:f>
              <c:numCache>
                <c:formatCode>####.0%</c:formatCode>
                <c:ptCount val="5"/>
                <c:pt idx="0">
                  <c:v>0.9612903225806454</c:v>
                </c:pt>
                <c:pt idx="1">
                  <c:v>0.39354838709677437</c:v>
                </c:pt>
                <c:pt idx="2">
                  <c:v>0.16405529953917056</c:v>
                </c:pt>
                <c:pt idx="3">
                  <c:v>4.516129032258067E-2</c:v>
                </c:pt>
                <c:pt idx="4">
                  <c:v>2.0276497695852536E-2</c:v>
                </c:pt>
              </c:numCache>
            </c:numRef>
          </c:val>
        </c:ser>
        <c:gapWidth val="80"/>
        <c:axId val="108148992"/>
        <c:axId val="108154880"/>
      </c:barChart>
      <c:catAx>
        <c:axId val="108148992"/>
        <c:scaling>
          <c:orientation val="minMax"/>
        </c:scaling>
        <c:axPos val="b"/>
        <c:majorTickMark val="in"/>
        <c:tickLblPos val="none"/>
        <c:txPr>
          <a:bodyPr rot="0"/>
          <a:lstStyle/>
          <a:p>
            <a:pPr>
              <a:defRPr/>
            </a:pPr>
            <a:endParaRPr lang="zh-CN"/>
          </a:p>
        </c:txPr>
        <c:crossAx val="108154880"/>
        <c:crosses val="autoZero"/>
        <c:auto val="1"/>
        <c:lblAlgn val="ctr"/>
        <c:lblOffset val="100"/>
        <c:tickLblSkip val="1"/>
      </c:catAx>
      <c:valAx>
        <c:axId val="108154880"/>
        <c:scaling>
          <c:orientation val="minMax"/>
        </c:scaling>
        <c:delete val="1"/>
        <c:axPos val="l"/>
        <c:numFmt formatCode="0%" sourceLinked="0"/>
        <c:tickLblPos val="none"/>
        <c:crossAx val="108148992"/>
        <c:crosses val="autoZero"/>
        <c:crossBetween val="between"/>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6.9148936170212782E-2"/>
          <c:y val="5.563100054933872E-2"/>
          <c:w val="0.86133774501591531"/>
          <c:h val="0.65129889323588452"/>
        </c:manualLayout>
      </c:layout>
      <c:barChart>
        <c:barDir val="col"/>
        <c:grouping val="clustered"/>
        <c:ser>
          <c:idx val="0"/>
          <c:order val="0"/>
          <c:tx>
            <c:strRef>
              <c:f>Sheet1!$B$1</c:f>
              <c:strCache>
                <c:ptCount val="1"/>
                <c:pt idx="0">
                  <c:v>男</c:v>
                </c:pt>
              </c:strCache>
            </c:strRef>
          </c:tx>
          <c:dLbls>
            <c:dLbl>
              <c:idx val="1"/>
              <c:layout>
                <c:manualLayout>
                  <c:x val="0"/>
                  <c:y val="1.3727890511498472E-2"/>
                </c:manualLayout>
              </c:layout>
              <c:showVal val="1"/>
            </c:dLbl>
            <c:dLbl>
              <c:idx val="6"/>
              <c:layout>
                <c:manualLayout>
                  <c:x val="-7.0921985815602853E-3"/>
                  <c:y val="3.2520335612424157E-2"/>
                </c:manualLayout>
              </c:layout>
              <c:showVal val="1"/>
            </c:dLbl>
            <c:txPr>
              <a:bodyPr/>
              <a:lstStyle/>
              <a:p>
                <a:pPr>
                  <a:defRPr sz="1000"/>
                </a:pPr>
                <a:endParaRPr lang="zh-CN"/>
              </a:p>
            </c:txPr>
            <c:showVal val="1"/>
          </c:dLbls>
          <c:cat>
            <c:strRef>
              <c:f>Sheet1!$A$2:$A$6</c:f>
              <c:strCache>
                <c:ptCount val="5"/>
                <c:pt idx="0">
                  <c:v>仅是追求个人形象好</c:v>
                </c:pt>
                <c:pt idx="1">
                  <c:v>为找到更好的工作和职位升迁</c:v>
                </c:pt>
                <c:pt idx="2">
                  <c:v>为谈恋爱，找对象</c:v>
                </c:pt>
                <c:pt idx="3">
                  <c:v>特殊职业需要</c:v>
                </c:pt>
                <c:pt idx="4">
                  <c:v>其他</c:v>
                </c:pt>
              </c:strCache>
            </c:strRef>
          </c:cat>
          <c:val>
            <c:numRef>
              <c:f>Sheet1!$B$2:$B$6</c:f>
              <c:numCache>
                <c:formatCode>####.0%</c:formatCode>
                <c:ptCount val="5"/>
                <c:pt idx="0">
                  <c:v>0.92156862745098034</c:v>
                </c:pt>
                <c:pt idx="1">
                  <c:v>9.8039215686274522E-2</c:v>
                </c:pt>
                <c:pt idx="2">
                  <c:v>9.8039215686274522E-2</c:v>
                </c:pt>
                <c:pt idx="3">
                  <c:v>7.8431372549019607E-2</c:v>
                </c:pt>
                <c:pt idx="4">
                  <c:v>0</c:v>
                </c:pt>
              </c:numCache>
            </c:numRef>
          </c:val>
        </c:ser>
        <c:ser>
          <c:idx val="1"/>
          <c:order val="1"/>
          <c:tx>
            <c:strRef>
              <c:f>Sheet1!$C$1</c:f>
              <c:strCache>
                <c:ptCount val="1"/>
                <c:pt idx="0">
                  <c:v>女</c:v>
                </c:pt>
              </c:strCache>
            </c:strRef>
          </c:tx>
          <c:dLbls>
            <c:txPr>
              <a:bodyPr/>
              <a:lstStyle/>
              <a:p>
                <a:pPr>
                  <a:defRPr sz="1000"/>
                </a:pPr>
                <a:endParaRPr lang="zh-CN"/>
              </a:p>
            </c:txPr>
            <c:showVal val="1"/>
          </c:dLbls>
          <c:cat>
            <c:strRef>
              <c:f>Sheet1!$A$2:$A$6</c:f>
              <c:strCache>
                <c:ptCount val="5"/>
                <c:pt idx="0">
                  <c:v>仅是追求个人形象好</c:v>
                </c:pt>
                <c:pt idx="1">
                  <c:v>为找到更好的工作和职位升迁</c:v>
                </c:pt>
                <c:pt idx="2">
                  <c:v>为谈恋爱，找对象</c:v>
                </c:pt>
                <c:pt idx="3">
                  <c:v>特殊职业需要</c:v>
                </c:pt>
                <c:pt idx="4">
                  <c:v>其他</c:v>
                </c:pt>
              </c:strCache>
            </c:strRef>
          </c:cat>
          <c:val>
            <c:numRef>
              <c:f>Sheet1!$C$2:$C$6</c:f>
              <c:numCache>
                <c:formatCode>####.0%</c:formatCode>
                <c:ptCount val="5"/>
                <c:pt idx="0">
                  <c:v>0.9632495164410062</c:v>
                </c:pt>
                <c:pt idx="1">
                  <c:v>0.40812379110251462</c:v>
                </c:pt>
                <c:pt idx="2">
                  <c:v>0.16731141199226313</c:v>
                </c:pt>
                <c:pt idx="3">
                  <c:v>4.3520309477756286E-2</c:v>
                </c:pt>
                <c:pt idx="4">
                  <c:v>2.1276595744680847E-2</c:v>
                </c:pt>
              </c:numCache>
            </c:numRef>
          </c:val>
        </c:ser>
        <c:gapWidth val="80"/>
        <c:axId val="108381696"/>
        <c:axId val="108383232"/>
      </c:barChart>
      <c:catAx>
        <c:axId val="108381696"/>
        <c:scaling>
          <c:orientation val="minMax"/>
        </c:scaling>
        <c:axPos val="b"/>
        <c:majorTickMark val="in"/>
        <c:tickLblPos val="none"/>
        <c:txPr>
          <a:bodyPr rot="0"/>
          <a:lstStyle/>
          <a:p>
            <a:pPr>
              <a:defRPr/>
            </a:pPr>
            <a:endParaRPr lang="zh-CN"/>
          </a:p>
        </c:txPr>
        <c:crossAx val="108383232"/>
        <c:crosses val="autoZero"/>
        <c:auto val="1"/>
        <c:lblAlgn val="ctr"/>
        <c:lblOffset val="100"/>
        <c:tickLblSkip val="1"/>
      </c:catAx>
      <c:valAx>
        <c:axId val="108383232"/>
        <c:scaling>
          <c:orientation val="minMax"/>
        </c:scaling>
        <c:delete val="1"/>
        <c:axPos val="l"/>
        <c:numFmt formatCode="0%" sourceLinked="0"/>
        <c:tickLblPos val="none"/>
        <c:crossAx val="108381696"/>
        <c:crosses val="autoZero"/>
        <c:crossBetween val="between"/>
      </c:valAx>
    </c:plotArea>
    <c:legend>
      <c:legendPos val="t"/>
      <c:layout>
        <c:manualLayout>
          <c:xMode val="edge"/>
          <c:yMode val="edge"/>
          <c:x val="0.38208898754676962"/>
          <c:y val="1.7707110450541391E-2"/>
          <c:w val="0.24468713352320326"/>
          <c:h val="9.5957550339781372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6.5296346885210799E-2"/>
          <c:y val="4.0008234264834554E-2"/>
          <c:w val="0.88840484225186145"/>
          <c:h val="0.57901544761115065"/>
        </c:manualLayout>
      </c:layout>
      <c:barChart>
        <c:barDir val="col"/>
        <c:grouping val="clustered"/>
        <c:ser>
          <c:idx val="0"/>
          <c:order val="0"/>
          <c:tx>
            <c:strRef>
              <c:f>Sheet1!$B$1</c:f>
              <c:strCache>
                <c:ptCount val="1"/>
                <c:pt idx="0">
                  <c:v>20-35岁</c:v>
                </c:pt>
              </c:strCache>
            </c:strRef>
          </c:tx>
          <c:dLbls>
            <c:dLbl>
              <c:idx val="0"/>
              <c:layout>
                <c:manualLayout>
                  <c:x val="-8.2508250825082535E-3"/>
                  <c:y val="1.8684609384264153E-2"/>
                </c:manualLayout>
              </c:layout>
              <c:showVal val="1"/>
            </c:dLbl>
            <c:dLbl>
              <c:idx val="3"/>
              <c:layout>
                <c:manualLayout>
                  <c:x val="-1.1551155115511559E-2"/>
                  <c:y val="-1.1210765630558492E-2"/>
                </c:manualLayout>
              </c:layout>
              <c:showVal val="1"/>
            </c:dLbl>
            <c:dLbl>
              <c:idx val="4"/>
              <c:layout>
                <c:manualLayout>
                  <c:x val="-6.6006600660066025E-3"/>
                  <c:y val="1.4947687507411385E-2"/>
                </c:manualLayout>
              </c:layout>
              <c:showVal val="1"/>
            </c:dLbl>
            <c:dLbl>
              <c:idx val="5"/>
              <c:layout>
                <c:manualLayout>
                  <c:x val="0"/>
                  <c:y val="2.2421531261116984E-2"/>
                </c:manualLayout>
              </c:layout>
              <c:showVal val="1"/>
            </c:dLbl>
            <c:numFmt formatCode="0.0%" sourceLinked="0"/>
            <c:txPr>
              <a:bodyPr/>
              <a:lstStyle/>
              <a:p>
                <a:pPr>
                  <a:defRPr sz="1000"/>
                </a:pPr>
                <a:endParaRPr lang="zh-CN"/>
              </a:p>
            </c:txPr>
            <c:showVal val="1"/>
          </c:dLbls>
          <c:cat>
            <c:strRef>
              <c:f>Sheet1!$A$2:$A$6</c:f>
              <c:strCache>
                <c:ptCount val="5"/>
                <c:pt idx="0">
                  <c:v>仅是追求个人形象好</c:v>
                </c:pt>
                <c:pt idx="1">
                  <c:v>为找到更好的工作和职位升迁</c:v>
                </c:pt>
                <c:pt idx="2">
                  <c:v>为谈恋爱，找对象</c:v>
                </c:pt>
                <c:pt idx="3">
                  <c:v>特殊职业需要</c:v>
                </c:pt>
                <c:pt idx="4">
                  <c:v>其他</c:v>
                </c:pt>
              </c:strCache>
            </c:strRef>
          </c:cat>
          <c:val>
            <c:numRef>
              <c:f>Sheet1!$B$2:$B$6</c:f>
              <c:numCache>
                <c:formatCode>0.00%</c:formatCode>
                <c:ptCount val="5"/>
                <c:pt idx="0">
                  <c:v>0.95575221238938113</c:v>
                </c:pt>
                <c:pt idx="1">
                  <c:v>0.53805309734513274</c:v>
                </c:pt>
                <c:pt idx="2">
                  <c:v>0.31504424778761086</c:v>
                </c:pt>
                <c:pt idx="3">
                  <c:v>4.6017699115044289E-2</c:v>
                </c:pt>
                <c:pt idx="4">
                  <c:v>3.1858407079646031E-2</c:v>
                </c:pt>
              </c:numCache>
            </c:numRef>
          </c:val>
        </c:ser>
        <c:ser>
          <c:idx val="1"/>
          <c:order val="1"/>
          <c:tx>
            <c:strRef>
              <c:f>Sheet1!$C$1</c:f>
              <c:strCache>
                <c:ptCount val="1"/>
                <c:pt idx="0">
                  <c:v>36-50岁</c:v>
                </c:pt>
              </c:strCache>
            </c:strRef>
          </c:tx>
          <c:dLbls>
            <c:dLbl>
              <c:idx val="0"/>
              <c:layout>
                <c:manualLayout>
                  <c:x val="6.6006600660066025E-3"/>
                  <c:y val="3.736921876852831E-3"/>
                </c:manualLayout>
              </c:layout>
              <c:showVal val="1"/>
            </c:dLbl>
            <c:dLbl>
              <c:idx val="2"/>
              <c:layout>
                <c:manualLayout>
                  <c:x val="3.3003300330033012E-3"/>
                  <c:y val="-7.4738437537055936E-3"/>
                </c:manualLayout>
              </c:layout>
              <c:showVal val="1"/>
            </c:dLbl>
            <c:dLbl>
              <c:idx val="4"/>
              <c:layout>
                <c:manualLayout>
                  <c:x val="4.9504950495049514E-3"/>
                  <c:y val="6.8509442982037183E-17"/>
                </c:manualLayout>
              </c:layout>
              <c:showVal val="1"/>
            </c:dLbl>
            <c:dLbl>
              <c:idx val="5"/>
              <c:layout>
                <c:manualLayout>
                  <c:x val="1.6501650165016511E-3"/>
                  <c:y val="-1.1210765630558492E-2"/>
                </c:manualLayout>
              </c:layout>
              <c:showVal val="1"/>
            </c:dLbl>
            <c:numFmt formatCode="0.0%" sourceLinked="0"/>
            <c:txPr>
              <a:bodyPr/>
              <a:lstStyle/>
              <a:p>
                <a:pPr>
                  <a:defRPr sz="1000"/>
                </a:pPr>
                <a:endParaRPr lang="zh-CN"/>
              </a:p>
            </c:txPr>
            <c:showVal val="1"/>
          </c:dLbls>
          <c:cat>
            <c:strRef>
              <c:f>Sheet1!$A$2:$A$6</c:f>
              <c:strCache>
                <c:ptCount val="5"/>
                <c:pt idx="0">
                  <c:v>仅是追求个人形象好</c:v>
                </c:pt>
                <c:pt idx="1">
                  <c:v>为找到更好的工作和职位升迁</c:v>
                </c:pt>
                <c:pt idx="2">
                  <c:v>为谈恋爱，找对象</c:v>
                </c:pt>
                <c:pt idx="3">
                  <c:v>特殊职业需要</c:v>
                </c:pt>
                <c:pt idx="4">
                  <c:v>其他</c:v>
                </c:pt>
              </c:strCache>
            </c:strRef>
          </c:cat>
          <c:val>
            <c:numRef>
              <c:f>Sheet1!$C$2:$C$6</c:f>
              <c:numCache>
                <c:formatCode>0.00%</c:formatCode>
                <c:ptCount val="5"/>
                <c:pt idx="0">
                  <c:v>0.96579476861166991</c:v>
                </c:pt>
                <c:pt idx="1">
                  <c:v>0.22736418511066403</c:v>
                </c:pt>
                <c:pt idx="2">
                  <c:v>0</c:v>
                </c:pt>
                <c:pt idx="3">
                  <c:v>3.6217303822937641E-2</c:v>
                </c:pt>
                <c:pt idx="4">
                  <c:v>8.0482897384305807E-3</c:v>
                </c:pt>
              </c:numCache>
            </c:numRef>
          </c:val>
        </c:ser>
        <c:ser>
          <c:idx val="2"/>
          <c:order val="2"/>
          <c:tx>
            <c:strRef>
              <c:f>Sheet1!$D$1</c:f>
              <c:strCache>
                <c:ptCount val="1"/>
                <c:pt idx="0">
                  <c:v>50岁以上</c:v>
                </c:pt>
              </c:strCache>
            </c:strRef>
          </c:tx>
          <c:spPr>
            <a:solidFill>
              <a:srgbClr val="FFC000"/>
            </a:solidFill>
          </c:spPr>
          <c:dLbls>
            <c:dLbl>
              <c:idx val="0"/>
              <c:layout>
                <c:manualLayout>
                  <c:x val="3.3003300330033E-2"/>
                  <c:y val="1.8684609384264153E-2"/>
                </c:manualLayout>
              </c:layout>
              <c:showVal val="1"/>
            </c:dLbl>
            <c:dLbl>
              <c:idx val="2"/>
              <c:layout>
                <c:manualLayout>
                  <c:x val="9.9009900990099098E-3"/>
                  <c:y val="-1.1210765630558424E-2"/>
                </c:manualLayout>
              </c:layout>
              <c:showVal val="1"/>
            </c:dLbl>
            <c:dLbl>
              <c:idx val="4"/>
              <c:layout>
                <c:manualLayout>
                  <c:x val="6.6006600660066025E-3"/>
                  <c:y val="1.4947687507411385E-2"/>
                </c:manualLayout>
              </c:layout>
              <c:showVal val="1"/>
            </c:dLbl>
            <c:dLbl>
              <c:idx val="5"/>
              <c:layout>
                <c:manualLayout>
                  <c:x val="0"/>
                  <c:y val="-2.6158453137969797E-2"/>
                </c:manualLayout>
              </c:layout>
              <c:showVal val="1"/>
            </c:dLbl>
            <c:numFmt formatCode="0.0%" sourceLinked="0"/>
            <c:txPr>
              <a:bodyPr/>
              <a:lstStyle/>
              <a:p>
                <a:pPr>
                  <a:defRPr sz="1000"/>
                </a:pPr>
                <a:endParaRPr lang="zh-CN"/>
              </a:p>
            </c:txPr>
            <c:showVal val="1"/>
          </c:dLbls>
          <c:cat>
            <c:strRef>
              <c:f>Sheet1!$A$2:$A$6</c:f>
              <c:strCache>
                <c:ptCount val="5"/>
                <c:pt idx="0">
                  <c:v>仅是追求个人形象好</c:v>
                </c:pt>
                <c:pt idx="1">
                  <c:v>为找到更好的工作和职位升迁</c:v>
                </c:pt>
                <c:pt idx="2">
                  <c:v>为谈恋爱，找对象</c:v>
                </c:pt>
                <c:pt idx="3">
                  <c:v>特殊职业需要</c:v>
                </c:pt>
                <c:pt idx="4">
                  <c:v>其他</c:v>
                </c:pt>
              </c:strCache>
            </c:strRef>
          </c:cat>
          <c:val>
            <c:numRef>
              <c:f>Sheet1!$D$2:$D$6</c:f>
              <c:numCache>
                <c:formatCode>0.00%</c:formatCode>
                <c:ptCount val="5"/>
                <c:pt idx="0">
                  <c:v>1</c:v>
                </c:pt>
                <c:pt idx="1">
                  <c:v>0.43478260869565238</c:v>
                </c:pt>
                <c:pt idx="2">
                  <c:v>0</c:v>
                </c:pt>
                <c:pt idx="3">
                  <c:v>0.21739130434782619</c:v>
                </c:pt>
                <c:pt idx="4">
                  <c:v>0</c:v>
                </c:pt>
              </c:numCache>
            </c:numRef>
          </c:val>
        </c:ser>
        <c:gapWidth val="80"/>
        <c:axId val="108458752"/>
        <c:axId val="108460288"/>
      </c:barChart>
      <c:catAx>
        <c:axId val="108458752"/>
        <c:scaling>
          <c:orientation val="minMax"/>
        </c:scaling>
        <c:axPos val="b"/>
        <c:majorTickMark val="in"/>
        <c:tickLblPos val="nextTo"/>
        <c:txPr>
          <a:bodyPr rot="0"/>
          <a:lstStyle/>
          <a:p>
            <a:pPr>
              <a:defRPr/>
            </a:pPr>
            <a:endParaRPr lang="zh-CN"/>
          </a:p>
        </c:txPr>
        <c:crossAx val="108460288"/>
        <c:crosses val="autoZero"/>
        <c:auto val="1"/>
        <c:lblAlgn val="ctr"/>
        <c:lblOffset val="100"/>
        <c:tickLblSkip val="1"/>
      </c:catAx>
      <c:valAx>
        <c:axId val="108460288"/>
        <c:scaling>
          <c:orientation val="minMax"/>
        </c:scaling>
        <c:delete val="1"/>
        <c:axPos val="l"/>
        <c:numFmt formatCode="0%" sourceLinked="0"/>
        <c:tickLblPos val="none"/>
        <c:crossAx val="108458752"/>
        <c:crosses val="autoZero"/>
        <c:crossBetween val="between"/>
      </c:valAx>
    </c:plotArea>
    <c:legend>
      <c:legendPos val="r"/>
      <c:layout>
        <c:manualLayout>
          <c:xMode val="edge"/>
          <c:yMode val="edge"/>
          <c:x val="0.34943972349990915"/>
          <c:y val="3.8434388626339896E-2"/>
          <c:w val="0.34706517502143924"/>
          <c:h val="8.6060722332286538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3.0033344046279952E-2"/>
          <c:y val="5.7092999978676846E-2"/>
          <c:w val="0.93956907172317761"/>
          <c:h val="0.42569743539312166"/>
        </c:manualLayout>
      </c:layout>
      <c:barChart>
        <c:barDir val="col"/>
        <c:grouping val="clustered"/>
        <c:ser>
          <c:idx val="0"/>
          <c:order val="0"/>
          <c:tx>
            <c:strRef>
              <c:f>Sheet1!$B$1</c:f>
              <c:strCache>
                <c:ptCount val="1"/>
                <c:pt idx="0">
                  <c:v>总计</c:v>
                </c:pt>
              </c:strCache>
            </c:strRef>
          </c:tx>
          <c:dLbls>
            <c:dLbl>
              <c:idx val="1"/>
              <c:layout>
                <c:manualLayout>
                  <c:x val="-8.8652482269503622E-3"/>
                  <c:y val="4.8743352862277703E-3"/>
                </c:manualLayout>
              </c:layout>
              <c:showVal val="1"/>
            </c:dLbl>
            <c:dLbl>
              <c:idx val="6"/>
              <c:layout>
                <c:manualLayout>
                  <c:x val="-7.0921985815602853E-3"/>
                  <c:y val="3.2520335612424157E-2"/>
                </c:manualLayout>
              </c:layout>
              <c:showVal val="1"/>
            </c:dLbl>
            <c:showVal val="1"/>
          </c:dLbls>
          <c:cat>
            <c:strRef>
              <c:f>Sheet1!$A$2:$A$9</c:f>
              <c:strCache>
                <c:ptCount val="8"/>
                <c:pt idx="0">
                  <c:v>五官塑型（双眼皮、隆鼻、祛眼袋等）</c:v>
                </c:pt>
                <c:pt idx="1">
                  <c:v>下颌骨整形</c:v>
                </c:pt>
                <c:pt idx="2">
                  <c:v>隆胸</c:v>
                </c:pt>
                <c:pt idx="3">
                  <c:v>淡斑、祛痘等</c:v>
                </c:pt>
                <c:pt idx="4">
                  <c:v>填补凹陷</c:v>
                </c:pt>
                <c:pt idx="5">
                  <c:v>除皱</c:v>
                </c:pt>
                <c:pt idx="6">
                  <c:v>吸脂</c:v>
                </c:pt>
                <c:pt idx="7">
                  <c:v>其他美容</c:v>
                </c:pt>
              </c:strCache>
            </c:strRef>
          </c:cat>
          <c:val>
            <c:numRef>
              <c:f>Sheet1!$B$2:$B$9</c:f>
              <c:numCache>
                <c:formatCode>0.0%</c:formatCode>
                <c:ptCount val="8"/>
                <c:pt idx="0">
                  <c:v>0.56431535269709565</c:v>
                </c:pt>
                <c:pt idx="1">
                  <c:v>0.18257261410788381</c:v>
                </c:pt>
                <c:pt idx="2">
                  <c:v>0.16182572614107885</c:v>
                </c:pt>
                <c:pt idx="3">
                  <c:v>8.2987551867219914E-2</c:v>
                </c:pt>
                <c:pt idx="4">
                  <c:v>7.0539419087136929E-2</c:v>
                </c:pt>
                <c:pt idx="5">
                  <c:v>6.6390041493775934E-2</c:v>
                </c:pt>
                <c:pt idx="6">
                  <c:v>1.2448132780082987E-2</c:v>
                </c:pt>
                <c:pt idx="7">
                  <c:v>4.1493775933609964E-2</c:v>
                </c:pt>
              </c:numCache>
            </c:numRef>
          </c:val>
        </c:ser>
        <c:gapWidth val="80"/>
        <c:axId val="108547456"/>
        <c:axId val="89982080"/>
      </c:barChart>
      <c:catAx>
        <c:axId val="108547456"/>
        <c:scaling>
          <c:orientation val="minMax"/>
        </c:scaling>
        <c:axPos val="b"/>
        <c:majorTickMark val="in"/>
        <c:tickLblPos val="nextTo"/>
        <c:txPr>
          <a:bodyPr rot="0" vert="eaVert"/>
          <a:lstStyle/>
          <a:p>
            <a:pPr>
              <a:defRPr/>
            </a:pPr>
            <a:endParaRPr lang="zh-CN"/>
          </a:p>
        </c:txPr>
        <c:crossAx val="89982080"/>
        <c:crosses val="autoZero"/>
        <c:auto val="1"/>
        <c:lblAlgn val="ctr"/>
        <c:lblOffset val="100"/>
        <c:tickLblSkip val="1"/>
      </c:catAx>
      <c:valAx>
        <c:axId val="89982080"/>
        <c:scaling>
          <c:orientation val="minMax"/>
        </c:scaling>
        <c:delete val="1"/>
        <c:axPos val="l"/>
        <c:numFmt formatCode="0%" sourceLinked="0"/>
        <c:tickLblPos val="none"/>
        <c:crossAx val="108547456"/>
        <c:crosses val="autoZero"/>
        <c:crossBetween val="between"/>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4.0215973003374567E-2"/>
          <c:y val="5.1589054523697379E-2"/>
          <c:w val="0.86133774501591531"/>
          <c:h val="0.42715968836327084"/>
        </c:manualLayout>
      </c:layout>
      <c:barChart>
        <c:barDir val="col"/>
        <c:grouping val="clustered"/>
        <c:ser>
          <c:idx val="0"/>
          <c:order val="0"/>
          <c:tx>
            <c:strRef>
              <c:f>Sheet1!$B$1</c:f>
              <c:strCache>
                <c:ptCount val="1"/>
                <c:pt idx="0">
                  <c:v>总计</c:v>
                </c:pt>
              </c:strCache>
            </c:strRef>
          </c:tx>
          <c:dLbls>
            <c:dLbl>
              <c:idx val="1"/>
              <c:layout>
                <c:manualLayout>
                  <c:x val="-8.8652482269503622E-3"/>
                  <c:y val="4.8743352862277703E-3"/>
                </c:manualLayout>
              </c:layout>
              <c:showVal val="1"/>
            </c:dLbl>
            <c:dLbl>
              <c:idx val="6"/>
              <c:layout>
                <c:manualLayout>
                  <c:x val="5.0618672665916792E-5"/>
                  <c:y val="2.0394835459764588E-2"/>
                </c:manualLayout>
              </c:layout>
              <c:showVal val="1"/>
            </c:dLbl>
            <c:numFmt formatCode="0.0%" sourceLinked="0"/>
            <c:showVal val="1"/>
          </c:dLbls>
          <c:cat>
            <c:strRef>
              <c:f>Sheet1!$A$2:$A$7</c:f>
              <c:strCache>
                <c:ptCount val="6"/>
                <c:pt idx="0">
                  <c:v>五官塑型（双眼皮、隆鼻、祛眼袋等）</c:v>
                </c:pt>
                <c:pt idx="1">
                  <c:v>面部整体年轻化、淡斑等</c:v>
                </c:pt>
                <c:pt idx="2">
                  <c:v>隆胸</c:v>
                </c:pt>
                <c:pt idx="3">
                  <c:v>除皱</c:v>
                </c:pt>
                <c:pt idx="4">
                  <c:v>填补凹陷</c:v>
                </c:pt>
                <c:pt idx="5">
                  <c:v>下颌骨整形</c:v>
                </c:pt>
              </c:strCache>
            </c:strRef>
          </c:cat>
          <c:val>
            <c:numRef>
              <c:f>Sheet1!$B$2:$B$7</c:f>
              <c:numCache>
                <c:formatCode>0.00%</c:formatCode>
                <c:ptCount val="6"/>
                <c:pt idx="0">
                  <c:v>0.41116173120728938</c:v>
                </c:pt>
                <c:pt idx="1">
                  <c:v>0.25284738041002275</c:v>
                </c:pt>
                <c:pt idx="2">
                  <c:v>0.21298405466970391</c:v>
                </c:pt>
                <c:pt idx="3">
                  <c:v>0.16400911161731213</c:v>
                </c:pt>
                <c:pt idx="4">
                  <c:v>0.16059225512528474</c:v>
                </c:pt>
                <c:pt idx="5">
                  <c:v>9.4533029612756267E-2</c:v>
                </c:pt>
              </c:numCache>
            </c:numRef>
          </c:val>
        </c:ser>
        <c:gapWidth val="80"/>
        <c:axId val="90047232"/>
        <c:axId val="90048768"/>
      </c:barChart>
      <c:catAx>
        <c:axId val="90047232"/>
        <c:scaling>
          <c:orientation val="minMax"/>
        </c:scaling>
        <c:axPos val="b"/>
        <c:majorTickMark val="in"/>
        <c:tickLblPos val="nextTo"/>
        <c:txPr>
          <a:bodyPr rot="0" vert="eaVert"/>
          <a:lstStyle/>
          <a:p>
            <a:pPr>
              <a:defRPr/>
            </a:pPr>
            <a:endParaRPr lang="zh-CN"/>
          </a:p>
        </c:txPr>
        <c:crossAx val="90048768"/>
        <c:crosses val="autoZero"/>
        <c:auto val="1"/>
        <c:lblAlgn val="ctr"/>
        <c:lblOffset val="100"/>
        <c:tickLblSkip val="1"/>
      </c:catAx>
      <c:valAx>
        <c:axId val="90048768"/>
        <c:scaling>
          <c:orientation val="minMax"/>
        </c:scaling>
        <c:delete val="1"/>
        <c:axPos val="l"/>
        <c:numFmt formatCode="0%" sourceLinked="0"/>
        <c:tickLblPos val="none"/>
        <c:crossAx val="90047232"/>
        <c:crosses val="autoZero"/>
        <c:crossBetween val="between"/>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zh-CN"/>
  <c:chart>
    <c:autoTitleDeleted val="1"/>
    <c:view3D>
      <c:rotX val="75"/>
      <c:perspective val="30"/>
    </c:view3D>
    <c:plotArea>
      <c:layout>
        <c:manualLayout>
          <c:layoutTarget val="inner"/>
          <c:xMode val="edge"/>
          <c:yMode val="edge"/>
          <c:x val="0.17919542464599339"/>
          <c:y val="0"/>
          <c:w val="0.66489809144227385"/>
          <c:h val="0.93243243243243268"/>
        </c:manualLayout>
      </c:layout>
      <c:pie3DChart>
        <c:varyColors val="1"/>
        <c:ser>
          <c:idx val="0"/>
          <c:order val="0"/>
          <c:tx>
            <c:strRef>
              <c:f>Sheet1!$B$1</c:f>
              <c:strCache>
                <c:ptCount val="1"/>
                <c:pt idx="0">
                  <c:v>总计</c:v>
                </c:pt>
              </c:strCache>
            </c:strRef>
          </c:tx>
          <c:dLbls>
            <c:dLbl>
              <c:idx val="0"/>
              <c:layout>
                <c:manualLayout>
                  <c:x val="-4.5313178445286949E-2"/>
                  <c:y val="8.7401929488543653E-2"/>
                </c:manualLayout>
              </c:layout>
              <c:showCatName val="1"/>
              <c:showPercent val="1"/>
            </c:dLbl>
            <c:dLbl>
              <c:idx val="1"/>
              <c:layout>
                <c:manualLayout>
                  <c:x val="7.0807167622565698E-2"/>
                  <c:y val="-0.18729729729729747"/>
                </c:manualLayout>
              </c:layout>
              <c:showCatName val="1"/>
              <c:showPercent val="1"/>
            </c:dLbl>
            <c:numFmt formatCode="0.0%" sourceLinked="0"/>
            <c:showCatName val="1"/>
            <c:showPercent val="1"/>
          </c:dLbls>
          <c:cat>
            <c:strRef>
              <c:f>Sheet1!$A$2:$A$3</c:f>
              <c:strCache>
                <c:ptCount val="2"/>
                <c:pt idx="0">
                  <c:v>做过</c:v>
                </c:pt>
                <c:pt idx="1">
                  <c:v>没有做过</c:v>
                </c:pt>
              </c:strCache>
            </c:strRef>
          </c:cat>
          <c:val>
            <c:numRef>
              <c:f>Sheet1!$B$2:$B$3</c:f>
              <c:numCache>
                <c:formatCode>0.00%</c:formatCode>
                <c:ptCount val="2"/>
                <c:pt idx="0">
                  <c:v>3.8724373576309881E-2</c:v>
                </c:pt>
                <c:pt idx="1">
                  <c:v>0.96127562642369058</c:v>
                </c:pt>
              </c:numCache>
            </c:numRef>
          </c:val>
        </c:ser>
      </c:pie3DChart>
    </c:plotArea>
    <c:plotVisOnly val="1"/>
    <c:dispBlanksAs val="zero"/>
  </c:chart>
  <c:txPr>
    <a:bodyPr/>
    <a:lstStyle/>
    <a:p>
      <a:pPr>
        <a:defRPr sz="1200">
          <a:latin typeface="微软雅黑" pitchFamily="34" charset="-122"/>
          <a:ea typeface="微软雅黑" pitchFamily="34" charset="-122"/>
        </a:defRPr>
      </a:pPr>
      <a:endParaRPr lang="zh-CN"/>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3.0954451006124237E-2"/>
          <c:y val="0.12203255938562176"/>
          <c:w val="0.93791552841609083"/>
          <c:h val="0.3307531492968343"/>
        </c:manualLayout>
      </c:layout>
      <c:barChart>
        <c:barDir val="col"/>
        <c:grouping val="clustered"/>
        <c:ser>
          <c:idx val="0"/>
          <c:order val="0"/>
          <c:tx>
            <c:strRef>
              <c:f>Sheet1!$B$1</c:f>
              <c:strCache>
                <c:ptCount val="1"/>
                <c:pt idx="0">
                  <c:v>男</c:v>
                </c:pt>
              </c:strCache>
            </c:strRef>
          </c:tx>
          <c:dLbls>
            <c:dLbl>
              <c:idx val="1"/>
              <c:layout>
                <c:manualLayout>
                  <c:x val="-5.3191489361702126E-3"/>
                  <c:y val="2.8455293660871166E-2"/>
                </c:manualLayout>
              </c:layout>
              <c:showVal val="1"/>
            </c:dLbl>
            <c:dLbl>
              <c:idx val="2"/>
              <c:layout>
                <c:manualLayout>
                  <c:x val="-5.3191489361702126E-3"/>
                  <c:y val="3.2520015530380746E-2"/>
                </c:manualLayout>
              </c:layout>
              <c:showVal val="1"/>
            </c:dLbl>
            <c:dLbl>
              <c:idx val="6"/>
              <c:layout>
                <c:manualLayout>
                  <c:x val="-1.0638297872340415E-2"/>
                  <c:y val="8.130083903106048E-3"/>
                </c:manualLayout>
              </c:layout>
              <c:showVal val="1"/>
            </c:dLbl>
            <c:txPr>
              <a:bodyPr/>
              <a:lstStyle/>
              <a:p>
                <a:pPr>
                  <a:defRPr sz="1000"/>
                </a:pPr>
                <a:endParaRPr lang="zh-CN"/>
              </a:p>
            </c:txPr>
            <c:showVal val="1"/>
          </c:dLbls>
          <c:cat>
            <c:strRef>
              <c:f>Sheet1!$A$2:$A$7</c:f>
              <c:strCache>
                <c:ptCount val="6"/>
                <c:pt idx="0">
                  <c:v>五官塑型（双眼皮、隆鼻、祛眼袋等）</c:v>
                </c:pt>
                <c:pt idx="1">
                  <c:v>面部整体年轻化、淡斑等</c:v>
                </c:pt>
                <c:pt idx="2">
                  <c:v>隆胸</c:v>
                </c:pt>
                <c:pt idx="3">
                  <c:v>除皱</c:v>
                </c:pt>
                <c:pt idx="4">
                  <c:v>填补凹陷</c:v>
                </c:pt>
                <c:pt idx="5">
                  <c:v>下颌骨整形</c:v>
                </c:pt>
              </c:strCache>
            </c:strRef>
          </c:cat>
          <c:val>
            <c:numRef>
              <c:f>Sheet1!$B$2:$B$7</c:f>
              <c:numCache>
                <c:formatCode>####.0%</c:formatCode>
                <c:ptCount val="6"/>
                <c:pt idx="0">
                  <c:v>0.47619047619047633</c:v>
                </c:pt>
                <c:pt idx="1">
                  <c:v>0.23809523809523825</c:v>
                </c:pt>
                <c:pt idx="2">
                  <c:v>0</c:v>
                </c:pt>
                <c:pt idx="3">
                  <c:v>0.21428571428571427</c:v>
                </c:pt>
                <c:pt idx="4">
                  <c:v>0.42857142857142855</c:v>
                </c:pt>
                <c:pt idx="5">
                  <c:v>0</c:v>
                </c:pt>
              </c:numCache>
            </c:numRef>
          </c:val>
        </c:ser>
        <c:ser>
          <c:idx val="1"/>
          <c:order val="1"/>
          <c:tx>
            <c:strRef>
              <c:f>Sheet1!$C$1</c:f>
              <c:strCache>
                <c:ptCount val="1"/>
                <c:pt idx="0">
                  <c:v>女</c:v>
                </c:pt>
              </c:strCache>
            </c:strRef>
          </c:tx>
          <c:dLbls>
            <c:dLbl>
              <c:idx val="0"/>
              <c:layout>
                <c:manualLayout>
                  <c:x val="1.0638297872340403E-2"/>
                  <c:y val="0"/>
                </c:manualLayout>
              </c:layout>
              <c:showVal val="1"/>
            </c:dLbl>
            <c:dLbl>
              <c:idx val="2"/>
              <c:layout>
                <c:manualLayout>
                  <c:x val="7.0921985815602853E-3"/>
                  <c:y val="2.0325209757765111E-2"/>
                </c:manualLayout>
              </c:layout>
              <c:showVal val="1"/>
            </c:dLbl>
            <c:dLbl>
              <c:idx val="3"/>
              <c:layout>
                <c:manualLayout>
                  <c:x val="8.8652482269504229E-3"/>
                  <c:y val="2.4390251709318134E-2"/>
                </c:manualLayout>
              </c:layout>
              <c:showVal val="1"/>
            </c:dLbl>
            <c:dLbl>
              <c:idx val="4"/>
              <c:layout>
                <c:manualLayout>
                  <c:x val="1.2411347517730497E-2"/>
                  <c:y val="1.2195125854659067E-2"/>
                </c:manualLayout>
              </c:layout>
              <c:showVal val="1"/>
            </c:dLbl>
            <c:txPr>
              <a:bodyPr/>
              <a:lstStyle/>
              <a:p>
                <a:pPr>
                  <a:defRPr sz="1000"/>
                </a:pPr>
                <a:endParaRPr lang="zh-CN"/>
              </a:p>
            </c:txPr>
            <c:showVal val="1"/>
          </c:dLbls>
          <c:cat>
            <c:strRef>
              <c:f>Sheet1!$A$2:$A$7</c:f>
              <c:strCache>
                <c:ptCount val="6"/>
                <c:pt idx="0">
                  <c:v>五官塑型（双眼皮、隆鼻、祛眼袋等）</c:v>
                </c:pt>
                <c:pt idx="1">
                  <c:v>面部整体年轻化、淡斑等</c:v>
                </c:pt>
                <c:pt idx="2">
                  <c:v>隆胸</c:v>
                </c:pt>
                <c:pt idx="3">
                  <c:v>除皱</c:v>
                </c:pt>
                <c:pt idx="4">
                  <c:v>填补凹陷</c:v>
                </c:pt>
                <c:pt idx="5">
                  <c:v>下颌骨整形</c:v>
                </c:pt>
              </c:strCache>
            </c:strRef>
          </c:cat>
          <c:val>
            <c:numRef>
              <c:f>Sheet1!$C$2:$C$7</c:f>
              <c:numCache>
                <c:formatCode>####.0%</c:formatCode>
                <c:ptCount val="6"/>
                <c:pt idx="0">
                  <c:v>0.40789473684210531</c:v>
                </c:pt>
                <c:pt idx="1">
                  <c:v>0.25358851674641147</c:v>
                </c:pt>
                <c:pt idx="2">
                  <c:v>0.22368421052631579</c:v>
                </c:pt>
                <c:pt idx="3">
                  <c:v>0.16148325358851676</c:v>
                </c:pt>
                <c:pt idx="4">
                  <c:v>0.14712918660287089</c:v>
                </c:pt>
                <c:pt idx="5">
                  <c:v>9.928229665071768E-2</c:v>
                </c:pt>
              </c:numCache>
            </c:numRef>
          </c:val>
        </c:ser>
        <c:gapWidth val="80"/>
        <c:axId val="108261760"/>
        <c:axId val="108263296"/>
      </c:barChart>
      <c:catAx>
        <c:axId val="108261760"/>
        <c:scaling>
          <c:orientation val="minMax"/>
        </c:scaling>
        <c:axPos val="b"/>
        <c:majorTickMark val="in"/>
        <c:tickLblPos val="nextTo"/>
        <c:txPr>
          <a:bodyPr rot="0" vert="eaVert"/>
          <a:lstStyle/>
          <a:p>
            <a:pPr>
              <a:defRPr/>
            </a:pPr>
            <a:endParaRPr lang="zh-CN"/>
          </a:p>
        </c:txPr>
        <c:crossAx val="108263296"/>
        <c:crosses val="autoZero"/>
        <c:auto val="1"/>
        <c:lblAlgn val="ctr"/>
        <c:lblOffset val="100"/>
        <c:tickLblSkip val="1"/>
      </c:catAx>
      <c:valAx>
        <c:axId val="108263296"/>
        <c:scaling>
          <c:orientation val="minMax"/>
        </c:scaling>
        <c:delete val="1"/>
        <c:axPos val="l"/>
        <c:numFmt formatCode="0%" sourceLinked="0"/>
        <c:tickLblPos val="none"/>
        <c:crossAx val="108261760"/>
        <c:crosses val="autoZero"/>
        <c:crossBetween val="between"/>
      </c:valAx>
    </c:plotArea>
    <c:legend>
      <c:legendPos val="r"/>
      <c:layout>
        <c:manualLayout>
          <c:xMode val="edge"/>
          <c:yMode val="edge"/>
          <c:x val="0.34892639749818516"/>
          <c:y val="1.1132453470473493E-3"/>
          <c:w val="0.28759842519685053"/>
          <c:h val="9.5333875979091029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0241017095531757"/>
          <c:y val="0.13212782872595369"/>
          <c:w val="0.87440235700642954"/>
          <c:h val="0.63393709198130499"/>
        </c:manualLayout>
      </c:layout>
      <c:lineChart>
        <c:grouping val="standard"/>
        <c:ser>
          <c:idx val="0"/>
          <c:order val="0"/>
          <c:tx>
            <c:strRef>
              <c:f>Sheet1!$B$1</c:f>
              <c:strCache>
                <c:ptCount val="1"/>
                <c:pt idx="0">
                  <c:v>北京</c:v>
                </c:pt>
              </c:strCache>
            </c:strRef>
          </c:tx>
          <c:spPr>
            <a:ln w="31750">
              <a:solidFill>
                <a:schemeClr val="accent1">
                  <a:lumMod val="75000"/>
                </a:schemeClr>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Sheet1!$B$2:$B$8</c:f>
              <c:numCache>
                <c:formatCode>General</c:formatCode>
                <c:ptCount val="7"/>
                <c:pt idx="0">
                  <c:v>0</c:v>
                </c:pt>
                <c:pt idx="1">
                  <c:v>3</c:v>
                </c:pt>
                <c:pt idx="2">
                  <c:v>3</c:v>
                </c:pt>
                <c:pt idx="3">
                  <c:v>33</c:v>
                </c:pt>
                <c:pt idx="4">
                  <c:v>96</c:v>
                </c:pt>
                <c:pt idx="5">
                  <c:v>15</c:v>
                </c:pt>
                <c:pt idx="6">
                  <c:v>0</c:v>
                </c:pt>
              </c:numCache>
            </c:numRef>
          </c:val>
        </c:ser>
        <c:ser>
          <c:idx val="1"/>
          <c:order val="1"/>
          <c:tx>
            <c:strRef>
              <c:f>Sheet1!$C$1</c:f>
              <c:strCache>
                <c:ptCount val="1"/>
                <c:pt idx="0">
                  <c:v>上海</c:v>
                </c:pt>
              </c:strCache>
            </c:strRef>
          </c:tx>
          <c:spPr>
            <a:ln w="31750">
              <a:solidFill>
                <a:srgbClr val="00B050"/>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Sheet1!$C$2:$C$8</c:f>
              <c:numCache>
                <c:formatCode>General</c:formatCode>
                <c:ptCount val="7"/>
                <c:pt idx="0">
                  <c:v>0</c:v>
                </c:pt>
                <c:pt idx="1">
                  <c:v>0</c:v>
                </c:pt>
                <c:pt idx="2">
                  <c:v>6</c:v>
                </c:pt>
                <c:pt idx="3">
                  <c:v>27</c:v>
                </c:pt>
                <c:pt idx="4">
                  <c:v>108</c:v>
                </c:pt>
                <c:pt idx="5">
                  <c:v>9</c:v>
                </c:pt>
                <c:pt idx="6">
                  <c:v>0</c:v>
                </c:pt>
              </c:numCache>
            </c:numRef>
          </c:val>
        </c:ser>
        <c:ser>
          <c:idx val="2"/>
          <c:order val="2"/>
          <c:tx>
            <c:strRef>
              <c:f>Sheet1!$D$1</c:f>
              <c:strCache>
                <c:ptCount val="1"/>
                <c:pt idx="0">
                  <c:v>广州</c:v>
                </c:pt>
              </c:strCache>
            </c:strRef>
          </c:tx>
          <c:spPr>
            <a:ln w="31750">
              <a:solidFill>
                <a:srgbClr val="92D050"/>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Sheet1!$D$2:$D$8</c:f>
              <c:numCache>
                <c:formatCode>General</c:formatCode>
                <c:ptCount val="7"/>
                <c:pt idx="0">
                  <c:v>0</c:v>
                </c:pt>
                <c:pt idx="1">
                  <c:v>0</c:v>
                </c:pt>
                <c:pt idx="2">
                  <c:v>0</c:v>
                </c:pt>
                <c:pt idx="3">
                  <c:v>18</c:v>
                </c:pt>
                <c:pt idx="4">
                  <c:v>123</c:v>
                </c:pt>
                <c:pt idx="5">
                  <c:v>9</c:v>
                </c:pt>
                <c:pt idx="6">
                  <c:v>0</c:v>
                </c:pt>
              </c:numCache>
            </c:numRef>
          </c:val>
        </c:ser>
        <c:ser>
          <c:idx val="3"/>
          <c:order val="3"/>
          <c:tx>
            <c:strRef>
              <c:f>Sheet1!$E$1</c:f>
              <c:strCache>
                <c:ptCount val="1"/>
                <c:pt idx="0">
                  <c:v>沈阳</c:v>
                </c:pt>
              </c:strCache>
            </c:strRef>
          </c:tx>
          <c:spPr>
            <a:ln w="31750">
              <a:solidFill>
                <a:srgbClr val="00B0F0"/>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Sheet1!$E$2:$E$8</c:f>
              <c:numCache>
                <c:formatCode>General</c:formatCode>
                <c:ptCount val="7"/>
                <c:pt idx="0">
                  <c:v>0</c:v>
                </c:pt>
                <c:pt idx="1">
                  <c:v>0</c:v>
                </c:pt>
                <c:pt idx="2">
                  <c:v>15</c:v>
                </c:pt>
                <c:pt idx="3">
                  <c:v>30</c:v>
                </c:pt>
                <c:pt idx="4">
                  <c:v>45</c:v>
                </c:pt>
                <c:pt idx="5">
                  <c:v>0</c:v>
                </c:pt>
                <c:pt idx="6">
                  <c:v>0</c:v>
                </c:pt>
              </c:numCache>
            </c:numRef>
          </c:val>
        </c:ser>
        <c:ser>
          <c:idx val="4"/>
          <c:order val="4"/>
          <c:tx>
            <c:strRef>
              <c:f>Sheet1!$F$1</c:f>
              <c:strCache>
                <c:ptCount val="1"/>
                <c:pt idx="0">
                  <c:v>深圳</c:v>
                </c:pt>
              </c:strCache>
            </c:strRef>
          </c:tx>
          <c:spPr>
            <a:ln w="31750">
              <a:solidFill>
                <a:schemeClr val="tx2"/>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Sheet1!$F$2:$F$8</c:f>
              <c:numCache>
                <c:formatCode>General</c:formatCode>
                <c:ptCount val="7"/>
                <c:pt idx="0">
                  <c:v>1</c:v>
                </c:pt>
                <c:pt idx="1">
                  <c:v>18</c:v>
                </c:pt>
                <c:pt idx="2">
                  <c:v>31</c:v>
                </c:pt>
                <c:pt idx="3">
                  <c:v>26</c:v>
                </c:pt>
                <c:pt idx="4">
                  <c:v>73</c:v>
                </c:pt>
                <c:pt idx="5">
                  <c:v>1</c:v>
                </c:pt>
                <c:pt idx="6">
                  <c:v>0</c:v>
                </c:pt>
              </c:numCache>
            </c:numRef>
          </c:val>
        </c:ser>
        <c:ser>
          <c:idx val="5"/>
          <c:order val="5"/>
          <c:tx>
            <c:strRef>
              <c:f>Sheet1!$G$1</c:f>
              <c:strCache>
                <c:ptCount val="1"/>
                <c:pt idx="0">
                  <c:v>武汉</c:v>
                </c:pt>
              </c:strCache>
            </c:strRef>
          </c:tx>
          <c:spPr>
            <a:ln w="31750">
              <a:solidFill>
                <a:srgbClr val="FFC000"/>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Sheet1!$G$2:$G$8</c:f>
              <c:numCache>
                <c:formatCode>General</c:formatCode>
                <c:ptCount val="7"/>
                <c:pt idx="0">
                  <c:v>2</c:v>
                </c:pt>
                <c:pt idx="1">
                  <c:v>5</c:v>
                </c:pt>
                <c:pt idx="2">
                  <c:v>17</c:v>
                </c:pt>
                <c:pt idx="3">
                  <c:v>17</c:v>
                </c:pt>
                <c:pt idx="4">
                  <c:v>36</c:v>
                </c:pt>
                <c:pt idx="5">
                  <c:v>2</c:v>
                </c:pt>
                <c:pt idx="6">
                  <c:v>0</c:v>
                </c:pt>
              </c:numCache>
            </c:numRef>
          </c:val>
        </c:ser>
        <c:ser>
          <c:idx val="6"/>
          <c:order val="6"/>
          <c:tx>
            <c:strRef>
              <c:f>Sheet1!$H$1</c:f>
              <c:strCache>
                <c:ptCount val="1"/>
                <c:pt idx="0">
                  <c:v>成都</c:v>
                </c:pt>
              </c:strCache>
            </c:strRef>
          </c:tx>
          <c:spPr>
            <a:ln w="31750">
              <a:solidFill>
                <a:srgbClr val="C00000"/>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Sheet1!$H$2:$H$8</c:f>
              <c:numCache>
                <c:formatCode>General</c:formatCode>
                <c:ptCount val="7"/>
                <c:pt idx="0">
                  <c:v>0</c:v>
                </c:pt>
                <c:pt idx="1">
                  <c:v>2</c:v>
                </c:pt>
                <c:pt idx="2">
                  <c:v>4</c:v>
                </c:pt>
                <c:pt idx="3">
                  <c:v>31</c:v>
                </c:pt>
                <c:pt idx="4">
                  <c:v>100</c:v>
                </c:pt>
                <c:pt idx="5">
                  <c:v>13</c:v>
                </c:pt>
                <c:pt idx="6">
                  <c:v>0</c:v>
                </c:pt>
              </c:numCache>
            </c:numRef>
          </c:val>
        </c:ser>
        <c:ser>
          <c:idx val="7"/>
          <c:order val="7"/>
          <c:tx>
            <c:strRef>
              <c:f>Sheet1!$I$1</c:f>
              <c:strCache>
                <c:ptCount val="1"/>
                <c:pt idx="0">
                  <c:v>西安</c:v>
                </c:pt>
              </c:strCache>
            </c:strRef>
          </c:tx>
          <c:spPr>
            <a:ln w="31750">
              <a:solidFill>
                <a:srgbClr val="0070C0"/>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Sheet1!$I$2:$I$8</c:f>
              <c:numCache>
                <c:formatCode>General</c:formatCode>
                <c:ptCount val="7"/>
                <c:pt idx="0">
                  <c:v>0</c:v>
                </c:pt>
                <c:pt idx="1">
                  <c:v>0</c:v>
                </c:pt>
                <c:pt idx="2">
                  <c:v>2</c:v>
                </c:pt>
                <c:pt idx="3">
                  <c:v>9</c:v>
                </c:pt>
                <c:pt idx="4">
                  <c:v>39</c:v>
                </c:pt>
                <c:pt idx="5">
                  <c:v>5</c:v>
                </c:pt>
                <c:pt idx="6">
                  <c:v>0</c:v>
                </c:pt>
              </c:numCache>
            </c:numRef>
          </c:val>
        </c:ser>
        <c:ser>
          <c:idx val="8"/>
          <c:order val="8"/>
          <c:tx>
            <c:strRef>
              <c:f>Sheet1!$J$1</c:f>
              <c:strCache>
                <c:ptCount val="1"/>
                <c:pt idx="0">
                  <c:v>济南</c:v>
                </c:pt>
              </c:strCache>
            </c:strRef>
          </c:tx>
          <c:spPr>
            <a:ln w="31750">
              <a:solidFill>
                <a:srgbClr val="FF0000"/>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Sheet1!$J$2:$J$8</c:f>
              <c:numCache>
                <c:formatCode>General</c:formatCode>
                <c:ptCount val="7"/>
                <c:pt idx="0">
                  <c:v>0</c:v>
                </c:pt>
                <c:pt idx="1">
                  <c:v>0</c:v>
                </c:pt>
                <c:pt idx="2">
                  <c:v>0</c:v>
                </c:pt>
                <c:pt idx="3">
                  <c:v>7</c:v>
                </c:pt>
                <c:pt idx="4">
                  <c:v>45</c:v>
                </c:pt>
                <c:pt idx="5">
                  <c:v>3</c:v>
                </c:pt>
                <c:pt idx="6">
                  <c:v>0</c:v>
                </c:pt>
              </c:numCache>
            </c:numRef>
          </c:val>
        </c:ser>
        <c:ser>
          <c:idx val="9"/>
          <c:order val="9"/>
          <c:tx>
            <c:strRef>
              <c:f>Sheet1!$K$1</c:f>
              <c:strCache>
                <c:ptCount val="1"/>
                <c:pt idx="0">
                  <c:v>兰州</c:v>
                </c:pt>
              </c:strCache>
            </c:strRef>
          </c:tx>
          <c:spPr>
            <a:ln w="31750">
              <a:solidFill>
                <a:srgbClr val="FF99FF"/>
              </a:solidFill>
            </a:ln>
          </c:spPr>
          <c:marker>
            <c:symbol val="none"/>
          </c:marker>
          <c:dLbls>
            <c:delete val="1"/>
          </c:dLbls>
          <c:cat>
            <c:strRef>
              <c:f>Sheet1!$A$2:$A$8</c:f>
              <c:strCache>
                <c:ptCount val="7"/>
                <c:pt idx="0">
                  <c:v>5万以下</c:v>
                </c:pt>
                <c:pt idx="1">
                  <c:v>5-10万</c:v>
                </c:pt>
                <c:pt idx="2">
                  <c:v>11-15万</c:v>
                </c:pt>
                <c:pt idx="3">
                  <c:v>16-20万</c:v>
                </c:pt>
                <c:pt idx="4">
                  <c:v>21-50万</c:v>
                </c:pt>
                <c:pt idx="5">
                  <c:v>51-100万</c:v>
                </c:pt>
                <c:pt idx="6">
                  <c:v>100万以上</c:v>
                </c:pt>
              </c:strCache>
            </c:strRef>
          </c:cat>
          <c:val>
            <c:numRef>
              <c:f>Sheet1!$K$2:$K$8</c:f>
              <c:numCache>
                <c:formatCode>General</c:formatCode>
                <c:ptCount val="7"/>
                <c:pt idx="0">
                  <c:v>1</c:v>
                </c:pt>
                <c:pt idx="1">
                  <c:v>1</c:v>
                </c:pt>
                <c:pt idx="2">
                  <c:v>9</c:v>
                </c:pt>
                <c:pt idx="3">
                  <c:v>13</c:v>
                </c:pt>
                <c:pt idx="4">
                  <c:v>30</c:v>
                </c:pt>
                <c:pt idx="5">
                  <c:v>2</c:v>
                </c:pt>
                <c:pt idx="6">
                  <c:v>0</c:v>
                </c:pt>
              </c:numCache>
            </c:numRef>
          </c:val>
        </c:ser>
        <c:dLbls>
          <c:showVal val="1"/>
        </c:dLbls>
        <c:marker val="1"/>
        <c:axId val="79394688"/>
        <c:axId val="79396224"/>
      </c:lineChart>
      <c:catAx>
        <c:axId val="79394688"/>
        <c:scaling>
          <c:orientation val="minMax"/>
        </c:scaling>
        <c:axPos val="b"/>
        <c:numFmt formatCode="General" sourceLinked="1"/>
        <c:majorTickMark val="in"/>
        <c:tickLblPos val="nextTo"/>
        <c:txPr>
          <a:bodyPr rot="-2100000"/>
          <a:lstStyle/>
          <a:p>
            <a:pPr>
              <a:defRPr/>
            </a:pPr>
            <a:endParaRPr lang="zh-CN"/>
          </a:p>
        </c:txPr>
        <c:crossAx val="79396224"/>
        <c:crosses val="autoZero"/>
        <c:auto val="1"/>
        <c:lblAlgn val="ctr"/>
        <c:lblOffset val="100"/>
        <c:tickLblSkip val="1"/>
      </c:catAx>
      <c:valAx>
        <c:axId val="79396224"/>
        <c:scaling>
          <c:orientation val="minMax"/>
        </c:scaling>
        <c:axPos val="l"/>
        <c:numFmt formatCode="General" sourceLinked="0"/>
        <c:tickLblPos val="nextTo"/>
        <c:txPr>
          <a:bodyPr rot="0" vert="horz"/>
          <a:lstStyle/>
          <a:p>
            <a:pPr>
              <a:defRPr/>
            </a:pPr>
            <a:endParaRPr lang="zh-CN"/>
          </a:p>
        </c:txPr>
        <c:crossAx val="79394688"/>
        <c:crosses val="autoZero"/>
        <c:crossBetween val="between"/>
      </c:valAx>
    </c:plotArea>
    <c:legend>
      <c:legendPos val="r"/>
      <c:layout>
        <c:manualLayout>
          <c:xMode val="edge"/>
          <c:yMode val="edge"/>
          <c:x val="0.15072372276037813"/>
          <c:y val="7.0567054489610981E-2"/>
          <c:w val="0.76474949251003022"/>
          <c:h val="0.11332370153167688"/>
        </c:manualLayout>
      </c:layout>
      <c:overlay val="1"/>
    </c:legend>
    <c:plotVisOnly val="1"/>
    <c:dispBlanksAs val="gap"/>
  </c:chart>
  <c:txPr>
    <a:bodyPr/>
    <a:lstStyle/>
    <a:p>
      <a:pPr>
        <a:defRPr sz="1200">
          <a:solidFill>
            <a:schemeClr val="tx1"/>
          </a:solidFill>
          <a:latin typeface="微软雅黑" pitchFamily="34" charset="-122"/>
          <a:ea typeface="微软雅黑" pitchFamily="34" charset="-122"/>
        </a:defRPr>
      </a:pPr>
      <a:endParaRPr lang="zh-CN"/>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0959344367668307E-2"/>
          <c:y val="6.2832878277105694E-2"/>
          <c:w val="0.93917188922813244"/>
          <c:h val="0.42093158014231774"/>
        </c:manualLayout>
      </c:layout>
      <c:barChart>
        <c:barDir val="col"/>
        <c:grouping val="clustered"/>
        <c:ser>
          <c:idx val="0"/>
          <c:order val="0"/>
          <c:tx>
            <c:strRef>
              <c:f>Sheet1!$B$1</c:f>
              <c:strCache>
                <c:ptCount val="1"/>
                <c:pt idx="0">
                  <c:v>20-35岁</c:v>
                </c:pt>
              </c:strCache>
            </c:strRef>
          </c:tx>
          <c:dLbls>
            <c:dLbl>
              <c:idx val="0"/>
              <c:layout>
                <c:manualLayout>
                  <c:x val="-1.1904895816594362E-2"/>
                  <c:y val="5.9464856340756492E-3"/>
                </c:manualLayout>
              </c:layout>
              <c:showVal val="1"/>
            </c:dLbl>
            <c:dLbl>
              <c:idx val="1"/>
              <c:layout>
                <c:manualLayout>
                  <c:x val="-6.8027210884353765E-3"/>
                  <c:y val="2.5508615056934154E-2"/>
                </c:manualLayout>
              </c:layout>
              <c:showVal val="1"/>
            </c:dLbl>
            <c:dLbl>
              <c:idx val="2"/>
              <c:layout>
                <c:manualLayout>
                  <c:x val="-5.1020408163265285E-3"/>
                  <c:y val="0"/>
                </c:manualLayout>
              </c:layout>
              <c:showVal val="1"/>
            </c:dLbl>
            <c:dLbl>
              <c:idx val="3"/>
              <c:layout>
                <c:manualLayout>
                  <c:x val="-8.5034013605442254E-3"/>
                  <c:y val="0"/>
                </c:manualLayout>
              </c:layout>
              <c:showVal val="1"/>
            </c:dLbl>
            <c:dLbl>
              <c:idx val="4"/>
              <c:layout>
                <c:manualLayout>
                  <c:x val="-1.3605442176870748E-2"/>
                  <c:y val="0"/>
                </c:manualLayout>
              </c:layout>
              <c:showVal val="1"/>
            </c:dLbl>
            <c:txPr>
              <a:bodyPr/>
              <a:lstStyle/>
              <a:p>
                <a:pPr>
                  <a:defRPr sz="1000"/>
                </a:pPr>
                <a:endParaRPr lang="zh-CN"/>
              </a:p>
            </c:txPr>
            <c:showVal val="1"/>
          </c:dLbls>
          <c:cat>
            <c:strRef>
              <c:f>Sheet1!$A$2:$A$7</c:f>
              <c:strCache>
                <c:ptCount val="6"/>
                <c:pt idx="0">
                  <c:v>五官塑型（双眼皮、隆鼻、祛眼袋等）</c:v>
                </c:pt>
                <c:pt idx="1">
                  <c:v>面部整体年轻化、淡斑等</c:v>
                </c:pt>
                <c:pt idx="2">
                  <c:v>隆胸</c:v>
                </c:pt>
                <c:pt idx="3">
                  <c:v>填补凹陷</c:v>
                </c:pt>
                <c:pt idx="4">
                  <c:v>下颌骨整形</c:v>
                </c:pt>
                <c:pt idx="5">
                  <c:v>除皱</c:v>
                </c:pt>
              </c:strCache>
            </c:strRef>
          </c:cat>
          <c:val>
            <c:numRef>
              <c:f>Sheet1!$B$2:$B$7</c:f>
              <c:numCache>
                <c:formatCode>####.0%</c:formatCode>
                <c:ptCount val="6"/>
                <c:pt idx="0">
                  <c:v>0.45454545454545459</c:v>
                </c:pt>
                <c:pt idx="1">
                  <c:v>0.23946784922394676</c:v>
                </c:pt>
                <c:pt idx="2">
                  <c:v>0.21951219512195136</c:v>
                </c:pt>
                <c:pt idx="3">
                  <c:v>0.18625277161862527</c:v>
                </c:pt>
                <c:pt idx="4">
                  <c:v>0.10643015521064304</c:v>
                </c:pt>
                <c:pt idx="5">
                  <c:v>7.7605321507760519E-2</c:v>
                </c:pt>
              </c:numCache>
            </c:numRef>
          </c:val>
        </c:ser>
        <c:ser>
          <c:idx val="1"/>
          <c:order val="1"/>
          <c:tx>
            <c:strRef>
              <c:f>Sheet1!$C$1</c:f>
              <c:strCache>
                <c:ptCount val="1"/>
                <c:pt idx="0">
                  <c:v>36-50岁</c:v>
                </c:pt>
              </c:strCache>
            </c:strRef>
          </c:tx>
          <c:dLbls>
            <c:dLbl>
              <c:idx val="2"/>
              <c:layout>
                <c:manualLayout>
                  <c:x val="5.1020408163265285E-3"/>
                  <c:y val="0"/>
                </c:manualLayout>
              </c:layout>
              <c:showVal val="1"/>
            </c:dLbl>
            <c:dLbl>
              <c:idx val="3"/>
              <c:layout>
                <c:manualLayout>
                  <c:x val="1.7006802721088439E-3"/>
                  <c:y val="8.3333359005014953E-3"/>
                </c:manualLayout>
              </c:layout>
              <c:showVal val="1"/>
            </c:dLbl>
            <c:dLbl>
              <c:idx val="4"/>
              <c:layout>
                <c:manualLayout>
                  <c:x val="0"/>
                  <c:y val="-1.1737092817607738E-2"/>
                </c:manualLayout>
              </c:layout>
              <c:showVal val="1"/>
            </c:dLbl>
            <c:txPr>
              <a:bodyPr/>
              <a:lstStyle/>
              <a:p>
                <a:pPr>
                  <a:defRPr sz="1000"/>
                </a:pPr>
                <a:endParaRPr lang="zh-CN"/>
              </a:p>
            </c:txPr>
            <c:showVal val="1"/>
          </c:dLbls>
          <c:cat>
            <c:strRef>
              <c:f>Sheet1!$A$2:$A$7</c:f>
              <c:strCache>
                <c:ptCount val="6"/>
                <c:pt idx="0">
                  <c:v>五官塑型（双眼皮、隆鼻、祛眼袋等）</c:v>
                </c:pt>
                <c:pt idx="1">
                  <c:v>面部整体年轻化、淡斑等</c:v>
                </c:pt>
                <c:pt idx="2">
                  <c:v>隆胸</c:v>
                </c:pt>
                <c:pt idx="3">
                  <c:v>填补凹陷</c:v>
                </c:pt>
                <c:pt idx="4">
                  <c:v>下颌骨整形</c:v>
                </c:pt>
                <c:pt idx="5">
                  <c:v>除皱</c:v>
                </c:pt>
              </c:strCache>
            </c:strRef>
          </c:cat>
          <c:val>
            <c:numRef>
              <c:f>Sheet1!$C$2:$C$7</c:f>
              <c:numCache>
                <c:formatCode>####.0%</c:formatCode>
                <c:ptCount val="6"/>
                <c:pt idx="0">
                  <c:v>0.38613861386138626</c:v>
                </c:pt>
                <c:pt idx="1">
                  <c:v>0.2623762376237625</c:v>
                </c:pt>
                <c:pt idx="2">
                  <c:v>0.2178217821782179</c:v>
                </c:pt>
                <c:pt idx="3">
                  <c:v>0.14108910891089113</c:v>
                </c:pt>
                <c:pt idx="4">
                  <c:v>8.6633663366336655E-2</c:v>
                </c:pt>
                <c:pt idx="5">
                  <c:v>0.21287128712871289</c:v>
                </c:pt>
              </c:numCache>
            </c:numRef>
          </c:val>
        </c:ser>
        <c:ser>
          <c:idx val="2"/>
          <c:order val="2"/>
          <c:tx>
            <c:strRef>
              <c:f>Sheet1!$D$1</c:f>
              <c:strCache>
                <c:ptCount val="1"/>
                <c:pt idx="0">
                  <c:v>50岁以上</c:v>
                </c:pt>
              </c:strCache>
            </c:strRef>
          </c:tx>
          <c:spPr>
            <a:solidFill>
              <a:srgbClr val="FFC000"/>
            </a:solidFill>
          </c:spPr>
          <c:dLbls>
            <c:dLbl>
              <c:idx val="1"/>
              <c:layout>
                <c:manualLayout>
                  <c:x val="1.1904761904761908E-2"/>
                  <c:y val="2.3474185635215472E-2"/>
                </c:manualLayout>
              </c:layout>
              <c:showVal val="1"/>
            </c:dLbl>
            <c:txPr>
              <a:bodyPr/>
              <a:lstStyle/>
              <a:p>
                <a:pPr>
                  <a:defRPr sz="1000"/>
                </a:pPr>
                <a:endParaRPr lang="zh-CN"/>
              </a:p>
            </c:txPr>
            <c:showVal val="1"/>
          </c:dLbls>
          <c:cat>
            <c:strRef>
              <c:f>Sheet1!$A$2:$A$7</c:f>
              <c:strCache>
                <c:ptCount val="6"/>
                <c:pt idx="0">
                  <c:v>五官塑型（双眼皮、隆鼻、祛眼袋等）</c:v>
                </c:pt>
                <c:pt idx="1">
                  <c:v>面部整体年轻化、淡斑等</c:v>
                </c:pt>
                <c:pt idx="2">
                  <c:v>隆胸</c:v>
                </c:pt>
                <c:pt idx="3">
                  <c:v>填补凹陷</c:v>
                </c:pt>
                <c:pt idx="4">
                  <c:v>下颌骨整形</c:v>
                </c:pt>
                <c:pt idx="5">
                  <c:v>除皱</c:v>
                </c:pt>
              </c:strCache>
            </c:strRef>
          </c:cat>
          <c:val>
            <c:numRef>
              <c:f>Sheet1!$D$2:$D$7</c:f>
              <c:numCache>
                <c:formatCode>####.0%</c:formatCode>
                <c:ptCount val="6"/>
                <c:pt idx="0">
                  <c:v>0</c:v>
                </c:pt>
                <c:pt idx="1">
                  <c:v>0.3478260869565219</c:v>
                </c:pt>
                <c:pt idx="2">
                  <c:v>0</c:v>
                </c:pt>
                <c:pt idx="3">
                  <c:v>0</c:v>
                </c:pt>
                <c:pt idx="4">
                  <c:v>0</c:v>
                </c:pt>
                <c:pt idx="5">
                  <c:v>1</c:v>
                </c:pt>
              </c:numCache>
            </c:numRef>
          </c:val>
        </c:ser>
        <c:gapWidth val="80"/>
        <c:axId val="90383488"/>
        <c:axId val="90385024"/>
      </c:barChart>
      <c:catAx>
        <c:axId val="90383488"/>
        <c:scaling>
          <c:orientation val="minMax"/>
        </c:scaling>
        <c:axPos val="b"/>
        <c:majorTickMark val="in"/>
        <c:tickLblPos val="nextTo"/>
        <c:txPr>
          <a:bodyPr rot="0" vert="eaVert"/>
          <a:lstStyle/>
          <a:p>
            <a:pPr>
              <a:defRPr/>
            </a:pPr>
            <a:endParaRPr lang="zh-CN"/>
          </a:p>
        </c:txPr>
        <c:crossAx val="90385024"/>
        <c:crosses val="autoZero"/>
        <c:auto val="1"/>
        <c:lblAlgn val="ctr"/>
        <c:lblOffset val="100"/>
        <c:tickLblSkip val="1"/>
      </c:catAx>
      <c:valAx>
        <c:axId val="90385024"/>
        <c:scaling>
          <c:orientation val="minMax"/>
        </c:scaling>
        <c:delete val="1"/>
        <c:axPos val="l"/>
        <c:numFmt formatCode="0%" sourceLinked="0"/>
        <c:tickLblPos val="none"/>
        <c:crossAx val="90383488"/>
        <c:crosses val="autoZero"/>
        <c:crossBetween val="between"/>
        <c:majorUnit val="0.2"/>
      </c:valAx>
    </c:plotArea>
    <c:legend>
      <c:legendPos val="r"/>
      <c:layout>
        <c:manualLayout>
          <c:xMode val="edge"/>
          <c:yMode val="edge"/>
          <c:x val="0.34490827039477229"/>
          <c:y val="3.478245868373895E-2"/>
          <c:w val="0.38917778134876019"/>
          <c:h val="7.0957677165354324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2.6190476190476188E-2"/>
          <c:y val="4.9549549549549536E-2"/>
          <c:w val="0.86219986390590064"/>
          <c:h val="0.70671916010498692"/>
        </c:manualLayout>
      </c:layout>
      <c:barChart>
        <c:barDir val="col"/>
        <c:grouping val="stacked"/>
        <c:ser>
          <c:idx val="0"/>
          <c:order val="0"/>
          <c:tx>
            <c:strRef>
              <c:f>Sheet1!$A$2</c:f>
              <c:strCache>
                <c:ptCount val="1"/>
                <c:pt idx="0">
                  <c:v>公立医院</c:v>
                </c:pt>
              </c:strCache>
            </c:strRef>
          </c:tx>
          <c:dLbls>
            <c:numFmt formatCode="0.0%" sourceLinked="0"/>
            <c:showVal val="1"/>
          </c:dLbls>
          <c:cat>
            <c:strRef>
              <c:f>Sheet1!$B$1:$D$1</c:f>
              <c:strCache>
                <c:ptCount val="3"/>
                <c:pt idx="0">
                  <c:v>20-35岁</c:v>
                </c:pt>
                <c:pt idx="1">
                  <c:v>36-50岁</c:v>
                </c:pt>
                <c:pt idx="2">
                  <c:v>50岁以上</c:v>
                </c:pt>
              </c:strCache>
            </c:strRef>
          </c:cat>
          <c:val>
            <c:numRef>
              <c:f>Sheet1!$B$2:$D$2</c:f>
              <c:numCache>
                <c:formatCode>General</c:formatCode>
                <c:ptCount val="3"/>
                <c:pt idx="0">
                  <c:v>0.53097345132743368</c:v>
                </c:pt>
                <c:pt idx="1">
                  <c:v>0.56338028169014087</c:v>
                </c:pt>
                <c:pt idx="2">
                  <c:v>0.60869565217391464</c:v>
                </c:pt>
              </c:numCache>
            </c:numRef>
          </c:val>
        </c:ser>
        <c:ser>
          <c:idx val="1"/>
          <c:order val="1"/>
          <c:tx>
            <c:strRef>
              <c:f>Sheet1!$A$3</c:f>
              <c:strCache>
                <c:ptCount val="1"/>
                <c:pt idx="0">
                  <c:v>私立医院</c:v>
                </c:pt>
              </c:strCache>
            </c:strRef>
          </c:tx>
          <c:dLbls>
            <c:numFmt formatCode="0.0%" sourceLinked="0"/>
            <c:showVal val="1"/>
          </c:dLbls>
          <c:cat>
            <c:strRef>
              <c:f>Sheet1!$B$1:$D$1</c:f>
              <c:strCache>
                <c:ptCount val="3"/>
                <c:pt idx="0">
                  <c:v>20-35岁</c:v>
                </c:pt>
                <c:pt idx="1">
                  <c:v>36-50岁</c:v>
                </c:pt>
                <c:pt idx="2">
                  <c:v>50岁以上</c:v>
                </c:pt>
              </c:strCache>
            </c:strRef>
          </c:cat>
          <c:val>
            <c:numRef>
              <c:f>Sheet1!$B$3:$D$3</c:f>
              <c:numCache>
                <c:formatCode>General</c:formatCode>
                <c:ptCount val="3"/>
                <c:pt idx="0">
                  <c:v>0.46902654867256638</c:v>
                </c:pt>
                <c:pt idx="1">
                  <c:v>0.43661971830985979</c:v>
                </c:pt>
                <c:pt idx="2">
                  <c:v>0.39130434782608742</c:v>
                </c:pt>
              </c:numCache>
            </c:numRef>
          </c:val>
        </c:ser>
        <c:overlap val="100"/>
        <c:axId val="90518656"/>
        <c:axId val="90520192"/>
      </c:barChart>
      <c:catAx>
        <c:axId val="90518656"/>
        <c:scaling>
          <c:orientation val="minMax"/>
        </c:scaling>
        <c:axPos val="b"/>
        <c:majorTickMark val="in"/>
        <c:tickLblPos val="nextTo"/>
        <c:crossAx val="90520192"/>
        <c:crosses val="autoZero"/>
        <c:auto val="1"/>
        <c:lblAlgn val="ctr"/>
        <c:lblOffset val="100"/>
      </c:catAx>
      <c:valAx>
        <c:axId val="90520192"/>
        <c:scaling>
          <c:orientation val="minMax"/>
        </c:scaling>
        <c:delete val="1"/>
        <c:axPos val="l"/>
        <c:numFmt formatCode="General" sourceLinked="1"/>
        <c:tickLblPos val="none"/>
        <c:crossAx val="90518656"/>
        <c:crosses val="autoZero"/>
        <c:crossBetween val="between"/>
      </c:valAx>
    </c:plotArea>
    <c:legend>
      <c:legendPos val="r"/>
      <c:layout>
        <c:manualLayout>
          <c:xMode val="edge"/>
          <c:yMode val="edge"/>
          <c:x val="0.82664301221606584"/>
          <c:y val="0.29875399021068322"/>
          <c:w val="0.14043517708434594"/>
          <c:h val="0.26735688444349875"/>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1.5117641544806899E-2"/>
          <c:y val="8.1300813008130079E-2"/>
          <c:w val="0.84334018030354918"/>
          <c:h val="0.85955956724921578"/>
        </c:manualLayout>
      </c:layout>
      <c:barChart>
        <c:barDir val="col"/>
        <c:grouping val="clustered"/>
        <c:ser>
          <c:idx val="0"/>
          <c:order val="0"/>
          <c:tx>
            <c:strRef>
              <c:f>Sheet1!$A$2</c:f>
              <c:strCache>
                <c:ptCount val="1"/>
                <c:pt idx="0">
                  <c:v>公立医院</c:v>
                </c:pt>
              </c:strCache>
            </c:strRef>
          </c:tx>
          <c:dLbls>
            <c:numFmt formatCode="0.0%" sourceLinked="0"/>
            <c:showVal val="1"/>
          </c:dLbls>
          <c:cat>
            <c:strRef>
              <c:f>Sheet1!$B$1:$G$1</c:f>
              <c:strCache>
                <c:ptCount val="6"/>
                <c:pt idx="0">
                  <c:v>5万以下</c:v>
                </c:pt>
                <c:pt idx="1">
                  <c:v>5-10万</c:v>
                </c:pt>
                <c:pt idx="2">
                  <c:v>11-15万</c:v>
                </c:pt>
                <c:pt idx="3">
                  <c:v>16-20万</c:v>
                </c:pt>
                <c:pt idx="4">
                  <c:v>21-50万</c:v>
                </c:pt>
                <c:pt idx="5">
                  <c:v>51-100万</c:v>
                </c:pt>
              </c:strCache>
            </c:strRef>
          </c:cat>
          <c:val>
            <c:numRef>
              <c:f>Sheet1!$B$2:$G$2</c:f>
              <c:numCache>
                <c:formatCode>0.00%</c:formatCode>
                <c:ptCount val="6"/>
                <c:pt idx="0">
                  <c:v>1</c:v>
                </c:pt>
                <c:pt idx="1">
                  <c:v>0.68965517241379393</c:v>
                </c:pt>
                <c:pt idx="2">
                  <c:v>0.71264367816092</c:v>
                </c:pt>
                <c:pt idx="3">
                  <c:v>0.55924170616113777</c:v>
                </c:pt>
                <c:pt idx="4">
                  <c:v>0.52661870503597119</c:v>
                </c:pt>
                <c:pt idx="5">
                  <c:v>0.4067796610169494</c:v>
                </c:pt>
              </c:numCache>
            </c:numRef>
          </c:val>
        </c:ser>
        <c:gapWidth val="80"/>
        <c:axId val="90454272"/>
        <c:axId val="90460160"/>
      </c:barChart>
      <c:barChart>
        <c:barDir val="col"/>
        <c:grouping val="clustered"/>
        <c:ser>
          <c:idx val="1"/>
          <c:order val="1"/>
          <c:tx>
            <c:strRef>
              <c:f>Sheet1!$A$3</c:f>
              <c:strCache>
                <c:ptCount val="1"/>
                <c:pt idx="0">
                  <c:v>私立医院</c:v>
                </c:pt>
              </c:strCache>
            </c:strRef>
          </c:tx>
          <c:dLbls>
            <c:dLbl>
              <c:idx val="0"/>
              <c:layout>
                <c:manualLayout>
                  <c:x val="0"/>
                  <c:y val="8.536585365853662E-2"/>
                </c:manualLayout>
              </c:layout>
              <c:showVal val="1"/>
            </c:dLbl>
            <c:numFmt formatCode="0.0%" sourceLinked="0"/>
            <c:showVal val="1"/>
          </c:dLbls>
          <c:cat>
            <c:strRef>
              <c:f>Sheet1!$B$1:$G$1</c:f>
              <c:strCache>
                <c:ptCount val="6"/>
                <c:pt idx="0">
                  <c:v>5万以下</c:v>
                </c:pt>
                <c:pt idx="1">
                  <c:v>5-10万</c:v>
                </c:pt>
                <c:pt idx="2">
                  <c:v>11-15万</c:v>
                </c:pt>
                <c:pt idx="3">
                  <c:v>16-20万</c:v>
                </c:pt>
                <c:pt idx="4">
                  <c:v>21-50万</c:v>
                </c:pt>
                <c:pt idx="5">
                  <c:v>51-100万</c:v>
                </c:pt>
              </c:strCache>
            </c:strRef>
          </c:cat>
          <c:val>
            <c:numRef>
              <c:f>Sheet1!$B$3:$G$3</c:f>
              <c:numCache>
                <c:formatCode>0.00%</c:formatCode>
                <c:ptCount val="6"/>
                <c:pt idx="0">
                  <c:v>0</c:v>
                </c:pt>
                <c:pt idx="1">
                  <c:v>0.31034482758620707</c:v>
                </c:pt>
                <c:pt idx="2">
                  <c:v>0.28735632183908077</c:v>
                </c:pt>
                <c:pt idx="3">
                  <c:v>0.44075829383886272</c:v>
                </c:pt>
                <c:pt idx="4">
                  <c:v>0.47338129496402898</c:v>
                </c:pt>
                <c:pt idx="5">
                  <c:v>0.59322033898305049</c:v>
                </c:pt>
              </c:numCache>
            </c:numRef>
          </c:val>
        </c:ser>
        <c:gapWidth val="80"/>
        <c:axId val="90463232"/>
        <c:axId val="90461696"/>
      </c:barChart>
      <c:catAx>
        <c:axId val="90454272"/>
        <c:scaling>
          <c:orientation val="minMax"/>
        </c:scaling>
        <c:axPos val="b"/>
        <c:majorTickMark val="in"/>
        <c:tickLblPos val="nextTo"/>
        <c:crossAx val="90460160"/>
        <c:crosses val="autoZero"/>
        <c:auto val="1"/>
        <c:lblAlgn val="ctr"/>
        <c:lblOffset val="100"/>
      </c:catAx>
      <c:valAx>
        <c:axId val="90460160"/>
        <c:scaling>
          <c:orientation val="minMax"/>
          <c:max val="1"/>
          <c:min val="-1"/>
        </c:scaling>
        <c:delete val="1"/>
        <c:axPos val="l"/>
        <c:numFmt formatCode="0%" sourceLinked="0"/>
        <c:tickLblPos val="none"/>
        <c:crossAx val="90454272"/>
        <c:crosses val="autoZero"/>
        <c:crossBetween val="between"/>
      </c:valAx>
      <c:valAx>
        <c:axId val="90461696"/>
        <c:scaling>
          <c:orientation val="maxMin"/>
          <c:max val="1"/>
          <c:min val="-1"/>
        </c:scaling>
        <c:delete val="1"/>
        <c:axPos val="r"/>
        <c:numFmt formatCode="0.00%" sourceLinked="1"/>
        <c:tickLblPos val="none"/>
        <c:crossAx val="90463232"/>
        <c:crosses val="max"/>
        <c:crossBetween val="between"/>
      </c:valAx>
      <c:catAx>
        <c:axId val="90463232"/>
        <c:scaling>
          <c:orientation val="minMax"/>
        </c:scaling>
        <c:delete val="1"/>
        <c:axPos val="t"/>
        <c:tickLblPos val="none"/>
        <c:crossAx val="90461696"/>
        <c:crosses val="autoZero"/>
        <c:auto val="1"/>
        <c:lblAlgn val="ctr"/>
        <c:lblOffset val="100"/>
      </c:catAx>
    </c:plotArea>
    <c:legend>
      <c:legendPos val="r"/>
      <c:layout>
        <c:manualLayout>
          <c:xMode val="edge"/>
          <c:yMode val="edge"/>
          <c:x val="0.83650091292936213"/>
          <c:y val="0.31838774726329955"/>
          <c:w val="0.12364401460686979"/>
          <c:h val="0.36322450547340135"/>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2.2523251169690742E-2"/>
          <c:y val="0.30353109931026073"/>
          <c:w val="0.95568555289284474"/>
          <c:h val="0.46215619849844358"/>
        </c:manualLayout>
      </c:layout>
      <c:barChart>
        <c:barDir val="col"/>
        <c:grouping val="clustered"/>
        <c:ser>
          <c:idx val="0"/>
          <c:order val="0"/>
          <c:tx>
            <c:strRef>
              <c:f>Sheet1!$B$1</c:f>
              <c:strCache>
                <c:ptCount val="1"/>
                <c:pt idx="0">
                  <c:v>总计</c:v>
                </c:pt>
              </c:strCache>
            </c:strRef>
          </c:tx>
          <c:dLbls>
            <c:showVal val="1"/>
          </c:dLbls>
          <c:cat>
            <c:strRef>
              <c:f>Sheet1!$A$2:$A$7</c:f>
              <c:strCache>
                <c:ptCount val="6"/>
                <c:pt idx="0">
                  <c:v>医生</c:v>
                </c:pt>
                <c:pt idx="1">
                  <c:v>医院品牌、资质</c:v>
                </c:pt>
                <c:pt idx="2">
                  <c:v>医院收费价格</c:v>
                </c:pt>
                <c:pt idx="3">
                  <c:v>使用产品</c:v>
                </c:pt>
                <c:pt idx="4">
                  <c:v>朋友推荐</c:v>
                </c:pt>
                <c:pt idx="5">
                  <c:v>个人喜好</c:v>
                </c:pt>
              </c:strCache>
            </c:strRef>
          </c:cat>
          <c:val>
            <c:numRef>
              <c:f>Sheet1!$B$2:$B$7</c:f>
              <c:numCache>
                <c:formatCode>####.0%</c:formatCode>
                <c:ptCount val="6"/>
                <c:pt idx="0">
                  <c:v>0.85622119815668218</c:v>
                </c:pt>
                <c:pt idx="1">
                  <c:v>0.83225806451612894</c:v>
                </c:pt>
                <c:pt idx="2">
                  <c:v>0.74377880184331824</c:v>
                </c:pt>
                <c:pt idx="3">
                  <c:v>0.68940092165898614</c:v>
                </c:pt>
                <c:pt idx="4">
                  <c:v>0.44700460829493088</c:v>
                </c:pt>
                <c:pt idx="5">
                  <c:v>5.7142857142857141E-2</c:v>
                </c:pt>
              </c:numCache>
            </c:numRef>
          </c:val>
        </c:ser>
        <c:gapWidth val="82"/>
        <c:axId val="90653440"/>
        <c:axId val="90654976"/>
      </c:barChart>
      <c:catAx>
        <c:axId val="90653440"/>
        <c:scaling>
          <c:orientation val="minMax"/>
        </c:scaling>
        <c:axPos val="b"/>
        <c:majorTickMark val="in"/>
        <c:tickLblPos val="nextTo"/>
        <c:txPr>
          <a:bodyPr rot="0"/>
          <a:lstStyle/>
          <a:p>
            <a:pPr>
              <a:defRPr/>
            </a:pPr>
            <a:endParaRPr lang="zh-CN"/>
          </a:p>
        </c:txPr>
        <c:crossAx val="90654976"/>
        <c:crosses val="autoZero"/>
        <c:auto val="1"/>
        <c:lblAlgn val="ctr"/>
        <c:lblOffset val="100"/>
        <c:tickLblSkip val="1"/>
      </c:catAx>
      <c:valAx>
        <c:axId val="90654976"/>
        <c:scaling>
          <c:orientation val="minMax"/>
        </c:scaling>
        <c:delete val="1"/>
        <c:axPos val="l"/>
        <c:numFmt formatCode="0%" sourceLinked="0"/>
        <c:tickLblPos val="none"/>
        <c:crossAx val="90653440"/>
        <c:crosses val="autoZero"/>
        <c:crossBetween val="between"/>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6.5296346885210799E-2"/>
          <c:y val="4.0008234264834554E-2"/>
          <c:w val="0.88840484225186145"/>
          <c:h val="0.57901544761115065"/>
        </c:manualLayout>
      </c:layout>
      <c:barChart>
        <c:barDir val="col"/>
        <c:grouping val="stacked"/>
        <c:ser>
          <c:idx val="0"/>
          <c:order val="0"/>
          <c:tx>
            <c:strRef>
              <c:f>Sheet1!$B$1</c:f>
              <c:strCache>
                <c:ptCount val="1"/>
                <c:pt idx="0">
                  <c:v>20-35岁</c:v>
                </c:pt>
              </c:strCache>
            </c:strRef>
          </c:tx>
          <c:dLbls>
            <c:dLbl>
              <c:idx val="5"/>
              <c:layout>
                <c:manualLayout>
                  <c:x val="3.3003300330033012E-3"/>
                  <c:y val="1.4947393261594239E-2"/>
                </c:manualLayout>
              </c:layout>
              <c:showVal val="1"/>
            </c:dLbl>
            <c:numFmt formatCode="0.0%" sourceLinked="0"/>
            <c:showVal val="1"/>
          </c:dLbls>
          <c:cat>
            <c:strRef>
              <c:f>Sheet1!$A$2:$A$7</c:f>
              <c:strCache>
                <c:ptCount val="6"/>
                <c:pt idx="0">
                  <c:v>整形医生</c:v>
                </c:pt>
                <c:pt idx="1">
                  <c:v>医院品牌、资质</c:v>
                </c:pt>
                <c:pt idx="2">
                  <c:v>医院收费价格</c:v>
                </c:pt>
                <c:pt idx="3">
                  <c:v>使用产品</c:v>
                </c:pt>
                <c:pt idx="4">
                  <c:v>朋友推荐</c:v>
                </c:pt>
                <c:pt idx="5">
                  <c:v>个人喜好</c:v>
                </c:pt>
              </c:strCache>
            </c:strRef>
          </c:cat>
          <c:val>
            <c:numRef>
              <c:f>Sheet1!$B$2:$B$7</c:f>
              <c:numCache>
                <c:formatCode>0.00%</c:formatCode>
                <c:ptCount val="6"/>
                <c:pt idx="0">
                  <c:v>0.22502472799208698</c:v>
                </c:pt>
                <c:pt idx="1">
                  <c:v>0.24925816023738878</c:v>
                </c:pt>
                <c:pt idx="2">
                  <c:v>0.20820969337289824</c:v>
                </c:pt>
                <c:pt idx="3">
                  <c:v>0.18397626112759649</c:v>
                </c:pt>
                <c:pt idx="4">
                  <c:v>0.1246290801186944</c:v>
                </c:pt>
                <c:pt idx="5">
                  <c:v>8.9020771513353171E-3</c:v>
                </c:pt>
              </c:numCache>
            </c:numRef>
          </c:val>
        </c:ser>
        <c:ser>
          <c:idx val="1"/>
          <c:order val="1"/>
          <c:tx>
            <c:strRef>
              <c:f>Sheet1!$C$1</c:f>
              <c:strCache>
                <c:ptCount val="1"/>
                <c:pt idx="0">
                  <c:v>36-50岁</c:v>
                </c:pt>
              </c:strCache>
            </c:strRef>
          </c:tx>
          <c:dLbls>
            <c:dLbl>
              <c:idx val="5"/>
              <c:layout>
                <c:manualLayout>
                  <c:x val="1.6501650165016511E-3"/>
                  <c:y val="-1.1210765630558492E-2"/>
                </c:manualLayout>
              </c:layout>
              <c:showVal val="1"/>
            </c:dLbl>
            <c:numFmt formatCode="0.0%" sourceLinked="0"/>
            <c:showVal val="1"/>
          </c:dLbls>
          <c:cat>
            <c:strRef>
              <c:f>Sheet1!$A$2:$A$7</c:f>
              <c:strCache>
                <c:ptCount val="6"/>
                <c:pt idx="0">
                  <c:v>整形医生</c:v>
                </c:pt>
                <c:pt idx="1">
                  <c:v>医院品牌、资质</c:v>
                </c:pt>
                <c:pt idx="2">
                  <c:v>医院收费价格</c:v>
                </c:pt>
                <c:pt idx="3">
                  <c:v>使用产品</c:v>
                </c:pt>
                <c:pt idx="4">
                  <c:v>朋友推荐</c:v>
                </c:pt>
                <c:pt idx="5">
                  <c:v>个人喜好</c:v>
                </c:pt>
              </c:strCache>
            </c:strRef>
          </c:cat>
          <c:val>
            <c:numRef>
              <c:f>Sheet1!$C$2:$C$7</c:f>
              <c:numCache>
                <c:formatCode>0.00%</c:formatCode>
                <c:ptCount val="6"/>
                <c:pt idx="0">
                  <c:v>0.24671772428884026</c:v>
                </c:pt>
                <c:pt idx="1">
                  <c:v>0.20842450765864332</c:v>
                </c:pt>
                <c:pt idx="2">
                  <c:v>0.20131291028446391</c:v>
                </c:pt>
                <c:pt idx="3">
                  <c:v>0.20295404814004381</c:v>
                </c:pt>
                <c:pt idx="4">
                  <c:v>0.11925601750547046</c:v>
                </c:pt>
                <c:pt idx="5">
                  <c:v>2.1334792122538294E-2</c:v>
                </c:pt>
              </c:numCache>
            </c:numRef>
          </c:val>
        </c:ser>
        <c:ser>
          <c:idx val="2"/>
          <c:order val="2"/>
          <c:tx>
            <c:strRef>
              <c:f>Sheet1!$D$1</c:f>
              <c:strCache>
                <c:ptCount val="1"/>
                <c:pt idx="0">
                  <c:v>50岁以上</c:v>
                </c:pt>
              </c:strCache>
            </c:strRef>
          </c:tx>
          <c:spPr>
            <a:solidFill>
              <a:srgbClr val="FFC000"/>
            </a:solidFill>
          </c:spPr>
          <c:dLbls>
            <c:dLbl>
              <c:idx val="5"/>
              <c:layout>
                <c:manualLayout>
                  <c:x val="0"/>
                  <c:y val="-2.6158453137969797E-2"/>
                </c:manualLayout>
              </c:layout>
              <c:showVal val="1"/>
            </c:dLbl>
            <c:numFmt formatCode="0.0%" sourceLinked="0"/>
            <c:showVal val="1"/>
          </c:dLbls>
          <c:cat>
            <c:strRef>
              <c:f>Sheet1!$A$2:$A$7</c:f>
              <c:strCache>
                <c:ptCount val="6"/>
                <c:pt idx="0">
                  <c:v>整形医生</c:v>
                </c:pt>
                <c:pt idx="1">
                  <c:v>医院品牌、资质</c:v>
                </c:pt>
                <c:pt idx="2">
                  <c:v>医院收费价格</c:v>
                </c:pt>
                <c:pt idx="3">
                  <c:v>使用产品</c:v>
                </c:pt>
                <c:pt idx="4">
                  <c:v>朋友推荐</c:v>
                </c:pt>
                <c:pt idx="5">
                  <c:v>个人喜好</c:v>
                </c:pt>
              </c:strCache>
            </c:strRef>
          </c:cat>
          <c:val>
            <c:numRef>
              <c:f>Sheet1!$D$2:$D$7</c:f>
              <c:numCache>
                <c:formatCode>0.00%</c:formatCode>
                <c:ptCount val="6"/>
                <c:pt idx="0">
                  <c:v>0.27380952380952395</c:v>
                </c:pt>
                <c:pt idx="1">
                  <c:v>0.21428571428571427</c:v>
                </c:pt>
                <c:pt idx="2">
                  <c:v>0.21428571428571427</c:v>
                </c:pt>
                <c:pt idx="3">
                  <c:v>5.9523809523809507E-2</c:v>
                </c:pt>
                <c:pt idx="4">
                  <c:v>0.17857142857142869</c:v>
                </c:pt>
                <c:pt idx="5">
                  <c:v>5.9523809523809507E-2</c:v>
                </c:pt>
              </c:numCache>
            </c:numRef>
          </c:val>
        </c:ser>
        <c:gapWidth val="80"/>
        <c:overlap val="100"/>
        <c:axId val="90968064"/>
        <c:axId val="90969600"/>
      </c:barChart>
      <c:catAx>
        <c:axId val="90968064"/>
        <c:scaling>
          <c:orientation val="minMax"/>
        </c:scaling>
        <c:axPos val="b"/>
        <c:majorTickMark val="in"/>
        <c:tickLblPos val="nextTo"/>
        <c:txPr>
          <a:bodyPr rot="0"/>
          <a:lstStyle/>
          <a:p>
            <a:pPr>
              <a:defRPr sz="1200"/>
            </a:pPr>
            <a:endParaRPr lang="zh-CN"/>
          </a:p>
        </c:txPr>
        <c:crossAx val="90969600"/>
        <c:crosses val="autoZero"/>
        <c:auto val="1"/>
        <c:lblAlgn val="ctr"/>
        <c:lblOffset val="100"/>
        <c:tickLblSkip val="1"/>
      </c:catAx>
      <c:valAx>
        <c:axId val="90969600"/>
        <c:scaling>
          <c:orientation val="minMax"/>
        </c:scaling>
        <c:delete val="1"/>
        <c:axPos val="l"/>
        <c:numFmt formatCode="0%" sourceLinked="0"/>
        <c:tickLblPos val="none"/>
        <c:crossAx val="90968064"/>
        <c:crosses val="autoZero"/>
        <c:crossBetween val="between"/>
      </c:valAx>
    </c:plotArea>
    <c:legend>
      <c:legendPos val="r"/>
      <c:layout>
        <c:manualLayout>
          <c:xMode val="edge"/>
          <c:yMode val="edge"/>
          <c:x val="0.83128790831839094"/>
          <c:y val="0.21780663871527575"/>
          <c:w val="0.11959438105951047"/>
          <c:h val="0.24301144116010545"/>
        </c:manualLayout>
      </c:layout>
    </c:legend>
    <c:plotVisOnly val="1"/>
    <c:dispBlanksAs val="gap"/>
  </c:chart>
  <c:txPr>
    <a:bodyPr/>
    <a:lstStyle/>
    <a:p>
      <a:pPr>
        <a:defRPr sz="1000">
          <a:latin typeface="微软雅黑" pitchFamily="34" charset="-122"/>
          <a:ea typeface="微软雅黑" pitchFamily="34" charset="-122"/>
        </a:defRPr>
      </a:pPr>
      <a:endParaRPr lang="zh-CN"/>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4.4360704911886047E-2"/>
          <c:y val="0.19890485564304461"/>
          <c:w val="0.94427388884081787"/>
          <c:h val="0.42570472440944895"/>
        </c:manualLayout>
      </c:layout>
      <c:barChart>
        <c:barDir val="col"/>
        <c:grouping val="clustered"/>
        <c:ser>
          <c:idx val="0"/>
          <c:order val="0"/>
          <c:tx>
            <c:strRef>
              <c:f>Sheet1!$B$1</c:f>
              <c:strCache>
                <c:ptCount val="1"/>
                <c:pt idx="0">
                  <c:v>男</c:v>
                </c:pt>
              </c:strCache>
            </c:strRef>
          </c:tx>
          <c:dLbls>
            <c:dLbl>
              <c:idx val="3"/>
              <c:layout>
                <c:manualLayout>
                  <c:x val="1.7006802721088439E-3"/>
                  <c:y val="1.2500000000000001E-2"/>
                </c:manualLayout>
              </c:layout>
              <c:showVal val="1"/>
            </c:dLbl>
            <c:txPr>
              <a:bodyPr/>
              <a:lstStyle/>
              <a:p>
                <a:pPr>
                  <a:defRPr sz="1000"/>
                </a:pPr>
                <a:endParaRPr lang="zh-CN"/>
              </a:p>
            </c:txPr>
            <c:showVal val="1"/>
          </c:dLbls>
          <c:cat>
            <c:strRef>
              <c:f>Sheet1!$A$2:$A$7</c:f>
              <c:strCache>
                <c:ptCount val="6"/>
                <c:pt idx="0">
                  <c:v>医生</c:v>
                </c:pt>
                <c:pt idx="1">
                  <c:v>医院品牌、资质</c:v>
                </c:pt>
                <c:pt idx="2">
                  <c:v>医院收费价格</c:v>
                </c:pt>
                <c:pt idx="3">
                  <c:v>使用产品</c:v>
                </c:pt>
                <c:pt idx="4">
                  <c:v>朋友推荐</c:v>
                </c:pt>
                <c:pt idx="5">
                  <c:v>个人喜好</c:v>
                </c:pt>
              </c:strCache>
            </c:strRef>
          </c:cat>
          <c:val>
            <c:numRef>
              <c:f>Sheet1!$B$2:$B$7</c:f>
              <c:numCache>
                <c:formatCode>####.0%</c:formatCode>
                <c:ptCount val="6"/>
                <c:pt idx="0">
                  <c:v>0.72549019607843168</c:v>
                </c:pt>
                <c:pt idx="1">
                  <c:v>0.70588235294117663</c:v>
                </c:pt>
                <c:pt idx="2">
                  <c:v>0.70588235294117663</c:v>
                </c:pt>
                <c:pt idx="3">
                  <c:v>0.66666666666666674</c:v>
                </c:pt>
                <c:pt idx="4">
                  <c:v>0.39215686274509831</c:v>
                </c:pt>
                <c:pt idx="5">
                  <c:v>0</c:v>
                </c:pt>
              </c:numCache>
            </c:numRef>
          </c:val>
        </c:ser>
        <c:ser>
          <c:idx val="1"/>
          <c:order val="1"/>
          <c:tx>
            <c:strRef>
              <c:f>Sheet1!$C$1</c:f>
              <c:strCache>
                <c:ptCount val="1"/>
                <c:pt idx="0">
                  <c:v>女</c:v>
                </c:pt>
              </c:strCache>
            </c:strRef>
          </c:tx>
          <c:dLbls>
            <c:dLbl>
              <c:idx val="2"/>
              <c:layout>
                <c:manualLayout>
                  <c:x val="6.8027210884353765E-3"/>
                  <c:y val="-8.3333333333333367E-3"/>
                </c:manualLayout>
              </c:layout>
              <c:showVal val="1"/>
            </c:dLbl>
            <c:dLbl>
              <c:idx val="3"/>
              <c:layout>
                <c:manualLayout>
                  <c:x val="1.7006802721088439E-3"/>
                  <c:y val="-4.1666666666666683E-3"/>
                </c:manualLayout>
              </c:layout>
              <c:showVal val="1"/>
            </c:dLbl>
            <c:txPr>
              <a:bodyPr/>
              <a:lstStyle/>
              <a:p>
                <a:pPr>
                  <a:defRPr sz="1000"/>
                </a:pPr>
                <a:endParaRPr lang="zh-CN"/>
              </a:p>
            </c:txPr>
            <c:showVal val="1"/>
          </c:dLbls>
          <c:cat>
            <c:strRef>
              <c:f>Sheet1!$A$2:$A$7</c:f>
              <c:strCache>
                <c:ptCount val="6"/>
                <c:pt idx="0">
                  <c:v>医生</c:v>
                </c:pt>
                <c:pt idx="1">
                  <c:v>医院品牌、资质</c:v>
                </c:pt>
                <c:pt idx="2">
                  <c:v>医院收费价格</c:v>
                </c:pt>
                <c:pt idx="3">
                  <c:v>使用产品</c:v>
                </c:pt>
                <c:pt idx="4">
                  <c:v>朋友推荐</c:v>
                </c:pt>
                <c:pt idx="5">
                  <c:v>个人喜好</c:v>
                </c:pt>
              </c:strCache>
            </c:strRef>
          </c:cat>
          <c:val>
            <c:numRef>
              <c:f>Sheet1!$C$2:$C$7</c:f>
              <c:numCache>
                <c:formatCode>####.0%</c:formatCode>
                <c:ptCount val="6"/>
                <c:pt idx="0">
                  <c:v>0.8626692456479691</c:v>
                </c:pt>
                <c:pt idx="1">
                  <c:v>0.83849129593810479</c:v>
                </c:pt>
                <c:pt idx="2">
                  <c:v>0.74564796905222441</c:v>
                </c:pt>
                <c:pt idx="3">
                  <c:v>0.69052224371373316</c:v>
                </c:pt>
                <c:pt idx="4">
                  <c:v>0.44970986460348167</c:v>
                </c:pt>
                <c:pt idx="5">
                  <c:v>5.9961315280464215E-2</c:v>
                </c:pt>
              </c:numCache>
            </c:numRef>
          </c:val>
        </c:ser>
        <c:gapWidth val="80"/>
        <c:axId val="90913792"/>
        <c:axId val="90919680"/>
      </c:barChart>
      <c:catAx>
        <c:axId val="90913792"/>
        <c:scaling>
          <c:orientation val="minMax"/>
        </c:scaling>
        <c:axPos val="b"/>
        <c:majorTickMark val="in"/>
        <c:tickLblPos val="nextTo"/>
        <c:txPr>
          <a:bodyPr rot="0" vert="horz"/>
          <a:lstStyle/>
          <a:p>
            <a:pPr>
              <a:defRPr/>
            </a:pPr>
            <a:endParaRPr lang="zh-CN"/>
          </a:p>
        </c:txPr>
        <c:crossAx val="90919680"/>
        <c:crosses val="autoZero"/>
        <c:auto val="1"/>
        <c:lblAlgn val="ctr"/>
        <c:lblOffset val="100"/>
        <c:tickLblSkip val="1"/>
      </c:catAx>
      <c:valAx>
        <c:axId val="90919680"/>
        <c:scaling>
          <c:orientation val="minMax"/>
        </c:scaling>
        <c:delete val="1"/>
        <c:axPos val="l"/>
        <c:numFmt formatCode="0%" sourceLinked="0"/>
        <c:tickLblPos val="none"/>
        <c:crossAx val="90913792"/>
        <c:crosses val="autoZero"/>
        <c:crossBetween val="between"/>
        <c:majorUnit val="0.2"/>
      </c:valAx>
    </c:plotArea>
    <c:legend>
      <c:legendPos val="r"/>
      <c:layout>
        <c:manualLayout>
          <c:xMode val="edge"/>
          <c:yMode val="edge"/>
          <c:x val="0.38402391665327562"/>
          <c:y val="3.4835958005249362E-3"/>
          <c:w val="0.25137636641573652"/>
          <c:h val="7.8167695254309472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4.4360704911886047E-2"/>
          <c:y val="0.19890485564304461"/>
          <c:w val="0.94427388884081787"/>
          <c:h val="0.42570472440944895"/>
        </c:manualLayout>
      </c:layout>
      <c:barChart>
        <c:barDir val="col"/>
        <c:grouping val="clustered"/>
        <c:ser>
          <c:idx val="0"/>
          <c:order val="0"/>
          <c:tx>
            <c:strRef>
              <c:f>Sheet1!$B$1</c:f>
              <c:strCache>
                <c:ptCount val="1"/>
                <c:pt idx="0">
                  <c:v>计数</c:v>
                </c:pt>
              </c:strCache>
            </c:strRef>
          </c:tx>
          <c:dLbls>
            <c:showVal val="1"/>
          </c:dLbls>
          <c:cat>
            <c:strRef>
              <c:f>Sheet1!$A$2:$A$9</c:f>
              <c:strCache>
                <c:ptCount val="8"/>
                <c:pt idx="0">
                  <c:v> 产品的风险及副作用</c:v>
                </c:pt>
                <c:pt idx="1">
                  <c:v>手术风险</c:v>
                </c:pt>
                <c:pt idx="2">
                  <c:v>医院品牌、资质</c:v>
                </c:pt>
                <c:pt idx="3">
                  <c:v>相关医生资质</c:v>
                </c:pt>
                <c:pt idx="4">
                  <c:v>使用产品信息</c:v>
                </c:pt>
                <c:pt idx="5">
                  <c:v>各医院相关手术及产品价格对比</c:v>
                </c:pt>
                <c:pt idx="6">
                  <c:v>使用产品的品牌及厂家信息</c:v>
                </c:pt>
                <c:pt idx="7">
                  <c:v>其他</c:v>
                </c:pt>
              </c:strCache>
            </c:strRef>
          </c:cat>
          <c:val>
            <c:numRef>
              <c:f>Sheet1!$B$2:$B$9</c:f>
              <c:numCache>
                <c:formatCode>0.0%</c:formatCode>
                <c:ptCount val="8"/>
                <c:pt idx="0">
                  <c:v>0.88018433179723454</c:v>
                </c:pt>
                <c:pt idx="1">
                  <c:v>0.83502304147465434</c:v>
                </c:pt>
                <c:pt idx="2">
                  <c:v>0.81751152073732669</c:v>
                </c:pt>
                <c:pt idx="3">
                  <c:v>0.71428571428571452</c:v>
                </c:pt>
                <c:pt idx="4">
                  <c:v>0.4967741935483872</c:v>
                </c:pt>
                <c:pt idx="5">
                  <c:v>0.39078341013824897</c:v>
                </c:pt>
                <c:pt idx="6">
                  <c:v>0.28847926267281127</c:v>
                </c:pt>
                <c:pt idx="7">
                  <c:v>1.5668202764976959E-2</c:v>
                </c:pt>
              </c:numCache>
            </c:numRef>
          </c:val>
        </c:ser>
        <c:gapWidth val="80"/>
        <c:axId val="91121920"/>
        <c:axId val="91127808"/>
      </c:barChart>
      <c:catAx>
        <c:axId val="91121920"/>
        <c:scaling>
          <c:orientation val="minMax"/>
        </c:scaling>
        <c:axPos val="b"/>
        <c:majorTickMark val="in"/>
        <c:tickLblPos val="nextTo"/>
        <c:txPr>
          <a:bodyPr rot="0" vert="horz"/>
          <a:lstStyle/>
          <a:p>
            <a:pPr>
              <a:defRPr/>
            </a:pPr>
            <a:endParaRPr lang="zh-CN"/>
          </a:p>
        </c:txPr>
        <c:crossAx val="91127808"/>
        <c:crosses val="autoZero"/>
        <c:auto val="1"/>
        <c:lblAlgn val="ctr"/>
        <c:lblOffset val="100"/>
        <c:tickLblSkip val="1"/>
      </c:catAx>
      <c:valAx>
        <c:axId val="91127808"/>
        <c:scaling>
          <c:orientation val="minMax"/>
        </c:scaling>
        <c:delete val="1"/>
        <c:axPos val="l"/>
        <c:numFmt formatCode="0%" sourceLinked="0"/>
        <c:tickLblPos val="none"/>
        <c:crossAx val="91121920"/>
        <c:crosses val="autoZero"/>
        <c:crossBetween val="between"/>
        <c:majorUnit val="0.2"/>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4.4360704911886047E-2"/>
          <c:y val="0.19890485564304461"/>
          <c:w val="0.94427388884081787"/>
          <c:h val="0.42570472440944895"/>
        </c:manualLayout>
      </c:layout>
      <c:barChart>
        <c:barDir val="col"/>
        <c:grouping val="clustered"/>
        <c:ser>
          <c:idx val="0"/>
          <c:order val="0"/>
          <c:tx>
            <c:strRef>
              <c:f>Sheet1!$B$1</c:f>
              <c:strCache>
                <c:ptCount val="1"/>
                <c:pt idx="0">
                  <c:v>男</c:v>
                </c:pt>
              </c:strCache>
            </c:strRef>
          </c:tx>
          <c:dLbls>
            <c:dLbl>
              <c:idx val="0"/>
              <c:layout>
                <c:manualLayout>
                  <c:x val="-6.8027210884353765E-3"/>
                  <c:y val="0"/>
                </c:manualLayout>
              </c:layout>
              <c:showVal val="1"/>
            </c:dLbl>
            <c:dLbl>
              <c:idx val="1"/>
              <c:layout>
                <c:manualLayout>
                  <c:x val="-6.8027210884353765E-3"/>
                  <c:y val="0"/>
                </c:manualLayout>
              </c:layout>
              <c:showVal val="1"/>
            </c:dLbl>
            <c:dLbl>
              <c:idx val="2"/>
              <c:layout>
                <c:manualLayout>
                  <c:x val="-6.8027210884353765E-3"/>
                  <c:y val="3.8194003224060048E-17"/>
                </c:manualLayout>
              </c:layout>
              <c:showVal val="1"/>
            </c:dLbl>
            <c:dLbl>
              <c:idx val="4"/>
              <c:layout>
                <c:manualLayout>
                  <c:x val="-6.8027210884353765E-3"/>
                  <c:y val="4.1666666666666683E-3"/>
                </c:manualLayout>
              </c:layout>
              <c:showVal val="1"/>
            </c:dLbl>
            <c:txPr>
              <a:bodyPr/>
              <a:lstStyle/>
              <a:p>
                <a:pPr>
                  <a:defRPr sz="1000"/>
                </a:pPr>
                <a:endParaRPr lang="zh-CN"/>
              </a:p>
            </c:txPr>
            <c:showVal val="1"/>
          </c:dLbls>
          <c:cat>
            <c:strRef>
              <c:f>Sheet1!$A$2:$A$9</c:f>
              <c:strCache>
                <c:ptCount val="8"/>
                <c:pt idx="0">
                  <c:v>产品的风险及副作用</c:v>
                </c:pt>
                <c:pt idx="1">
                  <c:v>手术风险</c:v>
                </c:pt>
                <c:pt idx="2">
                  <c:v>医院品牌、资质</c:v>
                </c:pt>
                <c:pt idx="3">
                  <c:v>相关医生资质</c:v>
                </c:pt>
                <c:pt idx="4">
                  <c:v>产品信息</c:v>
                </c:pt>
                <c:pt idx="5">
                  <c:v>各医院相关手术及产品价格对比</c:v>
                </c:pt>
                <c:pt idx="6">
                  <c:v>使用产品的品牌及厂家信息</c:v>
                </c:pt>
                <c:pt idx="7">
                  <c:v>其他</c:v>
                </c:pt>
              </c:strCache>
            </c:strRef>
          </c:cat>
          <c:val>
            <c:numRef>
              <c:f>Sheet1!$B$2:$B$9</c:f>
              <c:numCache>
                <c:formatCode>####.0%</c:formatCode>
                <c:ptCount val="8"/>
                <c:pt idx="0">
                  <c:v>0.56862745098039236</c:v>
                </c:pt>
                <c:pt idx="1">
                  <c:v>0.80392156862745101</c:v>
                </c:pt>
                <c:pt idx="2">
                  <c:v>0.52941176470588236</c:v>
                </c:pt>
                <c:pt idx="3">
                  <c:v>0.82352941176470595</c:v>
                </c:pt>
                <c:pt idx="4">
                  <c:v>0.19607843137254904</c:v>
                </c:pt>
                <c:pt idx="5">
                  <c:v>7.8431372549019607E-2</c:v>
                </c:pt>
                <c:pt idx="6">
                  <c:v>0</c:v>
                </c:pt>
                <c:pt idx="7">
                  <c:v>0</c:v>
                </c:pt>
              </c:numCache>
            </c:numRef>
          </c:val>
        </c:ser>
        <c:ser>
          <c:idx val="1"/>
          <c:order val="1"/>
          <c:tx>
            <c:strRef>
              <c:f>Sheet1!$C$1</c:f>
              <c:strCache>
                <c:ptCount val="1"/>
                <c:pt idx="0">
                  <c:v>女</c:v>
                </c:pt>
              </c:strCache>
            </c:strRef>
          </c:tx>
          <c:dLbls>
            <c:dLbl>
              <c:idx val="1"/>
              <c:layout>
                <c:manualLayout>
                  <c:x val="1.1904761904761908E-2"/>
                  <c:y val="-4.1666666666666484E-3"/>
                </c:manualLayout>
              </c:layout>
              <c:showVal val="1"/>
            </c:dLbl>
            <c:dLbl>
              <c:idx val="3"/>
              <c:layout>
                <c:manualLayout>
                  <c:x val="1.3605442176870748E-2"/>
                  <c:y val="-1.2500000000000001E-2"/>
                </c:manualLayout>
              </c:layout>
              <c:showVal val="1"/>
            </c:dLbl>
            <c:txPr>
              <a:bodyPr/>
              <a:lstStyle/>
              <a:p>
                <a:pPr>
                  <a:defRPr sz="1000"/>
                </a:pPr>
                <a:endParaRPr lang="zh-CN"/>
              </a:p>
            </c:txPr>
            <c:showVal val="1"/>
          </c:dLbls>
          <c:cat>
            <c:strRef>
              <c:f>Sheet1!$A$2:$A$9</c:f>
              <c:strCache>
                <c:ptCount val="8"/>
                <c:pt idx="0">
                  <c:v>产品的风险及副作用</c:v>
                </c:pt>
                <c:pt idx="1">
                  <c:v>手术风险</c:v>
                </c:pt>
                <c:pt idx="2">
                  <c:v>医院品牌、资质</c:v>
                </c:pt>
                <c:pt idx="3">
                  <c:v>相关医生资质</c:v>
                </c:pt>
                <c:pt idx="4">
                  <c:v>产品信息</c:v>
                </c:pt>
                <c:pt idx="5">
                  <c:v>各医院相关手术及产品价格对比</c:v>
                </c:pt>
                <c:pt idx="6">
                  <c:v>使用产品的品牌及厂家信息</c:v>
                </c:pt>
                <c:pt idx="7">
                  <c:v>其他</c:v>
                </c:pt>
              </c:strCache>
            </c:strRef>
          </c:cat>
          <c:val>
            <c:numRef>
              <c:f>Sheet1!$C$2:$C$9</c:f>
              <c:numCache>
                <c:formatCode>####.0%</c:formatCode>
                <c:ptCount val="8"/>
                <c:pt idx="0">
                  <c:v>0.89555125725338502</c:v>
                </c:pt>
                <c:pt idx="1">
                  <c:v>0.83655705996131513</c:v>
                </c:pt>
                <c:pt idx="2">
                  <c:v>0.83172147001934271</c:v>
                </c:pt>
                <c:pt idx="3">
                  <c:v>0.70889748549323039</c:v>
                </c:pt>
                <c:pt idx="4">
                  <c:v>0.51160541586073505</c:v>
                </c:pt>
                <c:pt idx="5">
                  <c:v>0.40618955512572535</c:v>
                </c:pt>
                <c:pt idx="6">
                  <c:v>0.30270793036750482</c:v>
                </c:pt>
                <c:pt idx="7">
                  <c:v>1.6441005802707936E-2</c:v>
                </c:pt>
              </c:numCache>
            </c:numRef>
          </c:val>
        </c:ser>
        <c:gapWidth val="80"/>
        <c:axId val="91233664"/>
        <c:axId val="91239552"/>
      </c:barChart>
      <c:catAx>
        <c:axId val="91233664"/>
        <c:scaling>
          <c:orientation val="minMax"/>
        </c:scaling>
        <c:axPos val="b"/>
        <c:majorTickMark val="in"/>
        <c:tickLblPos val="nextTo"/>
        <c:txPr>
          <a:bodyPr rot="0" vert="horz"/>
          <a:lstStyle/>
          <a:p>
            <a:pPr>
              <a:defRPr/>
            </a:pPr>
            <a:endParaRPr lang="zh-CN"/>
          </a:p>
        </c:txPr>
        <c:crossAx val="91239552"/>
        <c:crosses val="autoZero"/>
        <c:auto val="1"/>
        <c:lblAlgn val="ctr"/>
        <c:lblOffset val="100"/>
        <c:tickLblSkip val="1"/>
      </c:catAx>
      <c:valAx>
        <c:axId val="91239552"/>
        <c:scaling>
          <c:orientation val="minMax"/>
        </c:scaling>
        <c:delete val="1"/>
        <c:axPos val="l"/>
        <c:numFmt formatCode="0%" sourceLinked="0"/>
        <c:tickLblPos val="none"/>
        <c:crossAx val="91233664"/>
        <c:crosses val="autoZero"/>
        <c:crossBetween val="between"/>
        <c:majorUnit val="0.2"/>
      </c:valAx>
    </c:plotArea>
    <c:legend>
      <c:legendPos val="r"/>
      <c:layout>
        <c:manualLayout>
          <c:xMode val="edge"/>
          <c:yMode val="edge"/>
          <c:x val="0.38402391665327562"/>
          <c:y val="3.4835958005249362E-3"/>
          <c:w val="0.25137636641573652"/>
          <c:h val="7.8167695254309472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3844234817182512E-2"/>
          <c:y val="2.8797543871315712E-2"/>
          <c:w val="0.62437839453236654"/>
          <c:h val="0.7135446351778526"/>
        </c:manualLayout>
      </c:layout>
      <c:barChart>
        <c:barDir val="col"/>
        <c:grouping val="stacked"/>
        <c:ser>
          <c:idx val="0"/>
          <c:order val="0"/>
          <c:tx>
            <c:strRef>
              <c:f>Sheet1!$A$2</c:f>
              <c:strCache>
                <c:ptCount val="1"/>
                <c:pt idx="0">
                  <c:v>产品的风险及副作用</c:v>
                </c:pt>
              </c:strCache>
            </c:strRef>
          </c:tx>
          <c:dLbls>
            <c:dLbl>
              <c:idx val="5"/>
              <c:layout>
                <c:manualLayout>
                  <c:x val="0"/>
                  <c:y val="2.2421531261116984E-2"/>
                </c:manualLayout>
              </c:layout>
              <c:showVal val="1"/>
            </c:dLbl>
            <c:numFmt formatCode="0.0%" sourceLinked="0"/>
            <c:showVal val="1"/>
          </c:dLbls>
          <c:cat>
            <c:strRef>
              <c:f>Sheet1!$B$1:$D$1</c:f>
              <c:strCache>
                <c:ptCount val="3"/>
                <c:pt idx="0">
                  <c:v>20-35岁</c:v>
                </c:pt>
                <c:pt idx="1">
                  <c:v>36-50岁</c:v>
                </c:pt>
                <c:pt idx="2">
                  <c:v>50岁以上</c:v>
                </c:pt>
              </c:strCache>
            </c:strRef>
          </c:cat>
          <c:val>
            <c:numRef>
              <c:f>Sheet1!$B$2:$D$2</c:f>
              <c:numCache>
                <c:formatCode>0.00%</c:formatCode>
                <c:ptCount val="3"/>
                <c:pt idx="0">
                  <c:v>0.90088495575221228</c:v>
                </c:pt>
                <c:pt idx="1">
                  <c:v>0.87726358148893357</c:v>
                </c:pt>
                <c:pt idx="2">
                  <c:v>0.43478260869565238</c:v>
                </c:pt>
              </c:numCache>
            </c:numRef>
          </c:val>
        </c:ser>
        <c:ser>
          <c:idx val="1"/>
          <c:order val="1"/>
          <c:tx>
            <c:strRef>
              <c:f>Sheet1!$A$3</c:f>
              <c:strCache>
                <c:ptCount val="1"/>
                <c:pt idx="0">
                  <c:v>手术风险</c:v>
                </c:pt>
              </c:strCache>
            </c:strRef>
          </c:tx>
          <c:dLbls>
            <c:dLbl>
              <c:idx val="5"/>
              <c:layout>
                <c:manualLayout>
                  <c:x val="1.6501650165016511E-3"/>
                  <c:y val="-1.1210765630558492E-2"/>
                </c:manualLayout>
              </c:layout>
              <c:showVal val="1"/>
            </c:dLbl>
            <c:numFmt formatCode="0.0%" sourceLinked="0"/>
            <c:showVal val="1"/>
          </c:dLbls>
          <c:cat>
            <c:strRef>
              <c:f>Sheet1!$B$1:$D$1</c:f>
              <c:strCache>
                <c:ptCount val="3"/>
                <c:pt idx="0">
                  <c:v>20-35岁</c:v>
                </c:pt>
                <c:pt idx="1">
                  <c:v>36-50岁</c:v>
                </c:pt>
                <c:pt idx="2">
                  <c:v>50岁以上</c:v>
                </c:pt>
              </c:strCache>
            </c:strRef>
          </c:cat>
          <c:val>
            <c:numRef>
              <c:f>Sheet1!$B$3:$D$3</c:f>
              <c:numCache>
                <c:formatCode>0.00%</c:formatCode>
                <c:ptCount val="3"/>
                <c:pt idx="0">
                  <c:v>0.83539823008849612</c:v>
                </c:pt>
                <c:pt idx="1">
                  <c:v>0.83501006036217329</c:v>
                </c:pt>
                <c:pt idx="2">
                  <c:v>0.82608695652173902</c:v>
                </c:pt>
              </c:numCache>
            </c:numRef>
          </c:val>
        </c:ser>
        <c:ser>
          <c:idx val="2"/>
          <c:order val="2"/>
          <c:tx>
            <c:strRef>
              <c:f>Sheet1!$A$4</c:f>
              <c:strCache>
                <c:ptCount val="1"/>
                <c:pt idx="0">
                  <c:v>医院品牌、资质</c:v>
                </c:pt>
              </c:strCache>
            </c:strRef>
          </c:tx>
          <c:spPr>
            <a:solidFill>
              <a:srgbClr val="FFC000"/>
            </a:solidFill>
          </c:spPr>
          <c:dLbls>
            <c:dLbl>
              <c:idx val="5"/>
              <c:layout>
                <c:manualLayout>
                  <c:x val="0"/>
                  <c:y val="-2.6158453137969797E-2"/>
                </c:manualLayout>
              </c:layout>
              <c:showVal val="1"/>
            </c:dLbl>
            <c:numFmt formatCode="0.0%" sourceLinked="0"/>
            <c:showVal val="1"/>
          </c:dLbls>
          <c:cat>
            <c:strRef>
              <c:f>Sheet1!$B$1:$D$1</c:f>
              <c:strCache>
                <c:ptCount val="3"/>
                <c:pt idx="0">
                  <c:v>20-35岁</c:v>
                </c:pt>
                <c:pt idx="1">
                  <c:v>36-50岁</c:v>
                </c:pt>
                <c:pt idx="2">
                  <c:v>50岁以上</c:v>
                </c:pt>
              </c:strCache>
            </c:strRef>
          </c:cat>
          <c:val>
            <c:numRef>
              <c:f>Sheet1!$B$4:$D$4</c:f>
              <c:numCache>
                <c:formatCode>0.00%</c:formatCode>
                <c:ptCount val="3"/>
                <c:pt idx="0">
                  <c:v>0.86371681415929225</c:v>
                </c:pt>
                <c:pt idx="1">
                  <c:v>0.75653923541247503</c:v>
                </c:pt>
                <c:pt idx="2">
                  <c:v>1</c:v>
                </c:pt>
              </c:numCache>
            </c:numRef>
          </c:val>
        </c:ser>
        <c:ser>
          <c:idx val="3"/>
          <c:order val="3"/>
          <c:tx>
            <c:strRef>
              <c:f>Sheet1!$A$5</c:f>
              <c:strCache>
                <c:ptCount val="1"/>
                <c:pt idx="0">
                  <c:v>相关医生资质</c:v>
                </c:pt>
              </c:strCache>
            </c:strRef>
          </c:tx>
          <c:spPr>
            <a:solidFill>
              <a:srgbClr val="FF6600"/>
            </a:solidFill>
          </c:spPr>
          <c:dLbls>
            <c:numFmt formatCode="0.0%" sourceLinked="0"/>
            <c:showVal val="1"/>
          </c:dLbls>
          <c:cat>
            <c:strRef>
              <c:f>Sheet1!$B$1:$D$1</c:f>
              <c:strCache>
                <c:ptCount val="3"/>
                <c:pt idx="0">
                  <c:v>20-35岁</c:v>
                </c:pt>
                <c:pt idx="1">
                  <c:v>36-50岁</c:v>
                </c:pt>
                <c:pt idx="2">
                  <c:v>50岁以上</c:v>
                </c:pt>
              </c:strCache>
            </c:strRef>
          </c:cat>
          <c:val>
            <c:numRef>
              <c:f>Sheet1!$B$5:$D$5</c:f>
              <c:numCache>
                <c:formatCode>0.00%</c:formatCode>
                <c:ptCount val="3"/>
                <c:pt idx="0">
                  <c:v>0.63362831858407143</c:v>
                </c:pt>
                <c:pt idx="1">
                  <c:v>0.79275653923541245</c:v>
                </c:pt>
                <c:pt idx="2">
                  <c:v>1</c:v>
                </c:pt>
              </c:numCache>
            </c:numRef>
          </c:val>
        </c:ser>
        <c:ser>
          <c:idx val="4"/>
          <c:order val="4"/>
          <c:tx>
            <c:strRef>
              <c:f>Sheet1!$A$6</c:f>
              <c:strCache>
                <c:ptCount val="1"/>
                <c:pt idx="0">
                  <c:v>使用产品信息</c:v>
                </c:pt>
              </c:strCache>
            </c:strRef>
          </c:tx>
          <c:spPr>
            <a:solidFill>
              <a:srgbClr val="FF99FF"/>
            </a:solidFill>
          </c:spPr>
          <c:dLbls>
            <c:dLbl>
              <c:idx val="2"/>
              <c:layout>
                <c:manualLayout>
                  <c:x val="-1.6501650165016511E-3"/>
                  <c:y val="3.7366276310357542E-3"/>
                </c:manualLayout>
              </c:layout>
              <c:showVal val="1"/>
            </c:dLbl>
            <c:numFmt formatCode="0.0%" sourceLinked="0"/>
            <c:showVal val="1"/>
          </c:dLbls>
          <c:cat>
            <c:strRef>
              <c:f>Sheet1!$B$1:$D$1</c:f>
              <c:strCache>
                <c:ptCount val="3"/>
                <c:pt idx="0">
                  <c:v>20-35岁</c:v>
                </c:pt>
                <c:pt idx="1">
                  <c:v>36-50岁</c:v>
                </c:pt>
                <c:pt idx="2">
                  <c:v>50岁以上</c:v>
                </c:pt>
              </c:strCache>
            </c:strRef>
          </c:cat>
          <c:val>
            <c:numRef>
              <c:f>Sheet1!$B$6:$D$6</c:f>
              <c:numCache>
                <c:formatCode>0.00%</c:formatCode>
                <c:ptCount val="3"/>
                <c:pt idx="0">
                  <c:v>0.51681415929203511</c:v>
                </c:pt>
                <c:pt idx="1">
                  <c:v>0.48893360160965815</c:v>
                </c:pt>
                <c:pt idx="2">
                  <c:v>0.17391304347826098</c:v>
                </c:pt>
              </c:numCache>
            </c:numRef>
          </c:val>
        </c:ser>
        <c:ser>
          <c:idx val="5"/>
          <c:order val="5"/>
          <c:tx>
            <c:strRef>
              <c:f>Sheet1!$A$7</c:f>
              <c:strCache>
                <c:ptCount val="1"/>
                <c:pt idx="0">
                  <c:v>各医院相关手术及产品价格对比</c:v>
                </c:pt>
              </c:strCache>
            </c:strRef>
          </c:tx>
          <c:spPr>
            <a:solidFill>
              <a:srgbClr val="92D050"/>
            </a:solidFill>
          </c:spPr>
          <c:dLbls>
            <c:dLbl>
              <c:idx val="2"/>
              <c:layout>
                <c:manualLayout>
                  <c:x val="-1.6501650165016511E-3"/>
                  <c:y val="-3.736921876852831E-3"/>
                </c:manualLayout>
              </c:layout>
              <c:showVal val="1"/>
            </c:dLbl>
            <c:numFmt formatCode="0.0%" sourceLinked="0"/>
            <c:showVal val="1"/>
          </c:dLbls>
          <c:cat>
            <c:strRef>
              <c:f>Sheet1!$B$1:$D$1</c:f>
              <c:strCache>
                <c:ptCount val="3"/>
                <c:pt idx="0">
                  <c:v>20-35岁</c:v>
                </c:pt>
                <c:pt idx="1">
                  <c:v>36-50岁</c:v>
                </c:pt>
                <c:pt idx="2">
                  <c:v>50岁以上</c:v>
                </c:pt>
              </c:strCache>
            </c:strRef>
          </c:cat>
          <c:val>
            <c:numRef>
              <c:f>Sheet1!$B$7:$D$7</c:f>
              <c:numCache>
                <c:formatCode>0.00%</c:formatCode>
                <c:ptCount val="3"/>
                <c:pt idx="0">
                  <c:v>0.43362831858407092</c:v>
                </c:pt>
                <c:pt idx="1">
                  <c:v>0.35010060362173034</c:v>
                </c:pt>
                <c:pt idx="2">
                  <c:v>0.21739130434782619</c:v>
                </c:pt>
              </c:numCache>
            </c:numRef>
          </c:val>
        </c:ser>
        <c:ser>
          <c:idx val="6"/>
          <c:order val="6"/>
          <c:tx>
            <c:strRef>
              <c:f>Sheet1!$A$8</c:f>
              <c:strCache>
                <c:ptCount val="1"/>
                <c:pt idx="0">
                  <c:v>使用产品的品牌及厂家信息</c:v>
                </c:pt>
              </c:strCache>
            </c:strRef>
          </c:tx>
          <c:spPr>
            <a:solidFill>
              <a:srgbClr val="00B0F0"/>
            </a:solidFill>
          </c:spPr>
          <c:dLbls>
            <c:numFmt formatCode="0.0%" sourceLinked="0"/>
            <c:showVal val="1"/>
          </c:dLbls>
          <c:cat>
            <c:strRef>
              <c:f>Sheet1!$B$1:$D$1</c:f>
              <c:strCache>
                <c:ptCount val="3"/>
                <c:pt idx="0">
                  <c:v>20-35岁</c:v>
                </c:pt>
                <c:pt idx="1">
                  <c:v>36-50岁</c:v>
                </c:pt>
                <c:pt idx="2">
                  <c:v>50岁以上</c:v>
                </c:pt>
              </c:strCache>
            </c:strRef>
          </c:cat>
          <c:val>
            <c:numRef>
              <c:f>Sheet1!$B$8:$D$8</c:f>
              <c:numCache>
                <c:formatCode>0.00%</c:formatCode>
                <c:ptCount val="3"/>
                <c:pt idx="0">
                  <c:v>0.28141592920353981</c:v>
                </c:pt>
                <c:pt idx="1">
                  <c:v>0.28973843058350091</c:v>
                </c:pt>
                <c:pt idx="2">
                  <c:v>0.43478260869565238</c:v>
                </c:pt>
              </c:numCache>
            </c:numRef>
          </c:val>
        </c:ser>
        <c:ser>
          <c:idx val="7"/>
          <c:order val="7"/>
          <c:tx>
            <c:strRef>
              <c:f>Sheet1!$A$9</c:f>
              <c:strCache>
                <c:ptCount val="1"/>
                <c:pt idx="0">
                  <c:v>其他</c:v>
                </c:pt>
              </c:strCache>
            </c:strRef>
          </c:tx>
          <c:spPr>
            <a:solidFill>
              <a:schemeClr val="tx2"/>
            </a:solidFill>
          </c:spPr>
          <c:dLbls>
            <c:dLbl>
              <c:idx val="0"/>
              <c:layout>
                <c:manualLayout>
                  <c:x val="0"/>
                  <c:y val="-1.8684609384264153E-2"/>
                </c:manualLayout>
              </c:layout>
              <c:showVal val="1"/>
            </c:dLbl>
            <c:dLbl>
              <c:idx val="1"/>
              <c:layout>
                <c:manualLayout>
                  <c:x val="0"/>
                  <c:y val="-2.2421531261116984E-2"/>
                </c:manualLayout>
              </c:layout>
              <c:showVal val="1"/>
            </c:dLbl>
            <c:dLbl>
              <c:idx val="2"/>
              <c:layout>
                <c:manualLayout>
                  <c:x val="-1.6501650165016511E-3"/>
                  <c:y val="-1.1210765630558492E-2"/>
                </c:manualLayout>
              </c:layout>
              <c:showVal val="1"/>
            </c:dLbl>
            <c:numFmt formatCode="0.0%" sourceLinked="0"/>
            <c:showVal val="1"/>
          </c:dLbls>
          <c:cat>
            <c:strRef>
              <c:f>Sheet1!$B$1:$D$1</c:f>
              <c:strCache>
                <c:ptCount val="3"/>
                <c:pt idx="0">
                  <c:v>20-35岁</c:v>
                </c:pt>
                <c:pt idx="1">
                  <c:v>36-50岁</c:v>
                </c:pt>
                <c:pt idx="2">
                  <c:v>50岁以上</c:v>
                </c:pt>
              </c:strCache>
            </c:strRef>
          </c:cat>
          <c:val>
            <c:numRef>
              <c:f>Sheet1!$B$9:$D$9</c:f>
              <c:numCache>
                <c:formatCode>0.00%</c:formatCode>
                <c:ptCount val="3"/>
                <c:pt idx="0">
                  <c:v>2.3008849557522134E-2</c:v>
                </c:pt>
                <c:pt idx="1">
                  <c:v>8.0482897384305807E-3</c:v>
                </c:pt>
                <c:pt idx="2">
                  <c:v>0</c:v>
                </c:pt>
              </c:numCache>
            </c:numRef>
          </c:val>
        </c:ser>
        <c:gapWidth val="80"/>
        <c:overlap val="100"/>
        <c:axId val="91473792"/>
        <c:axId val="91475328"/>
      </c:barChart>
      <c:catAx>
        <c:axId val="91473792"/>
        <c:scaling>
          <c:orientation val="minMax"/>
        </c:scaling>
        <c:axPos val="b"/>
        <c:majorTickMark val="in"/>
        <c:tickLblPos val="nextTo"/>
        <c:txPr>
          <a:bodyPr rot="0"/>
          <a:lstStyle/>
          <a:p>
            <a:pPr>
              <a:defRPr sz="1200"/>
            </a:pPr>
            <a:endParaRPr lang="zh-CN"/>
          </a:p>
        </c:txPr>
        <c:crossAx val="91475328"/>
        <c:crosses val="autoZero"/>
        <c:auto val="1"/>
        <c:lblAlgn val="ctr"/>
        <c:lblOffset val="100"/>
      </c:catAx>
      <c:valAx>
        <c:axId val="91475328"/>
        <c:scaling>
          <c:orientation val="minMax"/>
        </c:scaling>
        <c:delete val="1"/>
        <c:axPos val="l"/>
        <c:numFmt formatCode="0%" sourceLinked="0"/>
        <c:tickLblPos val="none"/>
        <c:crossAx val="91473792"/>
        <c:crosses val="autoZero"/>
        <c:crossBetween val="between"/>
      </c:valAx>
    </c:plotArea>
    <c:legend>
      <c:legendPos val="r"/>
      <c:layout>
        <c:manualLayout>
          <c:xMode val="edge"/>
          <c:yMode val="edge"/>
          <c:x val="0.67450248174423721"/>
          <c:y val="0.10196206053283799"/>
          <c:w val="0.31064603310724792"/>
          <c:h val="0.65176743163713391"/>
        </c:manualLayout>
      </c:layout>
    </c:legend>
    <c:plotVisOnly val="1"/>
    <c:dispBlanksAs val="gap"/>
  </c:chart>
  <c:txPr>
    <a:bodyPr/>
    <a:lstStyle/>
    <a:p>
      <a:pPr>
        <a:defRPr sz="1000">
          <a:latin typeface="微软雅黑" pitchFamily="34" charset="-122"/>
          <a:ea typeface="微软雅黑" pitchFamily="34" charset="-122"/>
        </a:defRPr>
      </a:pPr>
      <a:endParaRPr lang="zh-CN"/>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1.0347099469709145E-2"/>
          <c:y val="0.19890485564304461"/>
          <c:w val="0.9782875354866355"/>
          <c:h val="0.42570472440944895"/>
        </c:manualLayout>
      </c:layout>
      <c:barChart>
        <c:barDir val="col"/>
        <c:grouping val="clustered"/>
        <c:ser>
          <c:idx val="0"/>
          <c:order val="0"/>
          <c:tx>
            <c:strRef>
              <c:f>Sheet1!$B$1</c:f>
              <c:strCache>
                <c:ptCount val="1"/>
                <c:pt idx="0">
                  <c:v>总计</c:v>
                </c:pt>
              </c:strCache>
            </c:strRef>
          </c:tx>
          <c:dLbls>
            <c:showVal val="1"/>
          </c:dLbls>
          <c:cat>
            <c:strRef>
              <c:f>Sheet1!$A$2:$A$6</c:f>
              <c:strCache>
                <c:ptCount val="5"/>
                <c:pt idx="0">
                  <c:v>亲自到医院咨询</c:v>
                </c:pt>
                <c:pt idx="1">
                  <c:v>向做过的亲朋好友咨询</c:v>
                </c:pt>
                <c:pt idx="2">
                  <c:v>网络咨询</c:v>
                </c:pt>
                <c:pt idx="3">
                  <c:v>翻阅专业期刊杂志</c:v>
                </c:pt>
                <c:pt idx="4">
                  <c:v>电话至医院咨询</c:v>
                </c:pt>
              </c:strCache>
            </c:strRef>
          </c:cat>
          <c:val>
            <c:numRef>
              <c:f>Sheet1!$B$2:$B$6</c:f>
              <c:numCache>
                <c:formatCode>0.0%</c:formatCode>
                <c:ptCount val="5"/>
                <c:pt idx="0">
                  <c:v>0.94101382488479268</c:v>
                </c:pt>
                <c:pt idx="1">
                  <c:v>0.77235023041474682</c:v>
                </c:pt>
                <c:pt idx="2">
                  <c:v>0.52903225806451615</c:v>
                </c:pt>
                <c:pt idx="3">
                  <c:v>0.32350230414746561</c:v>
                </c:pt>
                <c:pt idx="4">
                  <c:v>0.30506912442396311</c:v>
                </c:pt>
              </c:numCache>
            </c:numRef>
          </c:val>
        </c:ser>
        <c:gapWidth val="80"/>
        <c:axId val="91190400"/>
        <c:axId val="91191936"/>
      </c:barChart>
      <c:catAx>
        <c:axId val="91190400"/>
        <c:scaling>
          <c:orientation val="minMax"/>
        </c:scaling>
        <c:axPos val="b"/>
        <c:majorTickMark val="in"/>
        <c:tickLblPos val="nextTo"/>
        <c:txPr>
          <a:bodyPr rot="0" vert="horz"/>
          <a:lstStyle/>
          <a:p>
            <a:pPr>
              <a:defRPr/>
            </a:pPr>
            <a:endParaRPr lang="zh-CN"/>
          </a:p>
        </c:txPr>
        <c:crossAx val="91191936"/>
        <c:crosses val="autoZero"/>
        <c:auto val="1"/>
        <c:lblAlgn val="ctr"/>
        <c:lblOffset val="100"/>
        <c:tickLblSkip val="1"/>
      </c:catAx>
      <c:valAx>
        <c:axId val="91191936"/>
        <c:scaling>
          <c:orientation val="minMax"/>
        </c:scaling>
        <c:delete val="1"/>
        <c:axPos val="l"/>
        <c:numFmt formatCode="0%" sourceLinked="0"/>
        <c:tickLblPos val="none"/>
        <c:crossAx val="91190400"/>
        <c:crosses val="autoZero"/>
        <c:crossBetween val="between"/>
        <c:majorUnit val="0.2"/>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view3D>
      <c:rotX val="75"/>
      <c:perspective val="30"/>
    </c:view3D>
    <c:plotArea>
      <c:layout>
        <c:manualLayout>
          <c:layoutTarget val="inner"/>
          <c:xMode val="edge"/>
          <c:yMode val="edge"/>
          <c:x val="2.7017476473977359E-2"/>
          <c:y val="0"/>
          <c:w val="0.69242969628796402"/>
          <c:h val="1"/>
        </c:manualLayout>
      </c:layout>
      <c:pie3DChart>
        <c:varyColors val="1"/>
        <c:ser>
          <c:idx val="0"/>
          <c:order val="0"/>
          <c:tx>
            <c:strRef>
              <c:f>Sheet1!$B$1</c:f>
              <c:strCache>
                <c:ptCount val="1"/>
                <c:pt idx="0">
                  <c:v>计数</c:v>
                </c:pt>
              </c:strCache>
            </c:strRef>
          </c:tx>
          <c:dLbls>
            <c:dLbl>
              <c:idx val="0"/>
              <c:layout>
                <c:manualLayout>
                  <c:x val="-3.6797900262467202E-2"/>
                  <c:y val="9.641091043944898E-2"/>
                </c:manualLayout>
              </c:layout>
              <c:showPercent val="1"/>
            </c:dLbl>
            <c:numFmt formatCode="0.0%" sourceLinked="0"/>
            <c:showPercent val="1"/>
          </c:dLbls>
          <c:cat>
            <c:strRef>
              <c:f>Sheet1!$A$2:$A$3</c:f>
              <c:strCache>
                <c:ptCount val="2"/>
                <c:pt idx="0">
                  <c:v>男</c:v>
                </c:pt>
                <c:pt idx="1">
                  <c:v>女</c:v>
                </c:pt>
              </c:strCache>
            </c:strRef>
          </c:cat>
          <c:val>
            <c:numRef>
              <c:f>Sheet1!$B$2:$B$3</c:f>
              <c:numCache>
                <c:formatCode>###0</c:formatCode>
                <c:ptCount val="2"/>
                <c:pt idx="0">
                  <c:v>51</c:v>
                </c:pt>
                <c:pt idx="1">
                  <c:v>1034</c:v>
                </c:pt>
              </c:numCache>
            </c:numRef>
          </c:val>
        </c:ser>
      </c:pie3DChart>
    </c:plotArea>
    <c:legend>
      <c:legendPos val="r"/>
      <c:layout>
        <c:manualLayout>
          <c:xMode val="edge"/>
          <c:yMode val="edge"/>
          <c:x val="0.71270073383684185"/>
          <c:y val="0.39243501820336985"/>
          <c:w val="0.12459880014998126"/>
          <c:h val="0.21285157903649141"/>
        </c:manualLayout>
      </c:layout>
    </c:legend>
    <c:plotVisOnly val="1"/>
    <c:dispBlanksAs val="zero"/>
  </c:chart>
  <c:txPr>
    <a:bodyPr/>
    <a:lstStyle/>
    <a:p>
      <a:pPr>
        <a:defRPr sz="1400">
          <a:latin typeface="微软雅黑" pitchFamily="34" charset="-122"/>
          <a:ea typeface="微软雅黑" pitchFamily="34" charset="-122"/>
        </a:defRPr>
      </a:pPr>
      <a:endParaRPr lang="zh-CN"/>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4.4360704911886047E-2"/>
          <c:y val="0.14890485564304459"/>
          <c:w val="0.94427388884081787"/>
          <c:h val="0.47570472440944894"/>
        </c:manualLayout>
      </c:layout>
      <c:barChart>
        <c:barDir val="col"/>
        <c:grouping val="clustered"/>
        <c:ser>
          <c:idx val="0"/>
          <c:order val="0"/>
          <c:tx>
            <c:strRef>
              <c:f>Sheet1!$B$1</c:f>
              <c:strCache>
                <c:ptCount val="1"/>
                <c:pt idx="0">
                  <c:v>男</c:v>
                </c:pt>
              </c:strCache>
            </c:strRef>
          </c:tx>
          <c:dLbls>
            <c:txPr>
              <a:bodyPr/>
              <a:lstStyle/>
              <a:p>
                <a:pPr>
                  <a:defRPr sz="1000"/>
                </a:pPr>
                <a:endParaRPr lang="zh-CN"/>
              </a:p>
            </c:txPr>
            <c:showVal val="1"/>
          </c:dLbls>
          <c:cat>
            <c:strRef>
              <c:f>Sheet1!$A$2:$A$6</c:f>
              <c:strCache>
                <c:ptCount val="5"/>
                <c:pt idx="0">
                  <c:v>亲自到医院咨询</c:v>
                </c:pt>
                <c:pt idx="1">
                  <c:v>向做过的亲朋好友咨询</c:v>
                </c:pt>
                <c:pt idx="2">
                  <c:v>网络咨询</c:v>
                </c:pt>
                <c:pt idx="3">
                  <c:v>翻阅专业期刊杂志</c:v>
                </c:pt>
                <c:pt idx="4">
                  <c:v>电话至医院咨询</c:v>
                </c:pt>
              </c:strCache>
            </c:strRef>
          </c:cat>
          <c:val>
            <c:numRef>
              <c:f>Sheet1!$B$2:$B$6</c:f>
              <c:numCache>
                <c:formatCode>####.0%</c:formatCode>
                <c:ptCount val="5"/>
                <c:pt idx="0">
                  <c:v>1</c:v>
                </c:pt>
                <c:pt idx="1">
                  <c:v>0.72549019607843168</c:v>
                </c:pt>
                <c:pt idx="2">
                  <c:v>0.45098039215686292</c:v>
                </c:pt>
                <c:pt idx="3">
                  <c:v>9.8039215686274522E-2</c:v>
                </c:pt>
                <c:pt idx="4">
                  <c:v>0.64705882352941213</c:v>
                </c:pt>
              </c:numCache>
            </c:numRef>
          </c:val>
        </c:ser>
        <c:ser>
          <c:idx val="1"/>
          <c:order val="1"/>
          <c:tx>
            <c:strRef>
              <c:f>Sheet1!$C$1</c:f>
              <c:strCache>
                <c:ptCount val="1"/>
                <c:pt idx="0">
                  <c:v>女</c:v>
                </c:pt>
              </c:strCache>
            </c:strRef>
          </c:tx>
          <c:dLbls>
            <c:dLbl>
              <c:idx val="3"/>
              <c:layout>
                <c:manualLayout>
                  <c:x val="3.4013605442176887E-3"/>
                  <c:y val="-2.9166666666666643E-2"/>
                </c:manualLayout>
              </c:layout>
              <c:showVal val="1"/>
            </c:dLbl>
            <c:txPr>
              <a:bodyPr/>
              <a:lstStyle/>
              <a:p>
                <a:pPr>
                  <a:defRPr sz="1000"/>
                </a:pPr>
                <a:endParaRPr lang="zh-CN"/>
              </a:p>
            </c:txPr>
            <c:showVal val="1"/>
          </c:dLbls>
          <c:cat>
            <c:strRef>
              <c:f>Sheet1!$A$2:$A$6</c:f>
              <c:strCache>
                <c:ptCount val="5"/>
                <c:pt idx="0">
                  <c:v>亲自到医院咨询</c:v>
                </c:pt>
                <c:pt idx="1">
                  <c:v>向做过的亲朋好友咨询</c:v>
                </c:pt>
                <c:pt idx="2">
                  <c:v>网络咨询</c:v>
                </c:pt>
                <c:pt idx="3">
                  <c:v>翻阅专业期刊杂志</c:v>
                </c:pt>
                <c:pt idx="4">
                  <c:v>电话至医院咨询</c:v>
                </c:pt>
              </c:strCache>
            </c:strRef>
          </c:cat>
          <c:val>
            <c:numRef>
              <c:f>Sheet1!$C$2:$C$6</c:f>
              <c:numCache>
                <c:formatCode>####.0%</c:formatCode>
                <c:ptCount val="5"/>
                <c:pt idx="0">
                  <c:v>0.93810444874274657</c:v>
                </c:pt>
                <c:pt idx="1">
                  <c:v>0.77466150870406192</c:v>
                </c:pt>
                <c:pt idx="2">
                  <c:v>0.53288201160541582</c:v>
                </c:pt>
                <c:pt idx="3">
                  <c:v>0.33462282398452642</c:v>
                </c:pt>
                <c:pt idx="4">
                  <c:v>0.28820116054158595</c:v>
                </c:pt>
              </c:numCache>
            </c:numRef>
          </c:val>
        </c:ser>
        <c:gapWidth val="80"/>
        <c:axId val="91520384"/>
        <c:axId val="91550848"/>
      </c:barChart>
      <c:catAx>
        <c:axId val="91520384"/>
        <c:scaling>
          <c:orientation val="minMax"/>
        </c:scaling>
        <c:axPos val="b"/>
        <c:majorTickMark val="in"/>
        <c:tickLblPos val="nextTo"/>
        <c:txPr>
          <a:bodyPr rot="0" vert="horz"/>
          <a:lstStyle/>
          <a:p>
            <a:pPr>
              <a:defRPr/>
            </a:pPr>
            <a:endParaRPr lang="zh-CN"/>
          </a:p>
        </c:txPr>
        <c:crossAx val="91550848"/>
        <c:crosses val="autoZero"/>
        <c:auto val="1"/>
        <c:lblAlgn val="ctr"/>
        <c:lblOffset val="100"/>
        <c:tickLblSkip val="1"/>
      </c:catAx>
      <c:valAx>
        <c:axId val="91550848"/>
        <c:scaling>
          <c:orientation val="minMax"/>
        </c:scaling>
        <c:delete val="1"/>
        <c:axPos val="l"/>
        <c:numFmt formatCode="0%" sourceLinked="0"/>
        <c:tickLblPos val="none"/>
        <c:crossAx val="91520384"/>
        <c:crosses val="autoZero"/>
        <c:crossBetween val="between"/>
        <c:majorUnit val="0.2"/>
      </c:valAx>
    </c:plotArea>
    <c:legend>
      <c:legendPos val="r"/>
      <c:layout>
        <c:manualLayout>
          <c:xMode val="edge"/>
          <c:yMode val="edge"/>
          <c:x val="0.38402391665327562"/>
          <c:y val="3.4835958005249362E-3"/>
          <c:w val="0.25137636641573652"/>
          <c:h val="7.8167695254309472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4360704911886047E-2"/>
          <c:y val="0.14890485564304459"/>
          <c:w val="0.94427388884081787"/>
          <c:h val="0.49917886559303604"/>
        </c:manualLayout>
      </c:layout>
      <c:barChart>
        <c:barDir val="col"/>
        <c:grouping val="clustered"/>
        <c:ser>
          <c:idx val="0"/>
          <c:order val="0"/>
          <c:tx>
            <c:strRef>
              <c:f>Sheet1!$B$1</c:f>
              <c:strCache>
                <c:ptCount val="1"/>
                <c:pt idx="0">
                  <c:v>20-35岁</c:v>
                </c:pt>
              </c:strCache>
            </c:strRef>
          </c:tx>
          <c:dLbls>
            <c:dLbl>
              <c:idx val="0"/>
              <c:layout>
                <c:manualLayout>
                  <c:x val="-1.1904895816594362E-2"/>
                  <c:y val="5.9464856340756492E-3"/>
                </c:manualLayout>
              </c:layout>
              <c:showVal val="1"/>
            </c:dLbl>
            <c:dLbl>
              <c:idx val="1"/>
              <c:layout>
                <c:manualLayout>
                  <c:x val="-6.8027210884353765E-3"/>
                  <c:y val="2.5508615056934154E-2"/>
                </c:manualLayout>
              </c:layout>
              <c:showVal val="1"/>
            </c:dLbl>
            <c:dLbl>
              <c:idx val="4"/>
              <c:layout>
                <c:manualLayout>
                  <c:x val="-1.3605442176870748E-2"/>
                  <c:y val="0"/>
                </c:manualLayout>
              </c:layout>
              <c:showVal val="1"/>
            </c:dLbl>
            <c:txPr>
              <a:bodyPr/>
              <a:lstStyle/>
              <a:p>
                <a:pPr>
                  <a:defRPr sz="1000"/>
                </a:pPr>
                <a:endParaRPr lang="zh-CN"/>
              </a:p>
            </c:txPr>
            <c:showVal val="1"/>
          </c:dLbls>
          <c:cat>
            <c:strRef>
              <c:f>Sheet1!$A$2:$A$6</c:f>
              <c:strCache>
                <c:ptCount val="5"/>
                <c:pt idx="0">
                  <c:v>亲自到医院咨询</c:v>
                </c:pt>
                <c:pt idx="1">
                  <c:v>向做过的亲朋好友咨询</c:v>
                </c:pt>
                <c:pt idx="2">
                  <c:v>网络咨询</c:v>
                </c:pt>
                <c:pt idx="3">
                  <c:v>翻阅专业期刊杂志</c:v>
                </c:pt>
                <c:pt idx="4">
                  <c:v>电话至医院咨询</c:v>
                </c:pt>
              </c:strCache>
            </c:strRef>
          </c:cat>
          <c:val>
            <c:numRef>
              <c:f>Sheet1!$B$2:$B$6</c:f>
              <c:numCache>
                <c:formatCode>####.0%</c:formatCode>
                <c:ptCount val="5"/>
                <c:pt idx="0">
                  <c:v>0.93982300884955761</c:v>
                </c:pt>
                <c:pt idx="1">
                  <c:v>0.75575221238938106</c:v>
                </c:pt>
                <c:pt idx="2">
                  <c:v>0.68318584070796429</c:v>
                </c:pt>
                <c:pt idx="3">
                  <c:v>0.3823008849557526</c:v>
                </c:pt>
                <c:pt idx="4">
                  <c:v>0.34690265486725685</c:v>
                </c:pt>
              </c:numCache>
            </c:numRef>
          </c:val>
        </c:ser>
        <c:ser>
          <c:idx val="1"/>
          <c:order val="1"/>
          <c:tx>
            <c:strRef>
              <c:f>Sheet1!$C$1</c:f>
              <c:strCache>
                <c:ptCount val="1"/>
                <c:pt idx="0">
                  <c:v>36-50岁</c:v>
                </c:pt>
              </c:strCache>
            </c:strRef>
          </c:tx>
          <c:dLbls>
            <c:dLbl>
              <c:idx val="2"/>
              <c:layout>
                <c:manualLayout>
                  <c:x val="5.1020408163265285E-3"/>
                  <c:y val="0"/>
                </c:manualLayout>
              </c:layout>
              <c:showVal val="1"/>
            </c:dLbl>
            <c:dLbl>
              <c:idx val="3"/>
              <c:layout>
                <c:manualLayout>
                  <c:x val="1.7006802721088439E-3"/>
                  <c:y val="8.3333359005014953E-3"/>
                </c:manualLayout>
              </c:layout>
              <c:showVal val="1"/>
            </c:dLbl>
            <c:dLbl>
              <c:idx val="4"/>
              <c:layout>
                <c:manualLayout>
                  <c:x val="0"/>
                  <c:y val="-1.1737092817607738E-2"/>
                </c:manualLayout>
              </c:layout>
              <c:showVal val="1"/>
            </c:dLbl>
            <c:txPr>
              <a:bodyPr/>
              <a:lstStyle/>
              <a:p>
                <a:pPr>
                  <a:defRPr sz="1000"/>
                </a:pPr>
                <a:endParaRPr lang="zh-CN"/>
              </a:p>
            </c:txPr>
            <c:showVal val="1"/>
          </c:dLbls>
          <c:cat>
            <c:strRef>
              <c:f>Sheet1!$A$2:$A$6</c:f>
              <c:strCache>
                <c:ptCount val="5"/>
                <c:pt idx="0">
                  <c:v>亲自到医院咨询</c:v>
                </c:pt>
                <c:pt idx="1">
                  <c:v>向做过的亲朋好友咨询</c:v>
                </c:pt>
                <c:pt idx="2">
                  <c:v>网络咨询</c:v>
                </c:pt>
                <c:pt idx="3">
                  <c:v>翻阅专业期刊杂志</c:v>
                </c:pt>
                <c:pt idx="4">
                  <c:v>电话至医院咨询</c:v>
                </c:pt>
              </c:strCache>
            </c:strRef>
          </c:cat>
          <c:val>
            <c:numRef>
              <c:f>Sheet1!$C$2:$C$6</c:f>
              <c:numCache>
                <c:formatCode>####.0%</c:formatCode>
                <c:ptCount val="5"/>
                <c:pt idx="0">
                  <c:v>0.93963782696177089</c:v>
                </c:pt>
                <c:pt idx="1">
                  <c:v>0.7806841046277665</c:v>
                </c:pt>
                <c:pt idx="2">
                  <c:v>0.3782696177062374</c:v>
                </c:pt>
                <c:pt idx="3">
                  <c:v>0.25352112676056326</c:v>
                </c:pt>
                <c:pt idx="4">
                  <c:v>0.24346076458752525</c:v>
                </c:pt>
              </c:numCache>
            </c:numRef>
          </c:val>
        </c:ser>
        <c:ser>
          <c:idx val="2"/>
          <c:order val="2"/>
          <c:tx>
            <c:strRef>
              <c:f>Sheet1!$D$1</c:f>
              <c:strCache>
                <c:ptCount val="1"/>
                <c:pt idx="0">
                  <c:v>50岁以上</c:v>
                </c:pt>
              </c:strCache>
            </c:strRef>
          </c:tx>
          <c:spPr>
            <a:solidFill>
              <a:srgbClr val="FFC000"/>
            </a:solidFill>
          </c:spPr>
          <c:dLbls>
            <c:dLbl>
              <c:idx val="1"/>
              <c:layout>
                <c:manualLayout>
                  <c:x val="6.8027210884353765E-3"/>
                  <c:y val="2.3474185635215472E-2"/>
                </c:manualLayout>
              </c:layout>
              <c:showVal val="1"/>
            </c:dLbl>
            <c:txPr>
              <a:bodyPr/>
              <a:lstStyle/>
              <a:p>
                <a:pPr>
                  <a:defRPr sz="1000"/>
                </a:pPr>
                <a:endParaRPr lang="zh-CN"/>
              </a:p>
            </c:txPr>
            <c:showVal val="1"/>
          </c:dLbls>
          <c:cat>
            <c:strRef>
              <c:f>Sheet1!$A$2:$A$6</c:f>
              <c:strCache>
                <c:ptCount val="5"/>
                <c:pt idx="0">
                  <c:v>亲自到医院咨询</c:v>
                </c:pt>
                <c:pt idx="1">
                  <c:v>向做过的亲朋好友咨询</c:v>
                </c:pt>
                <c:pt idx="2">
                  <c:v>网络咨询</c:v>
                </c:pt>
                <c:pt idx="3">
                  <c:v>翻阅专业期刊杂志</c:v>
                </c:pt>
                <c:pt idx="4">
                  <c:v>电话至医院咨询</c:v>
                </c:pt>
              </c:strCache>
            </c:strRef>
          </c:cat>
          <c:val>
            <c:numRef>
              <c:f>Sheet1!$D$2:$D$6</c:f>
              <c:numCache>
                <c:formatCode>####.0%</c:formatCode>
                <c:ptCount val="5"/>
                <c:pt idx="0">
                  <c:v>1</c:v>
                </c:pt>
                <c:pt idx="1">
                  <c:v>1</c:v>
                </c:pt>
                <c:pt idx="2">
                  <c:v>0</c:v>
                </c:pt>
                <c:pt idx="3">
                  <c:v>0.39130434782608714</c:v>
                </c:pt>
                <c:pt idx="4">
                  <c:v>0.60869565217391375</c:v>
                </c:pt>
              </c:numCache>
            </c:numRef>
          </c:val>
        </c:ser>
        <c:gapWidth val="80"/>
        <c:axId val="91684864"/>
        <c:axId val="91686400"/>
      </c:barChart>
      <c:catAx>
        <c:axId val="91684864"/>
        <c:scaling>
          <c:orientation val="minMax"/>
        </c:scaling>
        <c:axPos val="b"/>
        <c:majorTickMark val="in"/>
        <c:tickLblPos val="nextTo"/>
        <c:txPr>
          <a:bodyPr rot="0" vert="horz"/>
          <a:lstStyle/>
          <a:p>
            <a:pPr>
              <a:defRPr/>
            </a:pPr>
            <a:endParaRPr lang="zh-CN"/>
          </a:p>
        </c:txPr>
        <c:crossAx val="91686400"/>
        <c:crosses val="autoZero"/>
        <c:auto val="1"/>
        <c:lblAlgn val="ctr"/>
        <c:lblOffset val="100"/>
        <c:tickLblSkip val="1"/>
      </c:catAx>
      <c:valAx>
        <c:axId val="91686400"/>
        <c:scaling>
          <c:orientation val="minMax"/>
        </c:scaling>
        <c:delete val="1"/>
        <c:axPos val="l"/>
        <c:numFmt formatCode="0%" sourceLinked="0"/>
        <c:tickLblPos val="none"/>
        <c:crossAx val="91684864"/>
        <c:crosses val="autoZero"/>
        <c:crossBetween val="between"/>
        <c:majorUnit val="0.2"/>
      </c:valAx>
    </c:plotArea>
    <c:legend>
      <c:legendPos val="r"/>
      <c:layout>
        <c:manualLayout>
          <c:xMode val="edge"/>
          <c:yMode val="edge"/>
          <c:x val="0.34490827039477229"/>
          <c:y val="3.478245868373895E-2"/>
          <c:w val="0.38917778134876019"/>
          <c:h val="7.0957677165354324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9469342373869933"/>
          <c:y val="0.14083484756713113"/>
          <c:w val="0.40690963108778083"/>
          <c:h val="0.75121778046974896"/>
        </c:manualLayout>
      </c:layout>
      <c:pieChart>
        <c:varyColors val="1"/>
        <c:ser>
          <c:idx val="0"/>
          <c:order val="0"/>
          <c:tx>
            <c:strRef>
              <c:f>Sheet1!$B$1</c:f>
              <c:strCache>
                <c:ptCount val="1"/>
                <c:pt idx="0">
                  <c:v>列 N %</c:v>
                </c:pt>
              </c:strCache>
            </c:strRef>
          </c:tx>
          <c:dPt>
            <c:idx val="2"/>
            <c:spPr>
              <a:solidFill>
                <a:srgbClr val="FFC000"/>
              </a:solidFill>
            </c:spPr>
          </c:dPt>
          <c:dPt>
            <c:idx val="3"/>
            <c:spPr>
              <a:solidFill>
                <a:schemeClr val="tx2">
                  <a:lumMod val="60000"/>
                  <a:lumOff val="40000"/>
                </a:schemeClr>
              </a:solidFill>
            </c:spPr>
          </c:dPt>
          <c:dPt>
            <c:idx val="4"/>
            <c:spPr>
              <a:solidFill>
                <a:schemeClr val="tx1"/>
              </a:solidFill>
            </c:spPr>
          </c:dPt>
          <c:dLbls>
            <c:dLbl>
              <c:idx val="2"/>
              <c:layout>
                <c:manualLayout>
                  <c:x val="2.574730242053079E-2"/>
                  <c:y val="0.18474931018238122"/>
                </c:manualLayout>
              </c:layout>
              <c:showPercent val="1"/>
            </c:dLbl>
            <c:dLbl>
              <c:idx val="3"/>
              <c:layout>
                <c:manualLayout>
                  <c:x val="1.0970946340040828E-2"/>
                  <c:y val="0.11535096574466649"/>
                </c:manualLayout>
              </c:layout>
              <c:showPercent val="1"/>
            </c:dLbl>
            <c:dLbl>
              <c:idx val="4"/>
              <c:layout>
                <c:manualLayout>
                  <c:x val="8.6723534558180227E-4"/>
                  <c:y val="2.4125445857729334E-2"/>
                </c:manualLayout>
              </c:layout>
              <c:showPercent val="1"/>
            </c:dLbl>
            <c:numFmt formatCode="0.0%" sourceLinked="0"/>
            <c:showPercent val="1"/>
            <c:showLeaderLines val="1"/>
          </c:dLbls>
          <c:cat>
            <c:strRef>
              <c:f>Sheet1!$A$2:$A$6</c:f>
              <c:strCache>
                <c:ptCount val="5"/>
                <c:pt idx="0">
                  <c:v>亲自到医院咨询</c:v>
                </c:pt>
                <c:pt idx="1">
                  <c:v>向做过的亲朋好友咨询</c:v>
                </c:pt>
                <c:pt idx="2">
                  <c:v>网络咨询</c:v>
                </c:pt>
                <c:pt idx="3">
                  <c:v>电话至医院咨询</c:v>
                </c:pt>
                <c:pt idx="4">
                  <c:v>翻阅专业期刊杂志</c:v>
                </c:pt>
              </c:strCache>
            </c:strRef>
          </c:cat>
          <c:val>
            <c:numRef>
              <c:f>Sheet1!$B$2:$B$6</c:f>
              <c:numCache>
                <c:formatCode>0.0%</c:formatCode>
                <c:ptCount val="5"/>
                <c:pt idx="0">
                  <c:v>0.61843317972350231</c:v>
                </c:pt>
                <c:pt idx="1">
                  <c:v>0.33917050691244277</c:v>
                </c:pt>
                <c:pt idx="2">
                  <c:v>2.3963133640552994E-2</c:v>
                </c:pt>
                <c:pt idx="3">
                  <c:v>1.8433179723502315E-2</c:v>
                </c:pt>
                <c:pt idx="4">
                  <c:v>0</c:v>
                </c:pt>
              </c:numCache>
            </c:numRef>
          </c:val>
        </c:ser>
        <c:firstSliceAng val="0"/>
      </c:pieChart>
    </c:plotArea>
    <c:legend>
      <c:legendPos val="b"/>
      <c:layout>
        <c:manualLayout>
          <c:xMode val="edge"/>
          <c:yMode val="edge"/>
          <c:x val="0.65229111986001764"/>
          <c:y val="0.22165152432868956"/>
          <c:w val="0.33199165208515602"/>
          <c:h val="0.56128171478565159"/>
        </c:manualLayout>
      </c:layout>
    </c:legend>
    <c:plotVisOnly val="1"/>
    <c:dispBlanksAs val="zero"/>
  </c:chart>
  <c:txPr>
    <a:bodyPr/>
    <a:lstStyle/>
    <a:p>
      <a:pPr>
        <a:defRPr sz="1200">
          <a:latin typeface="微软雅黑" pitchFamily="34" charset="-122"/>
          <a:ea typeface="微软雅黑" pitchFamily="34" charset="-122"/>
        </a:defRPr>
      </a:pPr>
      <a:endParaRPr lang="zh-CN"/>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3844234817182512E-2"/>
          <c:y val="2.8797543871315712E-2"/>
          <c:w val="0.62437839453236654"/>
          <c:h val="0.7135446351778526"/>
        </c:manualLayout>
      </c:layout>
      <c:barChart>
        <c:barDir val="col"/>
        <c:grouping val="stacked"/>
        <c:ser>
          <c:idx val="0"/>
          <c:order val="0"/>
          <c:tx>
            <c:strRef>
              <c:f>Sheet1!$A$2</c:f>
              <c:strCache>
                <c:ptCount val="1"/>
                <c:pt idx="0">
                  <c:v>亲自到医院咨询</c:v>
                </c:pt>
              </c:strCache>
            </c:strRef>
          </c:tx>
          <c:dLbls>
            <c:dLbl>
              <c:idx val="5"/>
              <c:layout>
                <c:manualLayout>
                  <c:x val="0"/>
                  <c:y val="2.2421531261116984E-2"/>
                </c:manualLayout>
              </c:layout>
              <c:showVal val="1"/>
            </c:dLbl>
            <c:numFmt formatCode="0.0%" sourceLinked="0"/>
            <c:showVal val="1"/>
          </c:dLbls>
          <c:cat>
            <c:strRef>
              <c:f>Sheet1!$B$1:$D$1</c:f>
              <c:strCache>
                <c:ptCount val="3"/>
                <c:pt idx="0">
                  <c:v>20-35岁</c:v>
                </c:pt>
                <c:pt idx="1">
                  <c:v>36-50岁</c:v>
                </c:pt>
                <c:pt idx="2">
                  <c:v>50岁以上</c:v>
                </c:pt>
              </c:strCache>
            </c:strRef>
          </c:cat>
          <c:val>
            <c:numRef>
              <c:f>Sheet1!$B$2:$D$2</c:f>
              <c:numCache>
                <c:formatCode>0.00%</c:formatCode>
                <c:ptCount val="3"/>
                <c:pt idx="0">
                  <c:v>0.61946902654867286</c:v>
                </c:pt>
                <c:pt idx="1">
                  <c:v>0.62776659959758563</c:v>
                </c:pt>
                <c:pt idx="2">
                  <c:v>0.39130434782608714</c:v>
                </c:pt>
              </c:numCache>
            </c:numRef>
          </c:val>
        </c:ser>
        <c:ser>
          <c:idx val="1"/>
          <c:order val="1"/>
          <c:tx>
            <c:strRef>
              <c:f>Sheet1!$A$3</c:f>
              <c:strCache>
                <c:ptCount val="1"/>
                <c:pt idx="0">
                  <c:v>向做过的亲朋好友咨询</c:v>
                </c:pt>
              </c:strCache>
            </c:strRef>
          </c:tx>
          <c:dLbls>
            <c:dLbl>
              <c:idx val="5"/>
              <c:layout>
                <c:manualLayout>
                  <c:x val="1.6501650165016511E-3"/>
                  <c:y val="-1.1210765630558492E-2"/>
                </c:manualLayout>
              </c:layout>
              <c:showVal val="1"/>
            </c:dLbl>
            <c:numFmt formatCode="0.0%" sourceLinked="0"/>
            <c:showVal val="1"/>
          </c:dLbls>
          <c:cat>
            <c:strRef>
              <c:f>Sheet1!$B$1:$D$1</c:f>
              <c:strCache>
                <c:ptCount val="3"/>
                <c:pt idx="0">
                  <c:v>20-35岁</c:v>
                </c:pt>
                <c:pt idx="1">
                  <c:v>36-50岁</c:v>
                </c:pt>
                <c:pt idx="2">
                  <c:v>50岁以上</c:v>
                </c:pt>
              </c:strCache>
            </c:strRef>
          </c:cat>
          <c:val>
            <c:numRef>
              <c:f>Sheet1!$B$3:$D$3</c:f>
              <c:numCache>
                <c:formatCode>0.00%</c:formatCode>
                <c:ptCount val="3"/>
                <c:pt idx="0">
                  <c:v>0.33982300884955779</c:v>
                </c:pt>
                <c:pt idx="1">
                  <c:v>0.3259557344064386</c:v>
                </c:pt>
                <c:pt idx="2">
                  <c:v>0.60869565217391375</c:v>
                </c:pt>
              </c:numCache>
            </c:numRef>
          </c:val>
        </c:ser>
        <c:ser>
          <c:idx val="2"/>
          <c:order val="2"/>
          <c:tx>
            <c:strRef>
              <c:f>Sheet1!$A$4</c:f>
              <c:strCache>
                <c:ptCount val="1"/>
                <c:pt idx="0">
                  <c:v>网络咨询</c:v>
                </c:pt>
              </c:strCache>
            </c:strRef>
          </c:tx>
          <c:spPr>
            <a:solidFill>
              <a:srgbClr val="FFC000"/>
            </a:solidFill>
          </c:spPr>
          <c:dLbls>
            <c:dLbl>
              <c:idx val="1"/>
              <c:layout>
                <c:manualLayout>
                  <c:x val="-1.6501650165016511E-3"/>
                  <c:y val="0"/>
                </c:manualLayout>
              </c:layout>
              <c:showVal val="1"/>
            </c:dLbl>
            <c:dLbl>
              <c:idx val="5"/>
              <c:layout>
                <c:manualLayout>
                  <c:x val="0"/>
                  <c:y val="-2.6158453137969797E-2"/>
                </c:manualLayout>
              </c:layout>
              <c:showVal val="1"/>
            </c:dLbl>
            <c:numFmt formatCode="0.0%" sourceLinked="0"/>
            <c:showVal val="1"/>
          </c:dLbls>
          <c:cat>
            <c:strRef>
              <c:f>Sheet1!$B$1:$D$1</c:f>
              <c:strCache>
                <c:ptCount val="3"/>
                <c:pt idx="0">
                  <c:v>20-35岁</c:v>
                </c:pt>
                <c:pt idx="1">
                  <c:v>36-50岁</c:v>
                </c:pt>
                <c:pt idx="2">
                  <c:v>50岁以上</c:v>
                </c:pt>
              </c:strCache>
            </c:strRef>
          </c:cat>
          <c:val>
            <c:numRef>
              <c:f>Sheet1!$B$4:$D$4</c:f>
              <c:numCache>
                <c:formatCode>0.00%</c:formatCode>
                <c:ptCount val="3"/>
                <c:pt idx="0">
                  <c:v>2.3008849557522134E-2</c:v>
                </c:pt>
                <c:pt idx="1">
                  <c:v>2.6156941649899401E-2</c:v>
                </c:pt>
                <c:pt idx="2">
                  <c:v>0</c:v>
                </c:pt>
              </c:numCache>
            </c:numRef>
          </c:val>
        </c:ser>
        <c:ser>
          <c:idx val="3"/>
          <c:order val="3"/>
          <c:tx>
            <c:strRef>
              <c:f>Sheet1!$A$5</c:f>
              <c:strCache>
                <c:ptCount val="1"/>
                <c:pt idx="0">
                  <c:v>电话至医院咨询</c:v>
                </c:pt>
              </c:strCache>
            </c:strRef>
          </c:tx>
          <c:spPr>
            <a:solidFill>
              <a:srgbClr val="FF6600"/>
            </a:solidFill>
          </c:spPr>
          <c:dLbls>
            <c:dLbl>
              <c:idx val="0"/>
              <c:layout>
                <c:manualLayout>
                  <c:x val="-6.6006600660066025E-3"/>
                  <c:y val="-2.6158453137969797E-2"/>
                </c:manualLayout>
              </c:layout>
              <c:showVal val="1"/>
            </c:dLbl>
            <c:dLbl>
              <c:idx val="1"/>
              <c:layout>
                <c:manualLayout>
                  <c:x val="-1.6501650165016511E-3"/>
                  <c:y val="-3.3632296891675476E-2"/>
                </c:manualLayout>
              </c:layout>
              <c:showVal val="1"/>
            </c:dLbl>
            <c:dLbl>
              <c:idx val="2"/>
              <c:delete val="1"/>
            </c:dLbl>
            <c:numFmt formatCode="0.0%" sourceLinked="0"/>
            <c:showVal val="1"/>
          </c:dLbls>
          <c:cat>
            <c:strRef>
              <c:f>Sheet1!$B$1:$D$1</c:f>
              <c:strCache>
                <c:ptCount val="3"/>
                <c:pt idx="0">
                  <c:v>20-35岁</c:v>
                </c:pt>
                <c:pt idx="1">
                  <c:v>36-50岁</c:v>
                </c:pt>
                <c:pt idx="2">
                  <c:v>50岁以上</c:v>
                </c:pt>
              </c:strCache>
            </c:strRef>
          </c:cat>
          <c:val>
            <c:numRef>
              <c:f>Sheet1!$B$5:$D$5</c:f>
              <c:numCache>
                <c:formatCode>0.00%</c:formatCode>
                <c:ptCount val="3"/>
                <c:pt idx="0">
                  <c:v>1.7699115044247787E-2</c:v>
                </c:pt>
                <c:pt idx="1">
                  <c:v>2.0120724346076441E-2</c:v>
                </c:pt>
                <c:pt idx="2">
                  <c:v>0</c:v>
                </c:pt>
              </c:numCache>
            </c:numRef>
          </c:val>
        </c:ser>
        <c:gapWidth val="80"/>
        <c:overlap val="100"/>
        <c:axId val="91952256"/>
        <c:axId val="91953792"/>
      </c:barChart>
      <c:catAx>
        <c:axId val="91952256"/>
        <c:scaling>
          <c:orientation val="minMax"/>
        </c:scaling>
        <c:axPos val="b"/>
        <c:majorTickMark val="in"/>
        <c:tickLblPos val="nextTo"/>
        <c:txPr>
          <a:bodyPr rot="0"/>
          <a:lstStyle/>
          <a:p>
            <a:pPr>
              <a:defRPr sz="1200"/>
            </a:pPr>
            <a:endParaRPr lang="zh-CN"/>
          </a:p>
        </c:txPr>
        <c:crossAx val="91953792"/>
        <c:crosses val="autoZero"/>
        <c:auto val="1"/>
        <c:lblAlgn val="ctr"/>
        <c:lblOffset val="100"/>
      </c:catAx>
      <c:valAx>
        <c:axId val="91953792"/>
        <c:scaling>
          <c:orientation val="minMax"/>
        </c:scaling>
        <c:delete val="1"/>
        <c:axPos val="l"/>
        <c:numFmt formatCode="0%" sourceLinked="0"/>
        <c:tickLblPos val="none"/>
        <c:crossAx val="91952256"/>
        <c:crosses val="autoZero"/>
        <c:crossBetween val="between"/>
      </c:valAx>
    </c:plotArea>
    <c:legend>
      <c:legendPos val="r"/>
      <c:layout>
        <c:manualLayout>
          <c:xMode val="edge"/>
          <c:yMode val="edge"/>
          <c:x val="0.67450248174423721"/>
          <c:y val="0.19164818557730595"/>
          <c:w val="0.31064603310724792"/>
          <c:h val="0.47239518154819793"/>
        </c:manualLayout>
      </c:layout>
    </c:legend>
    <c:plotVisOnly val="1"/>
    <c:dispBlanksAs val="gap"/>
  </c:chart>
  <c:txPr>
    <a:bodyPr/>
    <a:lstStyle/>
    <a:p>
      <a:pPr>
        <a:defRPr sz="1000">
          <a:latin typeface="微软雅黑" pitchFamily="34" charset="-122"/>
          <a:ea typeface="微软雅黑" pitchFamily="34" charset="-122"/>
        </a:defRPr>
      </a:pPr>
      <a:endParaRPr lang="zh-CN"/>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1.0347099469709145E-2"/>
          <c:y val="0.1239048556430446"/>
          <c:w val="0.9782875354866355"/>
          <c:h val="0.5007047244094488"/>
        </c:manualLayout>
      </c:layout>
      <c:barChart>
        <c:barDir val="col"/>
        <c:grouping val="clustered"/>
        <c:ser>
          <c:idx val="0"/>
          <c:order val="0"/>
          <c:tx>
            <c:strRef>
              <c:f>Sheet1!$B$1</c:f>
              <c:strCache>
                <c:ptCount val="1"/>
                <c:pt idx="0">
                  <c:v>数量</c:v>
                </c:pt>
              </c:strCache>
            </c:strRef>
          </c:tx>
          <c:dLbls>
            <c:showVal val="1"/>
          </c:dLbls>
          <c:cat>
            <c:strRef>
              <c:f>Sheet1!$A$2:$A$5</c:f>
              <c:strCache>
                <c:ptCount val="4"/>
                <c:pt idx="0">
                  <c:v>对国产医美产品的质量不信任</c:v>
                </c:pt>
                <c:pt idx="1">
                  <c:v> 如果是一些正规大厂商生产的医美产品应该还是比较有保障的</c:v>
                </c:pt>
                <c:pt idx="2">
                  <c:v>只要是国家批准的医美产品应该都是安全的</c:v>
                </c:pt>
                <c:pt idx="3">
                  <c:v>其他</c:v>
                </c:pt>
              </c:strCache>
            </c:strRef>
          </c:cat>
          <c:val>
            <c:numRef>
              <c:f>Sheet1!$B$2:$B$5</c:f>
              <c:numCache>
                <c:formatCode>0.0%</c:formatCode>
                <c:ptCount val="4"/>
                <c:pt idx="0">
                  <c:v>0.44147465437788036</c:v>
                </c:pt>
                <c:pt idx="1">
                  <c:v>0.44331797235023052</c:v>
                </c:pt>
                <c:pt idx="2">
                  <c:v>0.34009216589861763</c:v>
                </c:pt>
                <c:pt idx="3">
                  <c:v>3.6866359447004621E-3</c:v>
                </c:pt>
              </c:numCache>
            </c:numRef>
          </c:val>
        </c:ser>
        <c:gapWidth val="80"/>
        <c:axId val="92068864"/>
        <c:axId val="92070656"/>
      </c:barChart>
      <c:catAx>
        <c:axId val="92068864"/>
        <c:scaling>
          <c:orientation val="minMax"/>
        </c:scaling>
        <c:axPos val="b"/>
        <c:majorTickMark val="in"/>
        <c:tickLblPos val="nextTo"/>
        <c:txPr>
          <a:bodyPr rot="0" vert="horz"/>
          <a:lstStyle/>
          <a:p>
            <a:pPr>
              <a:defRPr/>
            </a:pPr>
            <a:endParaRPr lang="zh-CN"/>
          </a:p>
        </c:txPr>
        <c:crossAx val="92070656"/>
        <c:crosses val="autoZero"/>
        <c:auto val="1"/>
        <c:lblAlgn val="ctr"/>
        <c:lblOffset val="100"/>
        <c:tickLblSkip val="1"/>
      </c:catAx>
      <c:valAx>
        <c:axId val="92070656"/>
        <c:scaling>
          <c:orientation val="minMax"/>
        </c:scaling>
        <c:delete val="1"/>
        <c:axPos val="l"/>
        <c:numFmt formatCode="0%" sourceLinked="0"/>
        <c:tickLblPos val="none"/>
        <c:crossAx val="92068864"/>
        <c:crosses val="autoZero"/>
        <c:crossBetween val="between"/>
        <c:majorUnit val="0.2"/>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3844234817182512E-2"/>
          <c:y val="4.0008234264834554E-2"/>
          <c:w val="0.92965892258517235"/>
          <c:h val="0.57901544761115065"/>
        </c:manualLayout>
      </c:layout>
      <c:barChart>
        <c:barDir val="col"/>
        <c:grouping val="stacked"/>
        <c:ser>
          <c:idx val="0"/>
          <c:order val="0"/>
          <c:tx>
            <c:strRef>
              <c:f>Sheet1!$B$1</c:f>
              <c:strCache>
                <c:ptCount val="1"/>
                <c:pt idx="0">
                  <c:v>20-35岁</c:v>
                </c:pt>
              </c:strCache>
            </c:strRef>
          </c:tx>
          <c:dLbls>
            <c:dLbl>
              <c:idx val="3"/>
              <c:delete val="1"/>
            </c:dLbl>
            <c:numFmt formatCode="0.0%" sourceLinked="0"/>
            <c:showVal val="1"/>
          </c:dLbls>
          <c:cat>
            <c:strRef>
              <c:f>Sheet1!$A$2:$A$5</c:f>
              <c:strCache>
                <c:ptCount val="4"/>
                <c:pt idx="0">
                  <c:v>对国产医美产品的质量不信任</c:v>
                </c:pt>
                <c:pt idx="1">
                  <c:v>正规大厂商生产的医美产品比较有保障的</c:v>
                </c:pt>
                <c:pt idx="2">
                  <c:v>国家批准的医美产品应该都是安全的</c:v>
                </c:pt>
                <c:pt idx="3">
                  <c:v>不好说</c:v>
                </c:pt>
              </c:strCache>
            </c:strRef>
          </c:cat>
          <c:val>
            <c:numRef>
              <c:f>Sheet1!$B$2:$B$5</c:f>
              <c:numCache>
                <c:formatCode>0.00%</c:formatCode>
                <c:ptCount val="4"/>
                <c:pt idx="0">
                  <c:v>0.41348973607038131</c:v>
                </c:pt>
                <c:pt idx="1">
                  <c:v>0.35630498533724375</c:v>
                </c:pt>
                <c:pt idx="2">
                  <c:v>0.23020527859237544</c:v>
                </c:pt>
                <c:pt idx="3">
                  <c:v>0</c:v>
                </c:pt>
              </c:numCache>
            </c:numRef>
          </c:val>
        </c:ser>
        <c:ser>
          <c:idx val="1"/>
          <c:order val="1"/>
          <c:tx>
            <c:strRef>
              <c:f>Sheet1!$C$1</c:f>
              <c:strCache>
                <c:ptCount val="1"/>
                <c:pt idx="0">
                  <c:v>36-50岁</c:v>
                </c:pt>
              </c:strCache>
            </c:strRef>
          </c:tx>
          <c:dLbls>
            <c:dLbl>
              <c:idx val="3"/>
              <c:layout>
                <c:manualLayout>
                  <c:x val="1.1551155115511559E-2"/>
                  <c:y val="-6.3527671906498051E-2"/>
                </c:manualLayout>
              </c:layout>
              <c:showVal val="1"/>
            </c:dLbl>
            <c:numFmt formatCode="0.0%" sourceLinked="0"/>
            <c:showVal val="1"/>
          </c:dLbls>
          <c:cat>
            <c:strRef>
              <c:f>Sheet1!$A$2:$A$5</c:f>
              <c:strCache>
                <c:ptCount val="4"/>
                <c:pt idx="0">
                  <c:v>对国产医美产品的质量不信任</c:v>
                </c:pt>
                <c:pt idx="1">
                  <c:v>正规大厂商生产的医美产品比较有保障的</c:v>
                </c:pt>
                <c:pt idx="2">
                  <c:v>国家批准的医美产品应该都是安全的</c:v>
                </c:pt>
                <c:pt idx="3">
                  <c:v>不好说</c:v>
                </c:pt>
              </c:strCache>
            </c:strRef>
          </c:cat>
          <c:val>
            <c:numRef>
              <c:f>Sheet1!$C$2:$C$5</c:f>
              <c:numCache>
                <c:formatCode>0.00%</c:formatCode>
                <c:ptCount val="4"/>
                <c:pt idx="0">
                  <c:v>0.30016051364365987</c:v>
                </c:pt>
                <c:pt idx="1">
                  <c:v>0.36918138041733545</c:v>
                </c:pt>
                <c:pt idx="2">
                  <c:v>0.32423756019261646</c:v>
                </c:pt>
                <c:pt idx="3">
                  <c:v>6.4205457463884412E-3</c:v>
                </c:pt>
              </c:numCache>
            </c:numRef>
          </c:val>
        </c:ser>
        <c:ser>
          <c:idx val="2"/>
          <c:order val="2"/>
          <c:tx>
            <c:strRef>
              <c:f>Sheet1!$D$1</c:f>
              <c:strCache>
                <c:ptCount val="1"/>
                <c:pt idx="0">
                  <c:v>50岁以上</c:v>
                </c:pt>
              </c:strCache>
            </c:strRef>
          </c:tx>
          <c:spPr>
            <a:solidFill>
              <a:srgbClr val="FFC000"/>
            </a:solidFill>
          </c:spPr>
          <c:dLbls>
            <c:dLbl>
              <c:idx val="3"/>
              <c:delete val="1"/>
            </c:dLbl>
            <c:numFmt formatCode="0.0%" sourceLinked="0"/>
            <c:showVal val="1"/>
          </c:dLbls>
          <c:cat>
            <c:strRef>
              <c:f>Sheet1!$A$2:$A$5</c:f>
              <c:strCache>
                <c:ptCount val="4"/>
                <c:pt idx="0">
                  <c:v>对国产医美产品的质量不信任</c:v>
                </c:pt>
                <c:pt idx="1">
                  <c:v>正规大厂商生产的医美产品比较有保障的</c:v>
                </c:pt>
                <c:pt idx="2">
                  <c:v>国家批准的医美产品应该都是安全的</c:v>
                </c:pt>
                <c:pt idx="3">
                  <c:v>不好说</c:v>
                </c:pt>
              </c:strCache>
            </c:strRef>
          </c:cat>
          <c:val>
            <c:numRef>
              <c:f>Sheet1!$D$2:$D$5</c:f>
              <c:numCache>
                <c:formatCode>0.00%</c:formatCode>
                <c:ptCount val="4"/>
                <c:pt idx="0">
                  <c:v>0.35714285714285737</c:v>
                </c:pt>
                <c:pt idx="1">
                  <c:v>0.28571428571428586</c:v>
                </c:pt>
                <c:pt idx="2">
                  <c:v>0.35714285714285737</c:v>
                </c:pt>
                <c:pt idx="3">
                  <c:v>0</c:v>
                </c:pt>
              </c:numCache>
            </c:numRef>
          </c:val>
        </c:ser>
        <c:gapWidth val="80"/>
        <c:overlap val="100"/>
        <c:axId val="91597440"/>
        <c:axId val="91615616"/>
      </c:barChart>
      <c:catAx>
        <c:axId val="91597440"/>
        <c:scaling>
          <c:orientation val="minMax"/>
        </c:scaling>
        <c:axPos val="b"/>
        <c:majorTickMark val="in"/>
        <c:tickLblPos val="nextTo"/>
        <c:txPr>
          <a:bodyPr rot="0"/>
          <a:lstStyle/>
          <a:p>
            <a:pPr>
              <a:defRPr/>
            </a:pPr>
            <a:endParaRPr lang="zh-CN"/>
          </a:p>
        </c:txPr>
        <c:crossAx val="91615616"/>
        <c:crosses val="autoZero"/>
        <c:auto val="1"/>
        <c:lblAlgn val="ctr"/>
        <c:lblOffset val="100"/>
        <c:tickLblSkip val="1"/>
      </c:catAx>
      <c:valAx>
        <c:axId val="91615616"/>
        <c:scaling>
          <c:orientation val="minMax"/>
        </c:scaling>
        <c:delete val="1"/>
        <c:axPos val="l"/>
        <c:numFmt formatCode="0%" sourceLinked="0"/>
        <c:tickLblPos val="none"/>
        <c:crossAx val="91597440"/>
        <c:crosses val="autoZero"/>
        <c:crossBetween val="between"/>
      </c:valAx>
    </c:plotArea>
    <c:legend>
      <c:legendPos val="r"/>
      <c:layout>
        <c:manualLayout>
          <c:xMode val="edge"/>
          <c:yMode val="edge"/>
          <c:x val="0.77683246277383666"/>
          <c:y val="0.16922665431618888"/>
          <c:w val="0.11959438105951047"/>
          <c:h val="0.269169894298075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9469342373869933"/>
          <c:y val="0.14083484756713113"/>
          <c:w val="0.40690963108778083"/>
          <c:h val="0.75121778046974896"/>
        </c:manualLayout>
      </c:layout>
      <c:pieChart>
        <c:varyColors val="1"/>
        <c:ser>
          <c:idx val="0"/>
          <c:order val="0"/>
          <c:tx>
            <c:strRef>
              <c:f>Sheet1!$B$1</c:f>
              <c:strCache>
                <c:ptCount val="1"/>
                <c:pt idx="0">
                  <c:v>列 N %</c:v>
                </c:pt>
              </c:strCache>
            </c:strRef>
          </c:tx>
          <c:dPt>
            <c:idx val="2"/>
            <c:spPr>
              <a:solidFill>
                <a:srgbClr val="FFC000"/>
              </a:solidFill>
            </c:spPr>
          </c:dPt>
          <c:dLbls>
            <c:dLbl>
              <c:idx val="2"/>
              <c:layout>
                <c:manualLayout>
                  <c:x val="9.9821376494604874E-2"/>
                  <c:y val="0.1163732418063127"/>
                </c:manualLayout>
              </c:layout>
              <c:showPercent val="1"/>
            </c:dLbl>
            <c:dLbl>
              <c:idx val="3"/>
              <c:layout>
                <c:manualLayout>
                  <c:x val="4.5693168562263034E-2"/>
                  <c:y val="0.11535096574466649"/>
                </c:manualLayout>
              </c:layout>
              <c:showPercent val="1"/>
            </c:dLbl>
            <c:numFmt formatCode="0.0%" sourceLinked="0"/>
            <c:showPercent val="1"/>
            <c:showLeaderLines val="1"/>
          </c:dLbls>
          <c:cat>
            <c:strRef>
              <c:f>Sheet1!$A$2:$A$4</c:f>
              <c:strCache>
                <c:ptCount val="3"/>
                <c:pt idx="0">
                  <c:v>国产</c:v>
                </c:pt>
                <c:pt idx="1">
                  <c:v>进口</c:v>
                </c:pt>
                <c:pt idx="2">
                  <c:v>不好说</c:v>
                </c:pt>
              </c:strCache>
            </c:strRef>
          </c:cat>
          <c:val>
            <c:numRef>
              <c:f>Sheet1!$B$2:$B$4</c:f>
              <c:numCache>
                <c:formatCode>0.0%</c:formatCode>
                <c:ptCount val="3"/>
                <c:pt idx="0">
                  <c:v>9.7695852534562269E-2</c:v>
                </c:pt>
                <c:pt idx="1">
                  <c:v>0.57880184331797269</c:v>
                </c:pt>
                <c:pt idx="2">
                  <c:v>0.32350230414746561</c:v>
                </c:pt>
              </c:numCache>
            </c:numRef>
          </c:val>
        </c:ser>
        <c:firstSliceAng val="0"/>
      </c:pieChart>
    </c:plotArea>
    <c:legend>
      <c:legendPos val="b"/>
      <c:layout>
        <c:manualLayout>
          <c:xMode val="edge"/>
          <c:yMode val="edge"/>
          <c:x val="0.68006889763779554"/>
          <c:y val="0.22165152432868956"/>
          <c:w val="0.22319535578885968"/>
          <c:h val="0.56128171478565159"/>
        </c:manualLayout>
      </c:layout>
    </c:legend>
    <c:plotVisOnly val="1"/>
    <c:dispBlanksAs val="zero"/>
  </c:chart>
  <c:txPr>
    <a:bodyPr/>
    <a:lstStyle/>
    <a:p>
      <a:pPr>
        <a:defRPr sz="1200">
          <a:latin typeface="微软雅黑" pitchFamily="34" charset="-122"/>
          <a:ea typeface="微软雅黑" pitchFamily="34" charset="-122"/>
        </a:defRPr>
      </a:pPr>
      <a:endParaRPr lang="zh-CN"/>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4.3844234817182512E-2"/>
          <c:y val="4.0008234264834554E-2"/>
          <c:w val="0.82239819651256463"/>
          <c:h val="0.57901544761115065"/>
        </c:manualLayout>
      </c:layout>
      <c:barChart>
        <c:barDir val="col"/>
        <c:grouping val="stacked"/>
        <c:ser>
          <c:idx val="0"/>
          <c:order val="0"/>
          <c:tx>
            <c:strRef>
              <c:f>Sheet1!$A$2</c:f>
              <c:strCache>
                <c:ptCount val="1"/>
                <c:pt idx="0">
                  <c:v>国产</c:v>
                </c:pt>
              </c:strCache>
            </c:strRef>
          </c:tx>
          <c:dLbls>
            <c:dLbl>
              <c:idx val="0"/>
              <c:layout>
                <c:manualLayout>
                  <c:x val="0"/>
                  <c:y val="-2.2421531261116984E-2"/>
                </c:manualLayout>
              </c:layout>
              <c:showVal val="1"/>
            </c:dLbl>
            <c:numFmt formatCode="0.0%" sourceLinked="0"/>
            <c:showVal val="1"/>
          </c:dLbls>
          <c:cat>
            <c:strRef>
              <c:f>Sheet1!$B$1:$G$1</c:f>
              <c:strCache>
                <c:ptCount val="6"/>
                <c:pt idx="0">
                  <c:v>5万以下</c:v>
                </c:pt>
                <c:pt idx="1">
                  <c:v>5-10万</c:v>
                </c:pt>
                <c:pt idx="2">
                  <c:v>11-15万</c:v>
                </c:pt>
                <c:pt idx="3">
                  <c:v>16-20万</c:v>
                </c:pt>
                <c:pt idx="4">
                  <c:v>21-50万</c:v>
                </c:pt>
                <c:pt idx="5">
                  <c:v>51-100万</c:v>
                </c:pt>
              </c:strCache>
            </c:strRef>
          </c:cat>
          <c:val>
            <c:numRef>
              <c:f>Sheet1!$B$2:$G$2</c:f>
              <c:numCache>
                <c:formatCode>0.00%</c:formatCode>
                <c:ptCount val="6"/>
                <c:pt idx="0">
                  <c:v>0</c:v>
                </c:pt>
                <c:pt idx="1">
                  <c:v>0.13789999999999999</c:v>
                </c:pt>
                <c:pt idx="2">
                  <c:v>0.18390000000000006</c:v>
                </c:pt>
                <c:pt idx="3">
                  <c:v>6.6400000000000001E-2</c:v>
                </c:pt>
                <c:pt idx="4">
                  <c:v>9.64E-2</c:v>
                </c:pt>
                <c:pt idx="5">
                  <c:v>8.4700000000000067E-2</c:v>
                </c:pt>
              </c:numCache>
            </c:numRef>
          </c:val>
        </c:ser>
        <c:ser>
          <c:idx val="1"/>
          <c:order val="1"/>
          <c:tx>
            <c:strRef>
              <c:f>Sheet1!$A$3</c:f>
              <c:strCache>
                <c:ptCount val="1"/>
                <c:pt idx="0">
                  <c:v>进口</c:v>
                </c:pt>
              </c:strCache>
            </c:strRef>
          </c:tx>
          <c:dLbls>
            <c:dLbl>
              <c:idx val="0"/>
              <c:delete val="1"/>
            </c:dLbl>
            <c:dLbl>
              <c:idx val="3"/>
              <c:layout>
                <c:manualLayout>
                  <c:x val="0"/>
                  <c:y val="-3.736921876852831E-3"/>
                </c:manualLayout>
              </c:layout>
              <c:showVal val="1"/>
            </c:dLbl>
            <c:numFmt formatCode="0.0%" sourceLinked="0"/>
            <c:showVal val="1"/>
          </c:dLbls>
          <c:cat>
            <c:strRef>
              <c:f>Sheet1!$B$1:$G$1</c:f>
              <c:strCache>
                <c:ptCount val="6"/>
                <c:pt idx="0">
                  <c:v>5万以下</c:v>
                </c:pt>
                <c:pt idx="1">
                  <c:v>5-10万</c:v>
                </c:pt>
                <c:pt idx="2">
                  <c:v>11-15万</c:v>
                </c:pt>
                <c:pt idx="3">
                  <c:v>16-20万</c:v>
                </c:pt>
                <c:pt idx="4">
                  <c:v>21-50万</c:v>
                </c:pt>
                <c:pt idx="5">
                  <c:v>51-100万</c:v>
                </c:pt>
              </c:strCache>
            </c:strRef>
          </c:cat>
          <c:val>
            <c:numRef>
              <c:f>Sheet1!$B$3:$G$3</c:f>
              <c:numCache>
                <c:formatCode>0.00%</c:formatCode>
                <c:ptCount val="6"/>
                <c:pt idx="0">
                  <c:v>0</c:v>
                </c:pt>
                <c:pt idx="1">
                  <c:v>0.72410000000000019</c:v>
                </c:pt>
                <c:pt idx="2">
                  <c:v>0.77010000000000023</c:v>
                </c:pt>
                <c:pt idx="3">
                  <c:v>0.64450000000000018</c:v>
                </c:pt>
                <c:pt idx="4">
                  <c:v>0.54679999999999995</c:v>
                </c:pt>
                <c:pt idx="5">
                  <c:v>0.40680000000000011</c:v>
                </c:pt>
              </c:numCache>
            </c:numRef>
          </c:val>
        </c:ser>
        <c:ser>
          <c:idx val="2"/>
          <c:order val="2"/>
          <c:tx>
            <c:strRef>
              <c:f>Sheet1!$A$4</c:f>
              <c:strCache>
                <c:ptCount val="1"/>
                <c:pt idx="0">
                  <c:v>不好说</c:v>
                </c:pt>
              </c:strCache>
            </c:strRef>
          </c:tx>
          <c:spPr>
            <a:solidFill>
              <a:srgbClr val="FFC000"/>
            </a:solidFill>
          </c:spPr>
          <c:dLbls>
            <c:numFmt formatCode="0.0%" sourceLinked="0"/>
            <c:showVal val="1"/>
          </c:dLbls>
          <c:cat>
            <c:strRef>
              <c:f>Sheet1!$B$1:$G$1</c:f>
              <c:strCache>
                <c:ptCount val="6"/>
                <c:pt idx="0">
                  <c:v>5万以下</c:v>
                </c:pt>
                <c:pt idx="1">
                  <c:v>5-10万</c:v>
                </c:pt>
                <c:pt idx="2">
                  <c:v>11-15万</c:v>
                </c:pt>
                <c:pt idx="3">
                  <c:v>16-20万</c:v>
                </c:pt>
                <c:pt idx="4">
                  <c:v>21-50万</c:v>
                </c:pt>
                <c:pt idx="5">
                  <c:v>51-100万</c:v>
                </c:pt>
              </c:strCache>
            </c:strRef>
          </c:cat>
          <c:val>
            <c:numRef>
              <c:f>Sheet1!$B$4:$G$4</c:f>
              <c:numCache>
                <c:formatCode>0.00%</c:formatCode>
                <c:ptCount val="6"/>
                <c:pt idx="0">
                  <c:v>1</c:v>
                </c:pt>
                <c:pt idx="1">
                  <c:v>0.13789999999999999</c:v>
                </c:pt>
                <c:pt idx="2">
                  <c:v>4.5999999999999999E-2</c:v>
                </c:pt>
                <c:pt idx="3">
                  <c:v>0.28910000000000002</c:v>
                </c:pt>
                <c:pt idx="4">
                  <c:v>0.35680000000000012</c:v>
                </c:pt>
                <c:pt idx="5">
                  <c:v>0.50849999999999973</c:v>
                </c:pt>
              </c:numCache>
            </c:numRef>
          </c:val>
        </c:ser>
        <c:gapWidth val="80"/>
        <c:overlap val="100"/>
        <c:axId val="92313472"/>
        <c:axId val="92315008"/>
      </c:barChart>
      <c:catAx>
        <c:axId val="92313472"/>
        <c:scaling>
          <c:orientation val="minMax"/>
        </c:scaling>
        <c:axPos val="b"/>
        <c:majorTickMark val="in"/>
        <c:tickLblPos val="nextTo"/>
        <c:txPr>
          <a:bodyPr rot="0"/>
          <a:lstStyle/>
          <a:p>
            <a:pPr>
              <a:defRPr/>
            </a:pPr>
            <a:endParaRPr lang="zh-CN"/>
          </a:p>
        </c:txPr>
        <c:crossAx val="92315008"/>
        <c:crosses val="autoZero"/>
        <c:auto val="1"/>
        <c:lblAlgn val="ctr"/>
        <c:lblOffset val="100"/>
        <c:tickLblSkip val="1"/>
      </c:catAx>
      <c:valAx>
        <c:axId val="92315008"/>
        <c:scaling>
          <c:orientation val="minMax"/>
        </c:scaling>
        <c:delete val="1"/>
        <c:axPos val="l"/>
        <c:numFmt formatCode="0%" sourceLinked="0"/>
        <c:tickLblPos val="none"/>
        <c:crossAx val="92313472"/>
        <c:crosses val="autoZero"/>
        <c:crossBetween val="between"/>
      </c:valAx>
    </c:plotArea>
    <c:legend>
      <c:legendPos val="r"/>
      <c:layout>
        <c:manualLayout>
          <c:xMode val="edge"/>
          <c:yMode val="edge"/>
          <c:x val="0.84778955848340776"/>
          <c:y val="0.24396509185324552"/>
          <c:w val="0.11427639614355138"/>
          <c:h val="0.26169605054436934"/>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4.3844234817182512E-2"/>
          <c:y val="4.0008234264834554E-2"/>
          <c:w val="0.82239819651256463"/>
          <c:h val="0.57901544761115065"/>
        </c:manualLayout>
      </c:layout>
      <c:barChart>
        <c:barDir val="col"/>
        <c:grouping val="stacked"/>
        <c:ser>
          <c:idx val="0"/>
          <c:order val="0"/>
          <c:tx>
            <c:strRef>
              <c:f>Sheet1!$A$2</c:f>
              <c:strCache>
                <c:ptCount val="1"/>
                <c:pt idx="0">
                  <c:v>国产</c:v>
                </c:pt>
              </c:strCache>
            </c:strRef>
          </c:tx>
          <c:dLbls>
            <c:dLbl>
              <c:idx val="2"/>
              <c:layout>
                <c:manualLayout>
                  <c:x val="3.3003300330033012E-3"/>
                  <c:y val="-2.2421531261116984E-2"/>
                </c:manualLayout>
              </c:layout>
              <c:showVal val="1"/>
            </c:dLbl>
            <c:numFmt formatCode="0.0%" sourceLinked="0"/>
            <c:showVal val="1"/>
          </c:dLbls>
          <c:cat>
            <c:strRef>
              <c:f>Sheet1!$B$1:$D$1</c:f>
              <c:strCache>
                <c:ptCount val="3"/>
                <c:pt idx="0">
                  <c:v>20-35岁</c:v>
                </c:pt>
                <c:pt idx="1">
                  <c:v>36-50岁</c:v>
                </c:pt>
                <c:pt idx="2">
                  <c:v>50岁以上</c:v>
                </c:pt>
              </c:strCache>
            </c:strRef>
          </c:cat>
          <c:val>
            <c:numRef>
              <c:f>Sheet1!$B$2:$D$2</c:f>
              <c:numCache>
                <c:formatCode>0.00%</c:formatCode>
                <c:ptCount val="3"/>
                <c:pt idx="0">
                  <c:v>7.0796460176991191E-2</c:v>
                </c:pt>
                <c:pt idx="1">
                  <c:v>0.13279678068410469</c:v>
                </c:pt>
                <c:pt idx="2">
                  <c:v>0</c:v>
                </c:pt>
              </c:numCache>
            </c:numRef>
          </c:val>
        </c:ser>
        <c:ser>
          <c:idx val="1"/>
          <c:order val="1"/>
          <c:tx>
            <c:strRef>
              <c:f>Sheet1!$A$3</c:f>
              <c:strCache>
                <c:ptCount val="1"/>
                <c:pt idx="0">
                  <c:v>进口</c:v>
                </c:pt>
              </c:strCache>
            </c:strRef>
          </c:tx>
          <c:dLbls>
            <c:dLbl>
              <c:idx val="3"/>
              <c:layout>
                <c:manualLayout>
                  <c:x val="1.1551155115511559E-2"/>
                  <c:y val="-6.3527671906498051E-2"/>
                </c:manualLayout>
              </c:layout>
              <c:showVal val="1"/>
            </c:dLbl>
            <c:numFmt formatCode="0.0%" sourceLinked="0"/>
            <c:showVal val="1"/>
          </c:dLbls>
          <c:cat>
            <c:strRef>
              <c:f>Sheet1!$B$1:$D$1</c:f>
              <c:strCache>
                <c:ptCount val="3"/>
                <c:pt idx="0">
                  <c:v>20-35岁</c:v>
                </c:pt>
                <c:pt idx="1">
                  <c:v>36-50岁</c:v>
                </c:pt>
                <c:pt idx="2">
                  <c:v>50岁以上</c:v>
                </c:pt>
              </c:strCache>
            </c:strRef>
          </c:cat>
          <c:val>
            <c:numRef>
              <c:f>Sheet1!$B$3:$D$3</c:f>
              <c:numCache>
                <c:formatCode>0.00%</c:formatCode>
                <c:ptCount val="3"/>
                <c:pt idx="0">
                  <c:v>0.60530973451327474</c:v>
                </c:pt>
                <c:pt idx="1">
                  <c:v>0.5372233400402413</c:v>
                </c:pt>
                <c:pt idx="2">
                  <c:v>0.82608695652173902</c:v>
                </c:pt>
              </c:numCache>
            </c:numRef>
          </c:val>
        </c:ser>
        <c:ser>
          <c:idx val="2"/>
          <c:order val="2"/>
          <c:tx>
            <c:strRef>
              <c:f>Sheet1!$A$4</c:f>
              <c:strCache>
                <c:ptCount val="1"/>
                <c:pt idx="0">
                  <c:v>不好说</c:v>
                </c:pt>
              </c:strCache>
            </c:strRef>
          </c:tx>
          <c:spPr>
            <a:solidFill>
              <a:srgbClr val="FFC000"/>
            </a:solidFill>
          </c:spPr>
          <c:dLbls>
            <c:numFmt formatCode="0.0%" sourceLinked="0"/>
            <c:showVal val="1"/>
          </c:dLbls>
          <c:cat>
            <c:strRef>
              <c:f>Sheet1!$B$1:$D$1</c:f>
              <c:strCache>
                <c:ptCount val="3"/>
                <c:pt idx="0">
                  <c:v>20-35岁</c:v>
                </c:pt>
                <c:pt idx="1">
                  <c:v>36-50岁</c:v>
                </c:pt>
                <c:pt idx="2">
                  <c:v>50岁以上</c:v>
                </c:pt>
              </c:strCache>
            </c:strRef>
          </c:cat>
          <c:val>
            <c:numRef>
              <c:f>Sheet1!$B$4:$D$4</c:f>
              <c:numCache>
                <c:formatCode>0.00%</c:formatCode>
                <c:ptCount val="3"/>
                <c:pt idx="0">
                  <c:v>0.32389380530973477</c:v>
                </c:pt>
                <c:pt idx="1">
                  <c:v>0.32997987927565431</c:v>
                </c:pt>
                <c:pt idx="2">
                  <c:v>0.17391304347826098</c:v>
                </c:pt>
              </c:numCache>
            </c:numRef>
          </c:val>
        </c:ser>
        <c:gapWidth val="80"/>
        <c:overlap val="100"/>
        <c:axId val="92367104"/>
        <c:axId val="92381184"/>
      </c:barChart>
      <c:catAx>
        <c:axId val="92367104"/>
        <c:scaling>
          <c:orientation val="minMax"/>
        </c:scaling>
        <c:axPos val="b"/>
        <c:majorTickMark val="in"/>
        <c:tickLblPos val="nextTo"/>
        <c:txPr>
          <a:bodyPr rot="0"/>
          <a:lstStyle/>
          <a:p>
            <a:pPr>
              <a:defRPr/>
            </a:pPr>
            <a:endParaRPr lang="zh-CN"/>
          </a:p>
        </c:txPr>
        <c:crossAx val="92381184"/>
        <c:crosses val="autoZero"/>
        <c:auto val="1"/>
        <c:lblAlgn val="ctr"/>
        <c:lblOffset val="100"/>
        <c:tickLblSkip val="1"/>
      </c:catAx>
      <c:valAx>
        <c:axId val="92381184"/>
        <c:scaling>
          <c:orientation val="minMax"/>
        </c:scaling>
        <c:delete val="1"/>
        <c:axPos val="l"/>
        <c:numFmt formatCode="0%" sourceLinked="0"/>
        <c:tickLblPos val="none"/>
        <c:crossAx val="92367104"/>
        <c:crosses val="autoZero"/>
        <c:crossBetween val="between"/>
      </c:valAx>
    </c:plotArea>
    <c:legend>
      <c:legendPos val="r"/>
      <c:layout>
        <c:manualLayout>
          <c:xMode val="edge"/>
          <c:yMode val="edge"/>
          <c:x val="0.84778955848340776"/>
          <c:y val="0.24396509185324552"/>
          <c:w val="0.11427639614355138"/>
          <c:h val="0.26169605054436934"/>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4360704911886047E-2"/>
          <c:y val="0.22390485564304463"/>
          <c:w val="0.94427388884081787"/>
          <c:h val="0.40070472440944882"/>
        </c:manualLayout>
      </c:layout>
      <c:barChart>
        <c:barDir val="col"/>
        <c:grouping val="clustered"/>
        <c:ser>
          <c:idx val="0"/>
          <c:order val="0"/>
          <c:tx>
            <c:strRef>
              <c:f>Sheet1!$B$1</c:f>
              <c:strCache>
                <c:ptCount val="1"/>
                <c:pt idx="0">
                  <c:v>做过</c:v>
                </c:pt>
              </c:strCache>
            </c:strRef>
          </c:tx>
          <c:dLbls>
            <c:dLbl>
              <c:idx val="0"/>
              <c:layout>
                <c:manualLayout>
                  <c:x val="-8.5034013605442289E-3"/>
                  <c:y val="-4.1666666666666683E-3"/>
                </c:manualLayout>
              </c:layout>
              <c:dLblPos val="outEnd"/>
              <c:showVal val="1"/>
            </c:dLbl>
            <c:dLbl>
              <c:idx val="1"/>
              <c:layout>
                <c:manualLayout>
                  <c:x val="-1.0204081632653066E-2"/>
                  <c:y val="2.0833333333333343E-2"/>
                </c:manualLayout>
              </c:layout>
              <c:dLblPos val="outEnd"/>
              <c:showVal val="1"/>
            </c:dLbl>
            <c:dLbl>
              <c:idx val="2"/>
              <c:layout>
                <c:manualLayout>
                  <c:x val="-1.3605442176870748E-2"/>
                  <c:y val="0"/>
                </c:manualLayout>
              </c:layout>
              <c:dLblPos val="outEnd"/>
              <c:showVal val="1"/>
            </c:dLbl>
            <c:dLbl>
              <c:idx val="3"/>
              <c:layout>
                <c:manualLayout>
                  <c:x val="-1.0204081632653066E-2"/>
                  <c:y val="-8.3333333333333367E-3"/>
                </c:manualLayout>
              </c:layout>
              <c:dLblPos val="outEnd"/>
              <c:showVal val="1"/>
            </c:dLbl>
            <c:dLbl>
              <c:idx val="4"/>
              <c:layout>
                <c:manualLayout>
                  <c:x val="-6.8027210884353765E-3"/>
                  <c:y val="-4.1666666666666683E-3"/>
                </c:manualLayout>
              </c:layout>
              <c:dLblPos val="outEnd"/>
              <c:showVal val="1"/>
            </c:dLbl>
            <c:dLbl>
              <c:idx val="5"/>
              <c:layout>
                <c:manualLayout>
                  <c:x val="-1.0204081632653066E-2"/>
                  <c:y val="4.1666666666666683E-3"/>
                </c:manualLayout>
              </c:layout>
              <c:dLblPos val="outEnd"/>
              <c:showVal val="1"/>
            </c:dLbl>
            <c:dLbl>
              <c:idx val="6"/>
              <c:layout>
                <c:manualLayout>
                  <c:x val="-1.1904761904761781E-2"/>
                  <c:y val="0"/>
                </c:manualLayout>
              </c:layout>
              <c:dLblPos val="outEnd"/>
              <c:showVal val="1"/>
            </c:dLbl>
            <c:numFmt formatCode="#,##0.0_);[Red]\(#,##0.0\)" sourceLinked="0"/>
            <c:txPr>
              <a:bodyPr/>
              <a:lstStyle/>
              <a:p>
                <a:pPr>
                  <a:defRPr sz="1000"/>
                </a:pPr>
                <a:endParaRPr lang="zh-CN"/>
              </a:p>
            </c:txPr>
            <c:dLblPos val="outEnd"/>
            <c:showVal val="1"/>
          </c:dLbls>
          <c:cat>
            <c:strRef>
              <c:f>Sheet1!$A$2:$A$8</c:f>
              <c:strCache>
                <c:ptCount val="7"/>
                <c:pt idx="0">
                  <c:v>副作用</c:v>
                </c:pt>
                <c:pt idx="1">
                  <c:v>效果维持时间</c:v>
                </c:pt>
                <c:pt idx="2">
                  <c:v>整形效果</c:v>
                </c:pt>
                <c:pt idx="3">
                  <c:v>产品安全性</c:v>
                </c:pt>
                <c:pt idx="4">
                  <c:v>产品价格</c:v>
                </c:pt>
                <c:pt idx="5">
                  <c:v>产品品牌</c:v>
                </c:pt>
                <c:pt idx="6">
                  <c:v>产品知名度</c:v>
                </c:pt>
              </c:strCache>
            </c:strRef>
          </c:cat>
          <c:val>
            <c:numRef>
              <c:f>Sheet1!$B$2:$B$8</c:f>
              <c:numCache>
                <c:formatCode>0.00</c:formatCode>
                <c:ptCount val="7"/>
                <c:pt idx="0">
                  <c:v>4.8921161825726136</c:v>
                </c:pt>
                <c:pt idx="1">
                  <c:v>4.9004149377593365</c:v>
                </c:pt>
                <c:pt idx="2">
                  <c:v>4.9087136929460584</c:v>
                </c:pt>
                <c:pt idx="3">
                  <c:v>4.6887966804979264</c:v>
                </c:pt>
                <c:pt idx="4">
                  <c:v>3.9626556016597472</c:v>
                </c:pt>
                <c:pt idx="5">
                  <c:v>3.917012448132779</c:v>
                </c:pt>
                <c:pt idx="6">
                  <c:v>3.8879668049792517</c:v>
                </c:pt>
              </c:numCache>
            </c:numRef>
          </c:val>
        </c:ser>
        <c:ser>
          <c:idx val="1"/>
          <c:order val="1"/>
          <c:tx>
            <c:strRef>
              <c:f>Sheet1!$C$1</c:f>
              <c:strCache>
                <c:ptCount val="1"/>
                <c:pt idx="0">
                  <c:v>没做过</c:v>
                </c:pt>
              </c:strCache>
            </c:strRef>
          </c:tx>
          <c:dLbls>
            <c:dLbl>
              <c:idx val="0"/>
              <c:layout>
                <c:manualLayout>
                  <c:x val="1.3605442176870748E-2"/>
                  <c:y val="0"/>
                </c:manualLayout>
              </c:layout>
              <c:dLblPos val="outEnd"/>
              <c:showVal val="1"/>
            </c:dLbl>
            <c:dLbl>
              <c:idx val="1"/>
              <c:layout>
                <c:manualLayout>
                  <c:x val="1.0204081632653066E-2"/>
                  <c:y val="0"/>
                </c:manualLayout>
              </c:layout>
              <c:dLblPos val="outEnd"/>
              <c:showVal val="1"/>
            </c:dLbl>
            <c:dLbl>
              <c:idx val="2"/>
              <c:layout>
                <c:manualLayout>
                  <c:x val="1.8707482993197282E-2"/>
                  <c:y val="1.2500000000000001E-2"/>
                </c:manualLayout>
              </c:layout>
              <c:dLblPos val="outEnd"/>
              <c:showVal val="1"/>
            </c:dLbl>
            <c:dLbl>
              <c:idx val="3"/>
              <c:layout>
                <c:manualLayout>
                  <c:x val="6.8027210884354381E-3"/>
                  <c:y val="8.3333333333333367E-3"/>
                </c:manualLayout>
              </c:layout>
              <c:dLblPos val="outEnd"/>
              <c:showVal val="1"/>
            </c:dLbl>
            <c:dLbl>
              <c:idx val="4"/>
              <c:layout>
                <c:manualLayout>
                  <c:x val="1.3605442176870748E-2"/>
                  <c:y val="0"/>
                </c:manualLayout>
              </c:layout>
              <c:dLblPos val="outEnd"/>
              <c:showVal val="1"/>
            </c:dLbl>
            <c:dLbl>
              <c:idx val="5"/>
              <c:layout>
                <c:manualLayout>
                  <c:x val="8.5034013605442254E-3"/>
                  <c:y val="-4.1666666666666683E-3"/>
                </c:manualLayout>
              </c:layout>
              <c:dLblPos val="outEnd"/>
              <c:showVal val="1"/>
            </c:dLbl>
            <c:dLbl>
              <c:idx val="6"/>
              <c:layout>
                <c:manualLayout>
                  <c:x val="1.1904761904761908E-2"/>
                  <c:y val="0"/>
                </c:manualLayout>
              </c:layout>
              <c:dLblPos val="outEnd"/>
              <c:showVal val="1"/>
            </c:dLbl>
            <c:numFmt formatCode="#,##0.0_);[Red]\(#,##0.0\)" sourceLinked="0"/>
            <c:txPr>
              <a:bodyPr/>
              <a:lstStyle/>
              <a:p>
                <a:pPr>
                  <a:defRPr sz="1000"/>
                </a:pPr>
                <a:endParaRPr lang="zh-CN"/>
              </a:p>
            </c:txPr>
            <c:dLblPos val="outEnd"/>
            <c:showVal val="1"/>
          </c:dLbls>
          <c:cat>
            <c:strRef>
              <c:f>Sheet1!$A$2:$A$8</c:f>
              <c:strCache>
                <c:ptCount val="7"/>
                <c:pt idx="0">
                  <c:v>副作用</c:v>
                </c:pt>
                <c:pt idx="1">
                  <c:v>效果维持时间</c:v>
                </c:pt>
                <c:pt idx="2">
                  <c:v>整形效果</c:v>
                </c:pt>
                <c:pt idx="3">
                  <c:v>产品安全性</c:v>
                </c:pt>
                <c:pt idx="4">
                  <c:v>产品价格</c:v>
                </c:pt>
                <c:pt idx="5">
                  <c:v>产品品牌</c:v>
                </c:pt>
                <c:pt idx="6">
                  <c:v>产品知名度</c:v>
                </c:pt>
              </c:strCache>
            </c:strRef>
          </c:cat>
          <c:val>
            <c:numRef>
              <c:f>Sheet1!$C$2:$C$8</c:f>
              <c:numCache>
                <c:formatCode>0.00</c:formatCode>
                <c:ptCount val="7"/>
                <c:pt idx="0">
                  <c:v>4.9265402843601915</c:v>
                </c:pt>
                <c:pt idx="1">
                  <c:v>4.8139810426540279</c:v>
                </c:pt>
                <c:pt idx="2">
                  <c:v>4.7808056872037907</c:v>
                </c:pt>
                <c:pt idx="3">
                  <c:v>4.5746445497630326</c:v>
                </c:pt>
                <c:pt idx="4">
                  <c:v>3.8708530805687156</c:v>
                </c:pt>
                <c:pt idx="5">
                  <c:v>3.8412322274881543</c:v>
                </c:pt>
                <c:pt idx="6">
                  <c:v>3.8045023696682438</c:v>
                </c:pt>
              </c:numCache>
            </c:numRef>
          </c:val>
        </c:ser>
        <c:gapWidth val="80"/>
        <c:axId val="92655616"/>
        <c:axId val="92657152"/>
      </c:barChart>
      <c:lineChart>
        <c:grouping val="standard"/>
        <c:ser>
          <c:idx val="2"/>
          <c:order val="2"/>
          <c:tx>
            <c:strRef>
              <c:f>Sheet1!$D$1</c:f>
              <c:strCache>
                <c:ptCount val="1"/>
                <c:pt idx="0">
                  <c:v>总体</c:v>
                </c:pt>
              </c:strCache>
            </c:strRef>
          </c:tx>
          <c:spPr>
            <a:ln w="38100">
              <a:solidFill>
                <a:srgbClr val="0070C0"/>
              </a:solidFill>
              <a:prstDash val="dash"/>
            </a:ln>
          </c:spPr>
          <c:marker>
            <c:symbol val="none"/>
          </c:marker>
          <c:dLbls>
            <c:numFmt formatCode="#,##0.0_);[Red]\(#,##0.0\)" sourceLinked="0"/>
            <c:txPr>
              <a:bodyPr/>
              <a:lstStyle/>
              <a:p>
                <a:pPr>
                  <a:defRPr b="1">
                    <a:solidFill>
                      <a:srgbClr val="FF0000"/>
                    </a:solidFill>
                  </a:defRPr>
                </a:pPr>
                <a:endParaRPr lang="zh-CN"/>
              </a:p>
            </c:txPr>
            <c:dLblPos val="t"/>
            <c:showVal val="1"/>
          </c:dLbls>
          <c:cat>
            <c:strRef>
              <c:f>Sheet1!$A$2:$A$8</c:f>
              <c:strCache>
                <c:ptCount val="7"/>
                <c:pt idx="0">
                  <c:v>副作用</c:v>
                </c:pt>
                <c:pt idx="1">
                  <c:v>效果维持时间</c:v>
                </c:pt>
                <c:pt idx="2">
                  <c:v>整形效果</c:v>
                </c:pt>
                <c:pt idx="3">
                  <c:v>产品安全性</c:v>
                </c:pt>
                <c:pt idx="4">
                  <c:v>产品价格</c:v>
                </c:pt>
                <c:pt idx="5">
                  <c:v>产品品牌</c:v>
                </c:pt>
                <c:pt idx="6">
                  <c:v>产品知名度</c:v>
                </c:pt>
              </c:strCache>
            </c:strRef>
          </c:cat>
          <c:val>
            <c:numRef>
              <c:f>Sheet1!$D$2:$D$8</c:f>
              <c:numCache>
                <c:formatCode>0.00</c:formatCode>
                <c:ptCount val="7"/>
                <c:pt idx="0">
                  <c:v>4.9188940092165865</c:v>
                </c:pt>
                <c:pt idx="1">
                  <c:v>4.8331797235023064</c:v>
                </c:pt>
                <c:pt idx="2">
                  <c:v>4.8092165898617507</c:v>
                </c:pt>
                <c:pt idx="3">
                  <c:v>4.6000000000000005</c:v>
                </c:pt>
                <c:pt idx="4">
                  <c:v>3.8912442396313347</c:v>
                </c:pt>
                <c:pt idx="5">
                  <c:v>3.8580645161290268</c:v>
                </c:pt>
                <c:pt idx="6">
                  <c:v>3.8230414746543739</c:v>
                </c:pt>
              </c:numCache>
            </c:numRef>
          </c:val>
        </c:ser>
        <c:marker val="1"/>
        <c:axId val="92660480"/>
        <c:axId val="92658688"/>
      </c:lineChart>
      <c:catAx>
        <c:axId val="92655616"/>
        <c:scaling>
          <c:orientation val="minMax"/>
        </c:scaling>
        <c:axPos val="b"/>
        <c:majorTickMark val="in"/>
        <c:tickLblPos val="nextTo"/>
        <c:txPr>
          <a:bodyPr rot="0" vert="horz"/>
          <a:lstStyle/>
          <a:p>
            <a:pPr>
              <a:defRPr/>
            </a:pPr>
            <a:endParaRPr lang="zh-CN"/>
          </a:p>
        </c:txPr>
        <c:crossAx val="92657152"/>
        <c:crosses val="autoZero"/>
        <c:auto val="1"/>
        <c:lblAlgn val="ctr"/>
        <c:lblOffset val="100"/>
        <c:tickLblSkip val="1"/>
      </c:catAx>
      <c:valAx>
        <c:axId val="92657152"/>
        <c:scaling>
          <c:orientation val="minMax"/>
          <c:max val="5"/>
          <c:min val="3.5"/>
        </c:scaling>
        <c:delete val="1"/>
        <c:axPos val="l"/>
        <c:numFmt formatCode="0%" sourceLinked="0"/>
        <c:tickLblPos val="none"/>
        <c:crossAx val="92655616"/>
        <c:crosses val="autoZero"/>
        <c:crossBetween val="between"/>
        <c:majorUnit val="1"/>
      </c:valAx>
      <c:valAx>
        <c:axId val="92658688"/>
        <c:scaling>
          <c:orientation val="minMax"/>
        </c:scaling>
        <c:delete val="1"/>
        <c:axPos val="r"/>
        <c:numFmt formatCode="0.00" sourceLinked="1"/>
        <c:tickLblPos val="none"/>
        <c:crossAx val="92660480"/>
        <c:crosses val="max"/>
        <c:crossBetween val="between"/>
      </c:valAx>
      <c:catAx>
        <c:axId val="92660480"/>
        <c:scaling>
          <c:orientation val="minMax"/>
        </c:scaling>
        <c:delete val="1"/>
        <c:axPos val="b"/>
        <c:tickLblPos val="none"/>
        <c:crossAx val="92658688"/>
        <c:crosses val="autoZero"/>
        <c:auto val="1"/>
        <c:lblAlgn val="ctr"/>
        <c:lblOffset val="100"/>
      </c:catAx>
    </c:plotArea>
    <c:legend>
      <c:legendPos val="r"/>
      <c:layout>
        <c:manualLayout>
          <c:xMode val="edge"/>
          <c:yMode val="edge"/>
          <c:x val="0.34490827039477229"/>
          <c:y val="2.8483595800524945E-2"/>
          <c:w val="0.38917778134876019"/>
          <c:h val="7.0957677165354324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autoTitleDeleted val="1"/>
    <c:view3D>
      <c:rotX val="75"/>
      <c:perspective val="30"/>
    </c:view3D>
    <c:plotArea>
      <c:layout>
        <c:manualLayout>
          <c:layoutTarget val="inner"/>
          <c:xMode val="edge"/>
          <c:yMode val="edge"/>
          <c:x val="2.7017476473977359E-2"/>
          <c:y val="0"/>
          <c:w val="0.69242969628796402"/>
          <c:h val="1"/>
        </c:manualLayout>
      </c:layout>
      <c:pie3DChart>
        <c:varyColors val="1"/>
        <c:ser>
          <c:idx val="0"/>
          <c:order val="0"/>
          <c:tx>
            <c:strRef>
              <c:f>Sheet1!$B$1</c:f>
              <c:strCache>
                <c:ptCount val="1"/>
                <c:pt idx="0">
                  <c:v>计数</c:v>
                </c:pt>
              </c:strCache>
            </c:strRef>
          </c:tx>
          <c:dLbls>
            <c:dLbl>
              <c:idx val="0"/>
              <c:layout>
                <c:manualLayout>
                  <c:x val="-3.6797900262467202E-2"/>
                  <c:y val="9.641091043944898E-2"/>
                </c:manualLayout>
              </c:layout>
              <c:showPercent val="1"/>
            </c:dLbl>
            <c:numFmt formatCode="0.0%" sourceLinked="0"/>
            <c:showPercent val="1"/>
          </c:dLbls>
          <c:cat>
            <c:strRef>
              <c:f>Sheet1!$A$2:$A$3</c:f>
              <c:strCache>
                <c:ptCount val="2"/>
                <c:pt idx="0">
                  <c:v>现有客户</c:v>
                </c:pt>
                <c:pt idx="1">
                  <c:v>潜在客户</c:v>
                </c:pt>
              </c:strCache>
            </c:strRef>
          </c:cat>
          <c:val>
            <c:numRef>
              <c:f>Sheet1!$B$2:$B$3</c:f>
              <c:numCache>
                <c:formatCode>###0</c:formatCode>
                <c:ptCount val="2"/>
                <c:pt idx="0">
                  <c:v>241</c:v>
                </c:pt>
                <c:pt idx="1">
                  <c:v>844</c:v>
                </c:pt>
              </c:numCache>
            </c:numRef>
          </c:val>
        </c:ser>
      </c:pie3DChart>
    </c:plotArea>
    <c:legend>
      <c:legendPos val="r"/>
      <c:layout>
        <c:manualLayout>
          <c:xMode val="edge"/>
          <c:yMode val="edge"/>
          <c:x val="0.6872228054826478"/>
          <c:y val="0.39360516181339111"/>
          <c:w val="0.28838670166229252"/>
          <c:h val="0.22961418876043094"/>
        </c:manualLayout>
      </c:layout>
    </c:legend>
    <c:plotVisOnly val="1"/>
    <c:dispBlanksAs val="zero"/>
  </c:chart>
  <c:txPr>
    <a:bodyPr/>
    <a:lstStyle/>
    <a:p>
      <a:pPr>
        <a:defRPr sz="1400">
          <a:latin typeface="微软雅黑" pitchFamily="34" charset="-122"/>
          <a:ea typeface="微软雅黑" pitchFamily="34" charset="-122"/>
        </a:defRPr>
      </a:pPr>
      <a:endParaRPr lang="zh-CN"/>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4360704911886047E-2"/>
          <c:y val="0.22390485564304463"/>
          <c:w val="0.94427388884081787"/>
          <c:h val="0.42417884248852245"/>
        </c:manualLayout>
      </c:layout>
      <c:barChart>
        <c:barDir val="col"/>
        <c:grouping val="clustered"/>
        <c:ser>
          <c:idx val="0"/>
          <c:order val="0"/>
          <c:tx>
            <c:strRef>
              <c:f>Sheet1!$B$1</c:f>
              <c:strCache>
                <c:ptCount val="1"/>
                <c:pt idx="0">
                  <c:v>男性</c:v>
                </c:pt>
              </c:strCache>
            </c:strRef>
          </c:tx>
          <c:dLbls>
            <c:dLbl>
              <c:idx val="0"/>
              <c:layout>
                <c:manualLayout>
                  <c:x val="-3.4014944560501383E-3"/>
                  <c:y val="2.1596250784398231E-2"/>
                </c:manualLayout>
              </c:layout>
              <c:showVal val="1"/>
            </c:dLbl>
            <c:dLbl>
              <c:idx val="1"/>
              <c:layout>
                <c:manualLayout>
                  <c:x val="-5.1020408163265285E-3"/>
                  <c:y val="1.7683886511862326E-2"/>
                </c:manualLayout>
              </c:layout>
              <c:showVal val="1"/>
            </c:dLbl>
            <c:dLbl>
              <c:idx val="4"/>
              <c:layout>
                <c:manualLayout>
                  <c:x val="-1.3605442176870748E-2"/>
                  <c:y val="0"/>
                </c:manualLayout>
              </c:layout>
              <c:showVal val="1"/>
            </c:dLbl>
            <c:numFmt formatCode="#,##0.0_);[Red]\(#,##0.0\)" sourceLinked="0"/>
            <c:txPr>
              <a:bodyPr/>
              <a:lstStyle/>
              <a:p>
                <a:pPr>
                  <a:defRPr sz="1000"/>
                </a:pPr>
                <a:endParaRPr lang="zh-CN"/>
              </a:p>
            </c:txPr>
            <c:showVal val="1"/>
          </c:dLbls>
          <c:cat>
            <c:strRef>
              <c:f>Sheet1!$A$2:$A$8</c:f>
              <c:strCache>
                <c:ptCount val="7"/>
                <c:pt idx="0">
                  <c:v>副作用</c:v>
                </c:pt>
                <c:pt idx="1">
                  <c:v>效果维持时间</c:v>
                </c:pt>
                <c:pt idx="2">
                  <c:v>整形效果</c:v>
                </c:pt>
                <c:pt idx="3">
                  <c:v>产品安全性</c:v>
                </c:pt>
                <c:pt idx="4">
                  <c:v>产品价格</c:v>
                </c:pt>
                <c:pt idx="5">
                  <c:v>产品品牌</c:v>
                </c:pt>
                <c:pt idx="6">
                  <c:v>产品知名度</c:v>
                </c:pt>
              </c:strCache>
            </c:strRef>
          </c:cat>
          <c:val>
            <c:numRef>
              <c:f>Sheet1!$B$2:$B$8</c:f>
              <c:numCache>
                <c:formatCode>0.00</c:formatCode>
                <c:ptCount val="7"/>
                <c:pt idx="0">
                  <c:v>4.7450980392156854</c:v>
                </c:pt>
                <c:pt idx="1">
                  <c:v>4.8431372549019605</c:v>
                </c:pt>
                <c:pt idx="2">
                  <c:v>4.9215686274509807</c:v>
                </c:pt>
                <c:pt idx="3">
                  <c:v>4.9019607843137303</c:v>
                </c:pt>
                <c:pt idx="4">
                  <c:v>4.2352941176470589</c:v>
                </c:pt>
                <c:pt idx="5">
                  <c:v>3.9215686274509798</c:v>
                </c:pt>
                <c:pt idx="6">
                  <c:v>3.725490196078431</c:v>
                </c:pt>
              </c:numCache>
            </c:numRef>
          </c:val>
        </c:ser>
        <c:ser>
          <c:idx val="1"/>
          <c:order val="1"/>
          <c:tx>
            <c:strRef>
              <c:f>Sheet1!$C$1</c:f>
              <c:strCache>
                <c:ptCount val="1"/>
                <c:pt idx="0">
                  <c:v>女性</c:v>
                </c:pt>
              </c:strCache>
            </c:strRef>
          </c:tx>
          <c:dLbls>
            <c:dLbl>
              <c:idx val="3"/>
              <c:layout>
                <c:manualLayout>
                  <c:x val="3.4013605442176887E-3"/>
                  <c:y val="8.3333333333333367E-3"/>
                </c:manualLayout>
              </c:layout>
              <c:showVal val="1"/>
            </c:dLbl>
            <c:numFmt formatCode="#,##0.0_);[Red]\(#,##0.0\)" sourceLinked="0"/>
            <c:txPr>
              <a:bodyPr/>
              <a:lstStyle/>
              <a:p>
                <a:pPr>
                  <a:defRPr sz="1000"/>
                </a:pPr>
                <a:endParaRPr lang="zh-CN"/>
              </a:p>
            </c:txPr>
            <c:showVal val="1"/>
          </c:dLbls>
          <c:cat>
            <c:strRef>
              <c:f>Sheet1!$A$2:$A$8</c:f>
              <c:strCache>
                <c:ptCount val="7"/>
                <c:pt idx="0">
                  <c:v>副作用</c:v>
                </c:pt>
                <c:pt idx="1">
                  <c:v>效果维持时间</c:v>
                </c:pt>
                <c:pt idx="2">
                  <c:v>整形效果</c:v>
                </c:pt>
                <c:pt idx="3">
                  <c:v>产品安全性</c:v>
                </c:pt>
                <c:pt idx="4">
                  <c:v>产品价格</c:v>
                </c:pt>
                <c:pt idx="5">
                  <c:v>产品品牌</c:v>
                </c:pt>
                <c:pt idx="6">
                  <c:v>产品知名度</c:v>
                </c:pt>
              </c:strCache>
            </c:strRef>
          </c:cat>
          <c:val>
            <c:numRef>
              <c:f>Sheet1!$C$2:$C$8</c:f>
              <c:numCache>
                <c:formatCode>0.00</c:formatCode>
                <c:ptCount val="7"/>
                <c:pt idx="0">
                  <c:v>4.9274661508704085</c:v>
                </c:pt>
                <c:pt idx="1">
                  <c:v>4.8326885880077377</c:v>
                </c:pt>
                <c:pt idx="2">
                  <c:v>4.8036750483558945</c:v>
                </c:pt>
                <c:pt idx="3">
                  <c:v>4.5851063829787257</c:v>
                </c:pt>
                <c:pt idx="4">
                  <c:v>3.8742746615087036</c:v>
                </c:pt>
                <c:pt idx="5">
                  <c:v>3.8549323017408064</c:v>
                </c:pt>
                <c:pt idx="6">
                  <c:v>3.8278529980657616</c:v>
                </c:pt>
              </c:numCache>
            </c:numRef>
          </c:val>
        </c:ser>
        <c:gapWidth val="80"/>
        <c:axId val="92727552"/>
        <c:axId val="92745728"/>
      </c:barChart>
      <c:catAx>
        <c:axId val="92727552"/>
        <c:scaling>
          <c:orientation val="minMax"/>
        </c:scaling>
        <c:axPos val="b"/>
        <c:numFmt formatCode="General" sourceLinked="1"/>
        <c:majorTickMark val="in"/>
        <c:tickLblPos val="nextTo"/>
        <c:txPr>
          <a:bodyPr rot="0" vert="horz"/>
          <a:lstStyle/>
          <a:p>
            <a:pPr>
              <a:defRPr/>
            </a:pPr>
            <a:endParaRPr lang="zh-CN"/>
          </a:p>
        </c:txPr>
        <c:crossAx val="92745728"/>
        <c:crosses val="autoZero"/>
        <c:auto val="1"/>
        <c:lblAlgn val="ctr"/>
        <c:lblOffset val="100"/>
        <c:tickLblSkip val="1"/>
      </c:catAx>
      <c:valAx>
        <c:axId val="92745728"/>
        <c:scaling>
          <c:orientation val="minMax"/>
          <c:max val="5"/>
          <c:min val="3.5"/>
        </c:scaling>
        <c:delete val="1"/>
        <c:axPos val="l"/>
        <c:numFmt formatCode="0%" sourceLinked="0"/>
        <c:tickLblPos val="none"/>
        <c:crossAx val="92727552"/>
        <c:crosses val="autoZero"/>
        <c:crossBetween val="between"/>
        <c:majorUnit val="1"/>
      </c:valAx>
    </c:plotArea>
    <c:legend>
      <c:legendPos val="r"/>
      <c:layout>
        <c:manualLayout>
          <c:xMode val="edge"/>
          <c:yMode val="edge"/>
          <c:x val="0.39933003910225529"/>
          <c:y val="3.0870094411203055E-2"/>
          <c:w val="0.26672880175692332"/>
          <c:h val="7.0957677165354324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4360704911886047E-2"/>
          <c:y val="0.22390485564304463"/>
          <c:w val="0.94427388884081787"/>
          <c:h val="0.41662522035491845"/>
        </c:manualLayout>
      </c:layout>
      <c:barChart>
        <c:barDir val="col"/>
        <c:grouping val="clustered"/>
        <c:ser>
          <c:idx val="0"/>
          <c:order val="0"/>
          <c:tx>
            <c:strRef>
              <c:f>Sheet1!$B$1</c:f>
              <c:strCache>
                <c:ptCount val="1"/>
                <c:pt idx="0">
                  <c:v>20-35岁</c:v>
                </c:pt>
              </c:strCache>
            </c:strRef>
          </c:tx>
          <c:dLbls>
            <c:dLbl>
              <c:idx val="0"/>
              <c:layout>
                <c:manualLayout>
                  <c:x val="-1.339118324495154E-7"/>
                  <c:y val="2.5373291025189031E-2"/>
                </c:manualLayout>
              </c:layout>
              <c:showVal val="1"/>
            </c:dLbl>
            <c:dLbl>
              <c:idx val="1"/>
              <c:layout>
                <c:manualLayout>
                  <c:x val="-1.7006802721088439E-3"/>
                  <c:y val="3.3333490030164142E-2"/>
                </c:manualLayout>
              </c:layout>
              <c:showVal val="1"/>
            </c:dLbl>
            <c:dLbl>
              <c:idx val="4"/>
              <c:layout>
                <c:manualLayout>
                  <c:x val="-1.3605442176870748E-2"/>
                  <c:y val="0"/>
                </c:manualLayout>
              </c:layout>
              <c:showVal val="1"/>
            </c:dLbl>
            <c:numFmt formatCode="#,##0.0_);[Red]\(#,##0.0\)" sourceLinked="0"/>
            <c:txPr>
              <a:bodyPr/>
              <a:lstStyle/>
              <a:p>
                <a:pPr>
                  <a:defRPr sz="1000"/>
                </a:pPr>
                <a:endParaRPr lang="zh-CN"/>
              </a:p>
            </c:txPr>
            <c:showVal val="1"/>
          </c:dLbls>
          <c:cat>
            <c:strRef>
              <c:f>Sheet1!$A$2:$A$8</c:f>
              <c:strCache>
                <c:ptCount val="7"/>
                <c:pt idx="0">
                  <c:v>副作用</c:v>
                </c:pt>
                <c:pt idx="1">
                  <c:v>效果维持时间</c:v>
                </c:pt>
                <c:pt idx="2">
                  <c:v>整形效果</c:v>
                </c:pt>
                <c:pt idx="3">
                  <c:v>产品安全性</c:v>
                </c:pt>
                <c:pt idx="4">
                  <c:v>产品价格</c:v>
                </c:pt>
                <c:pt idx="5">
                  <c:v>产品品牌</c:v>
                </c:pt>
                <c:pt idx="6">
                  <c:v>产品知名度</c:v>
                </c:pt>
              </c:strCache>
            </c:strRef>
          </c:cat>
          <c:val>
            <c:numRef>
              <c:f>Sheet1!$B$2:$B$8</c:f>
              <c:numCache>
                <c:formatCode>0.00</c:formatCode>
                <c:ptCount val="7"/>
                <c:pt idx="0">
                  <c:v>4.9380530973451373</c:v>
                </c:pt>
                <c:pt idx="1">
                  <c:v>4.8831858407079656</c:v>
                </c:pt>
                <c:pt idx="2">
                  <c:v>4.7964601769911495</c:v>
                </c:pt>
                <c:pt idx="3">
                  <c:v>4.4672566371681404</c:v>
                </c:pt>
                <c:pt idx="4">
                  <c:v>3.8212389380530967</c:v>
                </c:pt>
                <c:pt idx="5">
                  <c:v>3.755752212389381</c:v>
                </c:pt>
                <c:pt idx="6">
                  <c:v>3.7274336283185847</c:v>
                </c:pt>
              </c:numCache>
            </c:numRef>
          </c:val>
        </c:ser>
        <c:ser>
          <c:idx val="1"/>
          <c:order val="1"/>
          <c:tx>
            <c:strRef>
              <c:f>Sheet1!$C$1</c:f>
              <c:strCache>
                <c:ptCount val="1"/>
                <c:pt idx="0">
                  <c:v>36-50岁</c:v>
                </c:pt>
              </c:strCache>
            </c:strRef>
          </c:tx>
          <c:dLbls>
            <c:dLbl>
              <c:idx val="1"/>
              <c:layout>
                <c:manualLayout>
                  <c:x val="-3.1178778142089833E-17"/>
                  <c:y val="1.5920398009950255E-2"/>
                </c:manualLayout>
              </c:layout>
              <c:showVal val="1"/>
            </c:dLbl>
            <c:dLbl>
              <c:idx val="3"/>
              <c:layout>
                <c:manualLayout>
                  <c:x val="3.4013605442176887E-3"/>
                  <c:y val="8.3333333333333367E-3"/>
                </c:manualLayout>
              </c:layout>
              <c:showVal val="1"/>
            </c:dLbl>
            <c:numFmt formatCode="#,##0.0_);[Red]\(#,##0.0\)" sourceLinked="0"/>
            <c:txPr>
              <a:bodyPr/>
              <a:lstStyle/>
              <a:p>
                <a:pPr>
                  <a:defRPr sz="1000"/>
                </a:pPr>
                <a:endParaRPr lang="zh-CN"/>
              </a:p>
            </c:txPr>
            <c:showVal val="1"/>
          </c:dLbls>
          <c:cat>
            <c:strRef>
              <c:f>Sheet1!$A$2:$A$8</c:f>
              <c:strCache>
                <c:ptCount val="7"/>
                <c:pt idx="0">
                  <c:v>副作用</c:v>
                </c:pt>
                <c:pt idx="1">
                  <c:v>效果维持时间</c:v>
                </c:pt>
                <c:pt idx="2">
                  <c:v>整形效果</c:v>
                </c:pt>
                <c:pt idx="3">
                  <c:v>产品安全性</c:v>
                </c:pt>
                <c:pt idx="4">
                  <c:v>产品价格</c:v>
                </c:pt>
                <c:pt idx="5">
                  <c:v>产品品牌</c:v>
                </c:pt>
                <c:pt idx="6">
                  <c:v>产品知名度</c:v>
                </c:pt>
              </c:strCache>
            </c:strRef>
          </c:cat>
          <c:val>
            <c:numRef>
              <c:f>Sheet1!$C$2:$C$8</c:f>
              <c:numCache>
                <c:formatCode>0.00</c:formatCode>
                <c:ptCount val="7"/>
                <c:pt idx="0">
                  <c:v>4.9295774647887294</c:v>
                </c:pt>
                <c:pt idx="1">
                  <c:v>4.8249496981891351</c:v>
                </c:pt>
                <c:pt idx="2">
                  <c:v>4.8329979879275653</c:v>
                </c:pt>
                <c:pt idx="3">
                  <c:v>4.7323943661971812</c:v>
                </c:pt>
                <c:pt idx="4">
                  <c:v>3.9577464788732342</c:v>
                </c:pt>
                <c:pt idx="5">
                  <c:v>3.9376257545271649</c:v>
                </c:pt>
                <c:pt idx="6">
                  <c:v>3.8933601609657948</c:v>
                </c:pt>
              </c:numCache>
            </c:numRef>
          </c:val>
        </c:ser>
        <c:ser>
          <c:idx val="2"/>
          <c:order val="2"/>
          <c:tx>
            <c:strRef>
              <c:f>Sheet1!$D$1</c:f>
              <c:strCache>
                <c:ptCount val="1"/>
                <c:pt idx="0">
                  <c:v>50岁以上</c:v>
                </c:pt>
              </c:strCache>
            </c:strRef>
          </c:tx>
          <c:spPr>
            <a:solidFill>
              <a:srgbClr val="FFC000"/>
            </a:solidFill>
          </c:spPr>
          <c:dLbls>
            <c:dLbl>
              <c:idx val="3"/>
              <c:layout>
                <c:manualLayout>
                  <c:x val="1.7006802721089061E-3"/>
                  <c:y val="2.5373291025189031E-2"/>
                </c:manualLayout>
              </c:layout>
              <c:showVal val="1"/>
            </c:dLbl>
            <c:numFmt formatCode="#,##0.0_);[Red]\(#,##0.0\)" sourceLinked="0"/>
            <c:txPr>
              <a:bodyPr/>
              <a:lstStyle/>
              <a:p>
                <a:pPr>
                  <a:defRPr sz="1000"/>
                </a:pPr>
                <a:endParaRPr lang="zh-CN"/>
              </a:p>
            </c:txPr>
            <c:showVal val="1"/>
          </c:dLbls>
          <c:cat>
            <c:strRef>
              <c:f>Sheet1!$A$2:$A$8</c:f>
              <c:strCache>
                <c:ptCount val="7"/>
                <c:pt idx="0">
                  <c:v>副作用</c:v>
                </c:pt>
                <c:pt idx="1">
                  <c:v>效果维持时间</c:v>
                </c:pt>
                <c:pt idx="2">
                  <c:v>整形效果</c:v>
                </c:pt>
                <c:pt idx="3">
                  <c:v>产品安全性</c:v>
                </c:pt>
                <c:pt idx="4">
                  <c:v>产品价格</c:v>
                </c:pt>
                <c:pt idx="5">
                  <c:v>产品品牌</c:v>
                </c:pt>
                <c:pt idx="6">
                  <c:v>产品知名度</c:v>
                </c:pt>
              </c:strCache>
            </c:strRef>
          </c:cat>
          <c:val>
            <c:numRef>
              <c:f>Sheet1!$D$2:$D$8</c:f>
              <c:numCache>
                <c:formatCode>0.00</c:formatCode>
                <c:ptCount val="7"/>
                <c:pt idx="0">
                  <c:v>4.2173913043478297</c:v>
                </c:pt>
                <c:pt idx="1">
                  <c:v>3.7826086956521747</c:v>
                </c:pt>
                <c:pt idx="2">
                  <c:v>4.6086956521739113</c:v>
                </c:pt>
                <c:pt idx="3">
                  <c:v>5</c:v>
                </c:pt>
                <c:pt idx="4">
                  <c:v>4.1739130434782616</c:v>
                </c:pt>
                <c:pt idx="5">
                  <c:v>4.6521739130434785</c:v>
                </c:pt>
                <c:pt idx="6">
                  <c:v>4.6521739130434785</c:v>
                </c:pt>
              </c:numCache>
            </c:numRef>
          </c:val>
        </c:ser>
        <c:gapWidth val="80"/>
        <c:axId val="92908160"/>
        <c:axId val="92934528"/>
      </c:barChart>
      <c:catAx>
        <c:axId val="92908160"/>
        <c:scaling>
          <c:orientation val="minMax"/>
        </c:scaling>
        <c:axPos val="b"/>
        <c:majorTickMark val="in"/>
        <c:tickLblPos val="nextTo"/>
        <c:txPr>
          <a:bodyPr rot="0" vert="horz"/>
          <a:lstStyle/>
          <a:p>
            <a:pPr>
              <a:defRPr/>
            </a:pPr>
            <a:endParaRPr lang="zh-CN"/>
          </a:p>
        </c:txPr>
        <c:crossAx val="92934528"/>
        <c:crosses val="autoZero"/>
        <c:auto val="1"/>
        <c:lblAlgn val="ctr"/>
        <c:lblOffset val="100"/>
        <c:tickLblSkip val="1"/>
      </c:catAx>
      <c:valAx>
        <c:axId val="92934528"/>
        <c:scaling>
          <c:orientation val="minMax"/>
          <c:max val="5"/>
          <c:min val="3.5"/>
        </c:scaling>
        <c:delete val="1"/>
        <c:axPos val="l"/>
        <c:numFmt formatCode="0%" sourceLinked="0"/>
        <c:tickLblPos val="none"/>
        <c:crossAx val="92908160"/>
        <c:crosses val="autoZero"/>
        <c:crossBetween val="between"/>
        <c:majorUnit val="1"/>
      </c:valAx>
    </c:plotArea>
    <c:legend>
      <c:legendPos val="r"/>
      <c:layout>
        <c:manualLayout>
          <c:xMode val="edge"/>
          <c:yMode val="edge"/>
          <c:x val="0.34490827039477229"/>
          <c:y val="3.4835958005249362E-3"/>
          <c:w val="0.38917778134876019"/>
          <c:h val="7.0957677165354324E-2"/>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9469342373869933"/>
          <c:y val="0.14083484756713113"/>
          <c:w val="0.40690963108778083"/>
          <c:h val="0.75121778046974896"/>
        </c:manualLayout>
      </c:layout>
      <c:pieChart>
        <c:varyColors val="1"/>
        <c:ser>
          <c:idx val="0"/>
          <c:order val="0"/>
          <c:tx>
            <c:strRef>
              <c:f>Sheet1!$B$1</c:f>
              <c:strCache>
                <c:ptCount val="1"/>
                <c:pt idx="0">
                  <c:v>列 N %</c:v>
                </c:pt>
              </c:strCache>
            </c:strRef>
          </c:tx>
          <c:dPt>
            <c:idx val="2"/>
            <c:spPr>
              <a:solidFill>
                <a:srgbClr val="FFC000"/>
              </a:solidFill>
            </c:spPr>
          </c:dPt>
          <c:dLbls>
            <c:dLbl>
              <c:idx val="2"/>
              <c:layout>
                <c:manualLayout>
                  <c:x val="0.10676582093904939"/>
                  <c:y val="0.10782623325930416"/>
                </c:manualLayout>
              </c:layout>
              <c:showPercent val="1"/>
            </c:dLbl>
            <c:dLbl>
              <c:idx val="3"/>
              <c:layout>
                <c:manualLayout>
                  <c:x val="4.5693168562263034E-2"/>
                  <c:y val="0.11535096574466649"/>
                </c:manualLayout>
              </c:layout>
              <c:showPercent val="1"/>
            </c:dLbl>
            <c:numFmt formatCode="0.0%" sourceLinked="0"/>
            <c:showPercent val="1"/>
            <c:showLeaderLines val="1"/>
          </c:dLbls>
          <c:cat>
            <c:strRef>
              <c:f>Sheet1!$A$2:$A$4</c:f>
              <c:strCache>
                <c:ptCount val="3"/>
                <c:pt idx="0">
                  <c:v>没有顾虑</c:v>
                </c:pt>
                <c:pt idx="1">
                  <c:v>有顾虑</c:v>
                </c:pt>
                <c:pt idx="2">
                  <c:v>不好说</c:v>
                </c:pt>
              </c:strCache>
            </c:strRef>
          </c:cat>
          <c:val>
            <c:numRef>
              <c:f>Sheet1!$B$2:$B$4</c:f>
              <c:numCache>
                <c:formatCode>0.0%</c:formatCode>
                <c:ptCount val="3"/>
                <c:pt idx="0">
                  <c:v>0.36589861751152081</c:v>
                </c:pt>
                <c:pt idx="1">
                  <c:v>0.2405529953917051</c:v>
                </c:pt>
                <c:pt idx="2">
                  <c:v>0.39354838709677437</c:v>
                </c:pt>
              </c:numCache>
            </c:numRef>
          </c:val>
        </c:ser>
        <c:firstSliceAng val="0"/>
      </c:pieChart>
    </c:plotArea>
    <c:legend>
      <c:legendPos val="b"/>
      <c:layout>
        <c:manualLayout>
          <c:xMode val="edge"/>
          <c:yMode val="edge"/>
          <c:x val="0.65229111986001764"/>
          <c:y val="0.22165152432868956"/>
          <c:w val="0.24865831875182276"/>
          <c:h val="0.56128171478565159"/>
        </c:manualLayout>
      </c:layout>
    </c:legend>
    <c:plotVisOnly val="1"/>
    <c:dispBlanksAs val="zero"/>
  </c:chart>
  <c:txPr>
    <a:bodyPr/>
    <a:lstStyle/>
    <a:p>
      <a:pPr>
        <a:defRPr sz="1200">
          <a:latin typeface="微软雅黑" pitchFamily="34" charset="-122"/>
          <a:ea typeface="微软雅黑" pitchFamily="34" charset="-122"/>
        </a:defRPr>
      </a:pPr>
      <a:endParaRPr lang="zh-CN"/>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3844234817182512E-2"/>
          <c:y val="4.0008234264834554E-2"/>
          <c:w val="0.82239819651256463"/>
          <c:h val="0.57901544761115065"/>
        </c:manualLayout>
      </c:layout>
      <c:barChart>
        <c:barDir val="col"/>
        <c:grouping val="stacked"/>
        <c:ser>
          <c:idx val="0"/>
          <c:order val="0"/>
          <c:tx>
            <c:strRef>
              <c:f>Sheet1!$A$2</c:f>
              <c:strCache>
                <c:ptCount val="1"/>
                <c:pt idx="0">
                  <c:v>没有顾虑</c:v>
                </c:pt>
              </c:strCache>
            </c:strRef>
          </c:tx>
          <c:dLbls>
            <c:numFmt formatCode="0.0%" sourceLinked="0"/>
            <c:txPr>
              <a:bodyPr/>
              <a:lstStyle/>
              <a:p>
                <a:pPr>
                  <a:defRPr sz="1000"/>
                </a:pPr>
                <a:endParaRPr lang="zh-CN"/>
              </a:p>
            </c:txPr>
            <c:showVal val="1"/>
          </c:dLbls>
          <c:cat>
            <c:strRef>
              <c:f>Sheet1!$B$1:$H$1</c:f>
              <c:strCache>
                <c:ptCount val="7"/>
                <c:pt idx="0">
                  <c:v>做过</c:v>
                </c:pt>
                <c:pt idx="1">
                  <c:v>没做过</c:v>
                </c:pt>
                <c:pt idx="2">
                  <c:v>男</c:v>
                </c:pt>
                <c:pt idx="3">
                  <c:v>女</c:v>
                </c:pt>
                <c:pt idx="4">
                  <c:v>20-35岁</c:v>
                </c:pt>
                <c:pt idx="5">
                  <c:v>36-50岁</c:v>
                </c:pt>
                <c:pt idx="6">
                  <c:v>50岁以上</c:v>
                </c:pt>
              </c:strCache>
            </c:strRef>
          </c:cat>
          <c:val>
            <c:numRef>
              <c:f>Sheet1!$B$2:$H$2</c:f>
              <c:numCache>
                <c:formatCode>0.00%</c:formatCode>
                <c:ptCount val="7"/>
                <c:pt idx="0">
                  <c:v>0.34024896265560184</c:v>
                </c:pt>
                <c:pt idx="1">
                  <c:v>0.37322274881516582</c:v>
                </c:pt>
                <c:pt idx="2">
                  <c:v>0.29411764705882365</c:v>
                </c:pt>
                <c:pt idx="3">
                  <c:v>0.36943907156673111</c:v>
                </c:pt>
                <c:pt idx="4">
                  <c:v>0.34690265486725685</c:v>
                </c:pt>
                <c:pt idx="5">
                  <c:v>0.3762575452716298</c:v>
                </c:pt>
                <c:pt idx="6">
                  <c:v>0.60869565217391375</c:v>
                </c:pt>
              </c:numCache>
            </c:numRef>
          </c:val>
        </c:ser>
        <c:ser>
          <c:idx val="1"/>
          <c:order val="1"/>
          <c:tx>
            <c:strRef>
              <c:f>Sheet1!$A$3</c:f>
              <c:strCache>
                <c:ptCount val="1"/>
                <c:pt idx="0">
                  <c:v>有顾虑</c:v>
                </c:pt>
              </c:strCache>
            </c:strRef>
          </c:tx>
          <c:dLbls>
            <c:dLbl>
              <c:idx val="3"/>
              <c:layout>
                <c:manualLayout>
                  <c:x val="-3.3003300330033012E-3"/>
                  <c:y val="-1.8684609384264153E-2"/>
                </c:manualLayout>
              </c:layout>
              <c:showVal val="1"/>
            </c:dLbl>
            <c:numFmt formatCode="0.0%" sourceLinked="0"/>
            <c:txPr>
              <a:bodyPr/>
              <a:lstStyle/>
              <a:p>
                <a:pPr>
                  <a:defRPr sz="1000"/>
                </a:pPr>
                <a:endParaRPr lang="zh-CN"/>
              </a:p>
            </c:txPr>
            <c:showVal val="1"/>
          </c:dLbls>
          <c:cat>
            <c:strRef>
              <c:f>Sheet1!$B$1:$H$1</c:f>
              <c:strCache>
                <c:ptCount val="7"/>
                <c:pt idx="0">
                  <c:v>做过</c:v>
                </c:pt>
                <c:pt idx="1">
                  <c:v>没做过</c:v>
                </c:pt>
                <c:pt idx="2">
                  <c:v>男</c:v>
                </c:pt>
                <c:pt idx="3">
                  <c:v>女</c:v>
                </c:pt>
                <c:pt idx="4">
                  <c:v>20-35岁</c:v>
                </c:pt>
                <c:pt idx="5">
                  <c:v>36-50岁</c:v>
                </c:pt>
                <c:pt idx="6">
                  <c:v>50岁以上</c:v>
                </c:pt>
              </c:strCache>
            </c:strRef>
          </c:cat>
          <c:val>
            <c:numRef>
              <c:f>Sheet1!$B$3:$H$3</c:f>
              <c:numCache>
                <c:formatCode>0.00%</c:formatCode>
                <c:ptCount val="7"/>
                <c:pt idx="0">
                  <c:v>0.33609958506224097</c:v>
                </c:pt>
                <c:pt idx="1">
                  <c:v>0.21327014218009488</c:v>
                </c:pt>
                <c:pt idx="2">
                  <c:v>0.43137254901960809</c:v>
                </c:pt>
                <c:pt idx="3">
                  <c:v>0.23114119922630566</c:v>
                </c:pt>
                <c:pt idx="4">
                  <c:v>0.26725663716814174</c:v>
                </c:pt>
                <c:pt idx="5">
                  <c:v>0.20321931589537234</c:v>
                </c:pt>
                <c:pt idx="6">
                  <c:v>0.39130434782608714</c:v>
                </c:pt>
              </c:numCache>
            </c:numRef>
          </c:val>
        </c:ser>
        <c:ser>
          <c:idx val="2"/>
          <c:order val="2"/>
          <c:tx>
            <c:strRef>
              <c:f>Sheet1!$A$4</c:f>
              <c:strCache>
                <c:ptCount val="1"/>
                <c:pt idx="0">
                  <c:v>不好说</c:v>
                </c:pt>
              </c:strCache>
            </c:strRef>
          </c:tx>
          <c:spPr>
            <a:solidFill>
              <a:srgbClr val="FFC000"/>
            </a:solidFill>
          </c:spPr>
          <c:dLbls>
            <c:numFmt formatCode="0.0%" sourceLinked="0"/>
            <c:txPr>
              <a:bodyPr/>
              <a:lstStyle/>
              <a:p>
                <a:pPr>
                  <a:defRPr sz="1000"/>
                </a:pPr>
                <a:endParaRPr lang="zh-CN"/>
              </a:p>
            </c:txPr>
            <c:showVal val="1"/>
          </c:dLbls>
          <c:cat>
            <c:strRef>
              <c:f>Sheet1!$B$1:$H$1</c:f>
              <c:strCache>
                <c:ptCount val="7"/>
                <c:pt idx="0">
                  <c:v>做过</c:v>
                </c:pt>
                <c:pt idx="1">
                  <c:v>没做过</c:v>
                </c:pt>
                <c:pt idx="2">
                  <c:v>男</c:v>
                </c:pt>
                <c:pt idx="3">
                  <c:v>女</c:v>
                </c:pt>
                <c:pt idx="4">
                  <c:v>20-35岁</c:v>
                </c:pt>
                <c:pt idx="5">
                  <c:v>36-50岁</c:v>
                </c:pt>
                <c:pt idx="6">
                  <c:v>50岁以上</c:v>
                </c:pt>
              </c:strCache>
            </c:strRef>
          </c:cat>
          <c:val>
            <c:numRef>
              <c:f>Sheet1!$B$4:$H$4</c:f>
              <c:numCache>
                <c:formatCode>0.00%</c:formatCode>
                <c:ptCount val="7"/>
                <c:pt idx="0">
                  <c:v>0.32365145228215775</c:v>
                </c:pt>
                <c:pt idx="1">
                  <c:v>0.41350710900473936</c:v>
                </c:pt>
                <c:pt idx="2">
                  <c:v>0.27450980392156871</c:v>
                </c:pt>
                <c:pt idx="3">
                  <c:v>0.3994197292069635</c:v>
                </c:pt>
                <c:pt idx="4">
                  <c:v>0.38584070796460213</c:v>
                </c:pt>
                <c:pt idx="5">
                  <c:v>0.42052313883299797</c:v>
                </c:pt>
                <c:pt idx="6">
                  <c:v>0</c:v>
                </c:pt>
              </c:numCache>
            </c:numRef>
          </c:val>
        </c:ser>
        <c:gapWidth val="80"/>
        <c:overlap val="100"/>
        <c:axId val="92514176"/>
        <c:axId val="92515712"/>
      </c:barChart>
      <c:catAx>
        <c:axId val="92514176"/>
        <c:scaling>
          <c:orientation val="minMax"/>
        </c:scaling>
        <c:axPos val="b"/>
        <c:majorTickMark val="in"/>
        <c:tickLblPos val="nextTo"/>
        <c:txPr>
          <a:bodyPr rot="0"/>
          <a:lstStyle/>
          <a:p>
            <a:pPr>
              <a:defRPr/>
            </a:pPr>
            <a:endParaRPr lang="zh-CN"/>
          </a:p>
        </c:txPr>
        <c:crossAx val="92515712"/>
        <c:crosses val="autoZero"/>
        <c:auto val="1"/>
        <c:lblAlgn val="ctr"/>
        <c:lblOffset val="100"/>
        <c:tickLblSkip val="1"/>
      </c:catAx>
      <c:valAx>
        <c:axId val="92515712"/>
        <c:scaling>
          <c:orientation val="minMax"/>
        </c:scaling>
        <c:delete val="1"/>
        <c:axPos val="l"/>
        <c:numFmt formatCode="0%" sourceLinked="0"/>
        <c:tickLblPos val="none"/>
        <c:crossAx val="92514176"/>
        <c:crosses val="autoZero"/>
        <c:crossBetween val="between"/>
      </c:valAx>
    </c:plotArea>
    <c:legend>
      <c:legendPos val="r"/>
      <c:layout>
        <c:manualLayout>
          <c:xMode val="edge"/>
          <c:yMode val="edge"/>
          <c:x val="0.84778955848340776"/>
          <c:y val="0.16922665431618886"/>
          <c:w val="0.11427639614355138"/>
          <c:h val="0.38127755060366014"/>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view3D>
      <c:rotX val="75"/>
      <c:perspective val="30"/>
    </c:view3D>
    <c:plotArea>
      <c:layout>
        <c:manualLayout>
          <c:layoutTarget val="inner"/>
          <c:xMode val="edge"/>
          <c:yMode val="edge"/>
          <c:x val="2.4594894388201474E-2"/>
          <c:y val="4.7619047619047623E-2"/>
          <c:w val="0.63609164171379995"/>
          <c:h val="0.91666666666666652"/>
        </c:manualLayout>
      </c:layout>
      <c:pie3DChart>
        <c:varyColors val="1"/>
        <c:ser>
          <c:idx val="0"/>
          <c:order val="0"/>
          <c:tx>
            <c:strRef>
              <c:f>Sheet1!$B$1</c:f>
              <c:strCache>
                <c:ptCount val="1"/>
                <c:pt idx="0">
                  <c:v>万人次</c:v>
                </c:pt>
              </c:strCache>
            </c:strRef>
          </c:tx>
          <c:dLbls>
            <c:dLbl>
              <c:idx val="0"/>
              <c:layout>
                <c:manualLayout>
                  <c:x val="4.8687664041995133E-3"/>
                  <c:y val="9.641076115485564E-2"/>
                </c:manualLayout>
              </c:layout>
              <c:tx>
                <c:rich>
                  <a:bodyPr/>
                  <a:lstStyle/>
                  <a:p>
                    <a:r>
                      <a:rPr lang="en-US" altLang="en-US" dirty="0" smtClean="0"/>
                      <a:t>3,285,816</a:t>
                    </a:r>
                    <a:r>
                      <a:rPr lang="zh-CN" altLang="en-US" dirty="0" smtClean="0"/>
                      <a:t>，</a:t>
                    </a:r>
                    <a:r>
                      <a:rPr lang="en-US" altLang="zh-CN" dirty="0" smtClean="0"/>
                      <a:t>0.05</a:t>
                    </a:r>
                    <a:r>
                      <a:rPr lang="zh-CN" altLang="en-US" dirty="0" smtClean="0"/>
                      <a:t>％</a:t>
                    </a:r>
                    <a:endParaRPr lang="en-US" altLang="en-US" dirty="0"/>
                  </a:p>
                </c:rich>
              </c:tx>
              <c:showVal val="1"/>
            </c:dLbl>
            <c:dLbl>
              <c:idx val="1"/>
              <c:layout/>
              <c:tx>
                <c:rich>
                  <a:bodyPr/>
                  <a:lstStyle/>
                  <a:p>
                    <a:r>
                      <a:rPr lang="en-US" altLang="en-US" dirty="0" smtClean="0"/>
                      <a:t>6,</a:t>
                    </a:r>
                    <a:r>
                      <a:rPr lang="en-US" altLang="zh-CN" dirty="0" smtClean="0"/>
                      <a:t>568,346,184</a:t>
                    </a:r>
                    <a:r>
                      <a:rPr lang="zh-CN" altLang="en-US" dirty="0" smtClean="0"/>
                      <a:t>，</a:t>
                    </a:r>
                    <a:r>
                      <a:rPr lang="en-US" altLang="zh-CN" dirty="0" smtClean="0"/>
                      <a:t>99.95</a:t>
                    </a:r>
                    <a:r>
                      <a:rPr lang="zh-CN" altLang="en-US" dirty="0" smtClean="0"/>
                      <a:t>％</a:t>
                    </a:r>
                    <a:endParaRPr lang="en-US" altLang="en-US" dirty="0"/>
                  </a:p>
                </c:rich>
              </c:tx>
              <c:showVal val="1"/>
            </c:dLbl>
            <c:numFmt formatCode="#,##0;[Red]\-#,##0" sourceLinked="0"/>
            <c:showVal val="1"/>
          </c:dLbls>
          <c:cat>
            <c:strRef>
              <c:f>Sheet1!$A$2:$A$3</c:f>
              <c:strCache>
                <c:ptCount val="2"/>
                <c:pt idx="0">
                  <c:v>医疗美容就医者</c:v>
                </c:pt>
                <c:pt idx="1">
                  <c:v>其他科室就医者</c:v>
                </c:pt>
              </c:strCache>
            </c:strRef>
          </c:cat>
          <c:val>
            <c:numRef>
              <c:f>Sheet1!$B$2:$B$3</c:f>
              <c:numCache>
                <c:formatCode>General</c:formatCode>
                <c:ptCount val="2"/>
                <c:pt idx="0">
                  <c:v>32858160</c:v>
                </c:pt>
                <c:pt idx="1">
                  <c:v>6538773840</c:v>
                </c:pt>
              </c:numCache>
            </c:numRef>
          </c:val>
        </c:ser>
      </c:pie3DChart>
    </c:plotArea>
    <c:legend>
      <c:legendPos val="r"/>
      <c:layout>
        <c:manualLayout>
          <c:xMode val="edge"/>
          <c:yMode val="edge"/>
          <c:x val="0.59236126734158223"/>
          <c:y val="0.3060095613048372"/>
          <c:w val="0.23934930008748917"/>
          <c:h val="0.33684758155230621"/>
        </c:manualLayout>
      </c:layout>
    </c:legend>
    <c:plotVisOnly val="1"/>
    <c:dispBlanksAs val="zero"/>
  </c:chart>
  <c:txPr>
    <a:bodyPr/>
    <a:lstStyle/>
    <a:p>
      <a:pPr>
        <a:defRPr sz="1400">
          <a:latin typeface="微软雅黑" pitchFamily="34" charset="-122"/>
          <a:ea typeface="微软雅黑" pitchFamily="34" charset="-122"/>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2.2727272727272749E-2"/>
          <c:y val="5.5555555555555525E-2"/>
          <c:w val="0.95415622763063712"/>
          <c:h val="0.91414141414141437"/>
        </c:manualLayout>
      </c:layout>
      <c:barChart>
        <c:barDir val="col"/>
        <c:grouping val="clustered"/>
        <c:ser>
          <c:idx val="0"/>
          <c:order val="0"/>
          <c:tx>
            <c:strRef>
              <c:f>Sheet1!$B$1</c:f>
              <c:strCache>
                <c:ptCount val="1"/>
                <c:pt idx="0">
                  <c:v>总计</c:v>
                </c:pt>
              </c:strCache>
            </c:strRef>
          </c:tx>
          <c:dLbls>
            <c:dLbl>
              <c:idx val="0"/>
              <c:layout>
                <c:manualLayout>
                  <c:x val="-3.7878787878787897E-3"/>
                  <c:y val="4.3209876543209853E-2"/>
                </c:manualLayout>
              </c:layout>
              <c:showVal val="1"/>
            </c:dLbl>
            <c:numFmt formatCode="0.0%" sourceLinked="0"/>
            <c:showVal val="1"/>
          </c:dLbls>
          <c:cat>
            <c:strRef>
              <c:f>Sheet1!$A$2:$A$7</c:f>
              <c:strCache>
                <c:ptCount val="6"/>
                <c:pt idx="0">
                  <c:v>社会潮流，未来会被越来越多的人接受</c:v>
                </c:pt>
                <c:pt idx="1">
                  <c:v>身边做医疗美容的人比较多，大家都能很坦然的面对</c:v>
                </c:pt>
                <c:pt idx="2">
                  <c:v>多是一些职业需要才去做的</c:v>
                </c:pt>
                <c:pt idx="3">
                  <c:v>社会上大多数人会对做过医疗美容的人另眼相看</c:v>
                </c:pt>
                <c:pt idx="4">
                  <c:v>被大多数人接受还需要一个比较长的时间</c:v>
                </c:pt>
                <c:pt idx="5">
                  <c:v>说不好</c:v>
                </c:pt>
              </c:strCache>
            </c:strRef>
          </c:cat>
          <c:val>
            <c:numRef>
              <c:f>Sheet1!$B$2:$B$7</c:f>
              <c:numCache>
                <c:formatCode>0.00%</c:formatCode>
                <c:ptCount val="6"/>
                <c:pt idx="0">
                  <c:v>0.78600000000000003</c:v>
                </c:pt>
                <c:pt idx="1">
                  <c:v>0.81299999999999994</c:v>
                </c:pt>
                <c:pt idx="2">
                  <c:v>0.113</c:v>
                </c:pt>
                <c:pt idx="3">
                  <c:v>0.10199999999999998</c:v>
                </c:pt>
                <c:pt idx="4">
                  <c:v>0.10400000000000002</c:v>
                </c:pt>
                <c:pt idx="5">
                  <c:v>2.3E-2</c:v>
                </c:pt>
              </c:numCache>
            </c:numRef>
          </c:val>
        </c:ser>
        <c:axId val="107192704"/>
        <c:axId val="107194240"/>
      </c:barChart>
      <c:catAx>
        <c:axId val="107192704"/>
        <c:scaling>
          <c:orientation val="minMax"/>
        </c:scaling>
        <c:axPos val="b"/>
        <c:majorTickMark val="in"/>
        <c:tickLblPos val="none"/>
        <c:txPr>
          <a:bodyPr rot="0" vert="eaVert"/>
          <a:lstStyle/>
          <a:p>
            <a:pPr>
              <a:defRPr/>
            </a:pPr>
            <a:endParaRPr lang="zh-CN"/>
          </a:p>
        </c:txPr>
        <c:crossAx val="107194240"/>
        <c:crosses val="autoZero"/>
        <c:auto val="1"/>
        <c:lblAlgn val="ctr"/>
        <c:lblOffset val="100"/>
      </c:catAx>
      <c:valAx>
        <c:axId val="107194240"/>
        <c:scaling>
          <c:orientation val="minMax"/>
        </c:scaling>
        <c:delete val="1"/>
        <c:axPos val="l"/>
        <c:numFmt formatCode="0%" sourceLinked="0"/>
        <c:tickLblPos val="none"/>
        <c:crossAx val="107192704"/>
        <c:crosses val="autoZero"/>
        <c:crossBetween val="between"/>
      </c:valAx>
    </c:plotArea>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7.6000777680567705E-2"/>
          <c:y val="0.10599127914662181"/>
          <c:w val="0.88698582677165339"/>
          <c:h val="0.38755195271083981"/>
        </c:manualLayout>
      </c:layout>
      <c:barChart>
        <c:barDir val="col"/>
        <c:grouping val="clustered"/>
        <c:ser>
          <c:idx val="0"/>
          <c:order val="0"/>
          <c:tx>
            <c:strRef>
              <c:f>Sheet1!$A$2</c:f>
              <c:strCache>
                <c:ptCount val="1"/>
                <c:pt idx="0">
                  <c:v>是一种新的时尚，是社会潮流，未来会被越来越多的人接受</c:v>
                </c:pt>
              </c:strCache>
            </c:strRef>
          </c:tx>
          <c:cat>
            <c:strRef>
              <c:f>Sheet1!$B$1:$L$1</c:f>
              <c:strCache>
                <c:ptCount val="11"/>
                <c:pt idx="0">
                  <c:v>总计</c:v>
                </c:pt>
                <c:pt idx="1">
                  <c:v>北京</c:v>
                </c:pt>
                <c:pt idx="2">
                  <c:v>上海</c:v>
                </c:pt>
                <c:pt idx="3">
                  <c:v>广州</c:v>
                </c:pt>
                <c:pt idx="4">
                  <c:v>沈阳</c:v>
                </c:pt>
                <c:pt idx="5">
                  <c:v>深圳</c:v>
                </c:pt>
                <c:pt idx="6">
                  <c:v>武汉</c:v>
                </c:pt>
                <c:pt idx="7">
                  <c:v>成都</c:v>
                </c:pt>
                <c:pt idx="8">
                  <c:v>西安</c:v>
                </c:pt>
                <c:pt idx="9">
                  <c:v>济南</c:v>
                </c:pt>
                <c:pt idx="10">
                  <c:v>兰州</c:v>
                </c:pt>
              </c:strCache>
            </c:strRef>
          </c:cat>
          <c:val>
            <c:numRef>
              <c:f>Sheet1!$B$2:$L$2</c:f>
              <c:numCache>
                <c:formatCode>####.0%</c:formatCode>
                <c:ptCount val="11"/>
                <c:pt idx="0">
                  <c:v>0.78600000000000003</c:v>
                </c:pt>
                <c:pt idx="1">
                  <c:v>0.70000000000000018</c:v>
                </c:pt>
                <c:pt idx="2">
                  <c:v>0.94000000000000017</c:v>
                </c:pt>
                <c:pt idx="3">
                  <c:v>0.7200000000000002</c:v>
                </c:pt>
                <c:pt idx="4">
                  <c:v>0.73300000000000021</c:v>
                </c:pt>
                <c:pt idx="5">
                  <c:v>0.88</c:v>
                </c:pt>
                <c:pt idx="6">
                  <c:v>0.67100000000000026</c:v>
                </c:pt>
                <c:pt idx="7">
                  <c:v>0.78</c:v>
                </c:pt>
                <c:pt idx="8">
                  <c:v>0.92700000000000005</c:v>
                </c:pt>
                <c:pt idx="9">
                  <c:v>0.74500000000000022</c:v>
                </c:pt>
                <c:pt idx="10">
                  <c:v>0.69599999999999995</c:v>
                </c:pt>
              </c:numCache>
            </c:numRef>
          </c:val>
        </c:ser>
        <c:ser>
          <c:idx val="1"/>
          <c:order val="1"/>
          <c:tx>
            <c:strRef>
              <c:f>Sheet1!$A$3</c:f>
              <c:strCache>
                <c:ptCount val="1"/>
                <c:pt idx="0">
                  <c:v>现在我身边做医疗美容的人比较多，大家都能很坦然的面对</c:v>
                </c:pt>
              </c:strCache>
            </c:strRef>
          </c:tx>
          <c:cat>
            <c:strRef>
              <c:f>Sheet1!$B$1:$L$1</c:f>
              <c:strCache>
                <c:ptCount val="11"/>
                <c:pt idx="0">
                  <c:v>总计</c:v>
                </c:pt>
                <c:pt idx="1">
                  <c:v>北京</c:v>
                </c:pt>
                <c:pt idx="2">
                  <c:v>上海</c:v>
                </c:pt>
                <c:pt idx="3">
                  <c:v>广州</c:v>
                </c:pt>
                <c:pt idx="4">
                  <c:v>沈阳</c:v>
                </c:pt>
                <c:pt idx="5">
                  <c:v>深圳</c:v>
                </c:pt>
                <c:pt idx="6">
                  <c:v>武汉</c:v>
                </c:pt>
                <c:pt idx="7">
                  <c:v>成都</c:v>
                </c:pt>
                <c:pt idx="8">
                  <c:v>西安</c:v>
                </c:pt>
                <c:pt idx="9">
                  <c:v>济南</c:v>
                </c:pt>
                <c:pt idx="10">
                  <c:v>兰州</c:v>
                </c:pt>
              </c:strCache>
            </c:strRef>
          </c:cat>
          <c:val>
            <c:numRef>
              <c:f>Sheet1!$B$3:$L$3</c:f>
              <c:numCache>
                <c:formatCode>####.0%</c:formatCode>
                <c:ptCount val="11"/>
                <c:pt idx="0">
                  <c:v>0.81299999999999994</c:v>
                </c:pt>
                <c:pt idx="1">
                  <c:v>0.9</c:v>
                </c:pt>
                <c:pt idx="2">
                  <c:v>0.82000000000000017</c:v>
                </c:pt>
                <c:pt idx="3">
                  <c:v>0.76000000000000023</c:v>
                </c:pt>
                <c:pt idx="4">
                  <c:v>0.8</c:v>
                </c:pt>
                <c:pt idx="5">
                  <c:v>0.83300000000000018</c:v>
                </c:pt>
                <c:pt idx="6">
                  <c:v>0.73400000000000021</c:v>
                </c:pt>
                <c:pt idx="7">
                  <c:v>0.87300000000000022</c:v>
                </c:pt>
                <c:pt idx="8">
                  <c:v>0.78200000000000003</c:v>
                </c:pt>
                <c:pt idx="9">
                  <c:v>0.76400000000000023</c:v>
                </c:pt>
                <c:pt idx="10">
                  <c:v>0.69599999999999995</c:v>
                </c:pt>
              </c:numCache>
            </c:numRef>
          </c:val>
        </c:ser>
        <c:ser>
          <c:idx val="2"/>
          <c:order val="2"/>
          <c:tx>
            <c:strRef>
              <c:f>Sheet1!$A$4</c:f>
              <c:strCache>
                <c:ptCount val="1"/>
                <c:pt idx="0">
                  <c:v>现在能接受的人还比较少，大多是一些职业需要才去做的</c:v>
                </c:pt>
              </c:strCache>
            </c:strRef>
          </c:tx>
          <c:spPr>
            <a:solidFill>
              <a:srgbClr val="FFC000"/>
            </a:solidFill>
          </c:spPr>
          <c:cat>
            <c:strRef>
              <c:f>Sheet1!$B$1:$L$1</c:f>
              <c:strCache>
                <c:ptCount val="11"/>
                <c:pt idx="0">
                  <c:v>总计</c:v>
                </c:pt>
                <c:pt idx="1">
                  <c:v>北京</c:v>
                </c:pt>
                <c:pt idx="2">
                  <c:v>上海</c:v>
                </c:pt>
                <c:pt idx="3">
                  <c:v>广州</c:v>
                </c:pt>
                <c:pt idx="4">
                  <c:v>沈阳</c:v>
                </c:pt>
                <c:pt idx="5">
                  <c:v>深圳</c:v>
                </c:pt>
                <c:pt idx="6">
                  <c:v>武汉</c:v>
                </c:pt>
                <c:pt idx="7">
                  <c:v>成都</c:v>
                </c:pt>
                <c:pt idx="8">
                  <c:v>西安</c:v>
                </c:pt>
                <c:pt idx="9">
                  <c:v>济南</c:v>
                </c:pt>
                <c:pt idx="10">
                  <c:v>兰州</c:v>
                </c:pt>
              </c:strCache>
            </c:strRef>
          </c:cat>
          <c:val>
            <c:numRef>
              <c:f>Sheet1!$B$4:$L$4</c:f>
              <c:numCache>
                <c:formatCode>####.0%</c:formatCode>
                <c:ptCount val="11"/>
                <c:pt idx="0">
                  <c:v>0.113</c:v>
                </c:pt>
                <c:pt idx="1">
                  <c:v>0</c:v>
                </c:pt>
                <c:pt idx="2">
                  <c:v>0.18000000000000005</c:v>
                </c:pt>
                <c:pt idx="3">
                  <c:v>0.24000000000000005</c:v>
                </c:pt>
                <c:pt idx="4">
                  <c:v>3.3000000000000002E-2</c:v>
                </c:pt>
                <c:pt idx="5">
                  <c:v>6.7000000000000004E-2</c:v>
                </c:pt>
                <c:pt idx="6">
                  <c:v>5.1000000000000004E-2</c:v>
                </c:pt>
                <c:pt idx="7">
                  <c:v>6.0000000000000019E-2</c:v>
                </c:pt>
                <c:pt idx="8">
                  <c:v>0.2</c:v>
                </c:pt>
                <c:pt idx="9">
                  <c:v>0.255</c:v>
                </c:pt>
                <c:pt idx="10">
                  <c:v>0.161</c:v>
                </c:pt>
              </c:numCache>
            </c:numRef>
          </c:val>
        </c:ser>
        <c:ser>
          <c:idx val="3"/>
          <c:order val="3"/>
          <c:tx>
            <c:strRef>
              <c:f>Sheet1!$A$5</c:f>
              <c:strCache>
                <c:ptCount val="1"/>
                <c:pt idx="0">
                  <c:v>做过医疗美容的人大多不太愿意对外提起这个经历，怕别人对自己另眼相看</c:v>
                </c:pt>
              </c:strCache>
            </c:strRef>
          </c:tx>
          <c:spPr>
            <a:solidFill>
              <a:schemeClr val="tx2">
                <a:lumMod val="60000"/>
                <a:lumOff val="40000"/>
              </a:schemeClr>
            </a:solidFill>
          </c:spPr>
          <c:cat>
            <c:strRef>
              <c:f>Sheet1!$B$1:$L$1</c:f>
              <c:strCache>
                <c:ptCount val="11"/>
                <c:pt idx="0">
                  <c:v>总计</c:v>
                </c:pt>
                <c:pt idx="1">
                  <c:v>北京</c:v>
                </c:pt>
                <c:pt idx="2">
                  <c:v>上海</c:v>
                </c:pt>
                <c:pt idx="3">
                  <c:v>广州</c:v>
                </c:pt>
                <c:pt idx="4">
                  <c:v>沈阳</c:v>
                </c:pt>
                <c:pt idx="5">
                  <c:v>深圳</c:v>
                </c:pt>
                <c:pt idx="6">
                  <c:v>武汉</c:v>
                </c:pt>
                <c:pt idx="7">
                  <c:v>成都</c:v>
                </c:pt>
                <c:pt idx="8">
                  <c:v>西安</c:v>
                </c:pt>
                <c:pt idx="9">
                  <c:v>济南</c:v>
                </c:pt>
                <c:pt idx="10">
                  <c:v>兰州</c:v>
                </c:pt>
              </c:strCache>
            </c:strRef>
          </c:cat>
          <c:val>
            <c:numRef>
              <c:f>Sheet1!$B$5:$L$5</c:f>
              <c:numCache>
                <c:formatCode>####.0%</c:formatCode>
                <c:ptCount val="11"/>
                <c:pt idx="0">
                  <c:v>0.10199999999999998</c:v>
                </c:pt>
                <c:pt idx="1">
                  <c:v>2.0000000000000007E-2</c:v>
                </c:pt>
                <c:pt idx="2">
                  <c:v>0.14000000000000001</c:v>
                </c:pt>
                <c:pt idx="3">
                  <c:v>0.2</c:v>
                </c:pt>
                <c:pt idx="4">
                  <c:v>0.13300000000000001</c:v>
                </c:pt>
                <c:pt idx="5">
                  <c:v>5.3000000000000012E-2</c:v>
                </c:pt>
                <c:pt idx="6">
                  <c:v>0</c:v>
                </c:pt>
                <c:pt idx="7">
                  <c:v>6.0000000000000019E-2</c:v>
                </c:pt>
                <c:pt idx="8">
                  <c:v>0.16400000000000001</c:v>
                </c:pt>
                <c:pt idx="9">
                  <c:v>0.2</c:v>
                </c:pt>
                <c:pt idx="10">
                  <c:v>0.14300000000000004</c:v>
                </c:pt>
              </c:numCache>
            </c:numRef>
          </c:val>
        </c:ser>
        <c:ser>
          <c:idx val="4"/>
          <c:order val="4"/>
          <c:tx>
            <c:strRef>
              <c:f>Sheet1!$A$6</c:f>
              <c:strCache>
                <c:ptCount val="1"/>
                <c:pt idx="0">
                  <c:v>估计未来被大多数人接受还需要一个比较长的时间</c:v>
                </c:pt>
              </c:strCache>
            </c:strRef>
          </c:tx>
          <c:cat>
            <c:strRef>
              <c:f>Sheet1!$B$1:$L$1</c:f>
              <c:strCache>
                <c:ptCount val="11"/>
                <c:pt idx="0">
                  <c:v>总计</c:v>
                </c:pt>
                <c:pt idx="1">
                  <c:v>北京</c:v>
                </c:pt>
                <c:pt idx="2">
                  <c:v>上海</c:v>
                </c:pt>
                <c:pt idx="3">
                  <c:v>广州</c:v>
                </c:pt>
                <c:pt idx="4">
                  <c:v>沈阳</c:v>
                </c:pt>
                <c:pt idx="5">
                  <c:v>深圳</c:v>
                </c:pt>
                <c:pt idx="6">
                  <c:v>武汉</c:v>
                </c:pt>
                <c:pt idx="7">
                  <c:v>成都</c:v>
                </c:pt>
                <c:pt idx="8">
                  <c:v>西安</c:v>
                </c:pt>
                <c:pt idx="9">
                  <c:v>济南</c:v>
                </c:pt>
                <c:pt idx="10">
                  <c:v>兰州</c:v>
                </c:pt>
              </c:strCache>
            </c:strRef>
          </c:cat>
          <c:val>
            <c:numRef>
              <c:f>Sheet1!$B$6:$L$6</c:f>
              <c:numCache>
                <c:formatCode>####.0%</c:formatCode>
                <c:ptCount val="11"/>
                <c:pt idx="0">
                  <c:v>0.10400000000000002</c:v>
                </c:pt>
                <c:pt idx="1">
                  <c:v>6.0000000000000019E-2</c:v>
                </c:pt>
                <c:pt idx="2">
                  <c:v>0.1</c:v>
                </c:pt>
                <c:pt idx="3">
                  <c:v>0.12000000000000002</c:v>
                </c:pt>
                <c:pt idx="4">
                  <c:v>0.1</c:v>
                </c:pt>
                <c:pt idx="5">
                  <c:v>0.113</c:v>
                </c:pt>
                <c:pt idx="6">
                  <c:v>0.15200000000000005</c:v>
                </c:pt>
                <c:pt idx="7">
                  <c:v>7.3000000000000009E-2</c:v>
                </c:pt>
                <c:pt idx="8">
                  <c:v>0.127</c:v>
                </c:pt>
                <c:pt idx="9">
                  <c:v>0.10900000000000003</c:v>
                </c:pt>
                <c:pt idx="10">
                  <c:v>0.161</c:v>
                </c:pt>
              </c:numCache>
            </c:numRef>
          </c:val>
        </c:ser>
        <c:ser>
          <c:idx val="5"/>
          <c:order val="5"/>
          <c:tx>
            <c:strRef>
              <c:f>Sheet1!$A$7</c:f>
              <c:strCache>
                <c:ptCount val="1"/>
                <c:pt idx="0">
                  <c:v>其他</c:v>
                </c:pt>
              </c:strCache>
            </c:strRef>
          </c:tx>
          <c:cat>
            <c:strRef>
              <c:f>Sheet1!$B$1:$L$1</c:f>
              <c:strCache>
                <c:ptCount val="11"/>
                <c:pt idx="0">
                  <c:v>总计</c:v>
                </c:pt>
                <c:pt idx="1">
                  <c:v>北京</c:v>
                </c:pt>
                <c:pt idx="2">
                  <c:v>上海</c:v>
                </c:pt>
                <c:pt idx="3">
                  <c:v>广州</c:v>
                </c:pt>
                <c:pt idx="4">
                  <c:v>沈阳</c:v>
                </c:pt>
                <c:pt idx="5">
                  <c:v>深圳</c:v>
                </c:pt>
                <c:pt idx="6">
                  <c:v>武汉</c:v>
                </c:pt>
                <c:pt idx="7">
                  <c:v>成都</c:v>
                </c:pt>
                <c:pt idx="8">
                  <c:v>西安</c:v>
                </c:pt>
                <c:pt idx="9">
                  <c:v>济南</c:v>
                </c:pt>
                <c:pt idx="10">
                  <c:v>兰州</c:v>
                </c:pt>
              </c:strCache>
            </c:strRef>
          </c:cat>
          <c:val>
            <c:numRef>
              <c:f>Sheet1!$B$7:$L$7</c:f>
              <c:numCache>
                <c:formatCode>####.0%</c:formatCode>
                <c:ptCount val="11"/>
                <c:pt idx="0">
                  <c:v>2.3E-2</c:v>
                </c:pt>
                <c:pt idx="1">
                  <c:v>2.0000000000000007E-2</c:v>
                </c:pt>
                <c:pt idx="2">
                  <c:v>0</c:v>
                </c:pt>
                <c:pt idx="3">
                  <c:v>0</c:v>
                </c:pt>
                <c:pt idx="4">
                  <c:v>3.3000000000000002E-2</c:v>
                </c:pt>
                <c:pt idx="5">
                  <c:v>4.7000000000000014E-2</c:v>
                </c:pt>
                <c:pt idx="6">
                  <c:v>0.114</c:v>
                </c:pt>
                <c:pt idx="7">
                  <c:v>1.2999999999999998E-2</c:v>
                </c:pt>
                <c:pt idx="8">
                  <c:v>0</c:v>
                </c:pt>
                <c:pt idx="9">
                  <c:v>0</c:v>
                </c:pt>
                <c:pt idx="10">
                  <c:v>1.7999999999999999E-2</c:v>
                </c:pt>
              </c:numCache>
            </c:numRef>
          </c:val>
        </c:ser>
        <c:gapWidth val="80"/>
        <c:axId val="106947712"/>
        <c:axId val="106949248"/>
      </c:barChart>
      <c:catAx>
        <c:axId val="106947712"/>
        <c:scaling>
          <c:orientation val="minMax"/>
        </c:scaling>
        <c:axPos val="b"/>
        <c:majorTickMark val="in"/>
        <c:tickLblPos val="nextTo"/>
        <c:txPr>
          <a:bodyPr rot="0" vert="horz"/>
          <a:lstStyle/>
          <a:p>
            <a:pPr>
              <a:defRPr/>
            </a:pPr>
            <a:endParaRPr lang="zh-CN"/>
          </a:p>
        </c:txPr>
        <c:crossAx val="106949248"/>
        <c:crosses val="autoZero"/>
        <c:auto val="1"/>
        <c:lblAlgn val="ctr"/>
        <c:lblOffset val="100"/>
        <c:tickLblSkip val="1"/>
      </c:catAx>
      <c:valAx>
        <c:axId val="106949248"/>
        <c:scaling>
          <c:orientation val="minMax"/>
          <c:max val="1"/>
          <c:min val="0"/>
        </c:scaling>
        <c:axPos val="l"/>
        <c:numFmt formatCode="0%" sourceLinked="0"/>
        <c:tickLblPos val="nextTo"/>
        <c:crossAx val="106947712"/>
        <c:crosses val="autoZero"/>
        <c:crossBetween val="between"/>
        <c:majorUnit val="0.2"/>
      </c:valAx>
    </c:plotArea>
    <c:legend>
      <c:legendPos val="r"/>
      <c:layout>
        <c:manualLayout>
          <c:xMode val="edge"/>
          <c:yMode val="edge"/>
          <c:x val="0.1416706765820939"/>
          <c:y val="0.64269552020916954"/>
          <c:w val="0.75111111111111128"/>
          <c:h val="0.35427030998868653"/>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4.5454545454545463E-2"/>
          <c:y val="5.5555555555555525E-2"/>
          <c:w val="0.9314289549033643"/>
          <c:h val="0.91414141414141437"/>
        </c:manualLayout>
      </c:layout>
      <c:barChart>
        <c:barDir val="col"/>
        <c:grouping val="clustered"/>
        <c:ser>
          <c:idx val="0"/>
          <c:order val="0"/>
          <c:tx>
            <c:strRef>
              <c:f>Sheet1!$B$1</c:f>
              <c:strCache>
                <c:ptCount val="1"/>
                <c:pt idx="0">
                  <c:v>男</c:v>
                </c:pt>
              </c:strCache>
            </c:strRef>
          </c:tx>
          <c:dLbls>
            <c:dLbl>
              <c:idx val="0"/>
              <c:layout>
                <c:manualLayout>
                  <c:x val="-3.7878787878787897E-3"/>
                  <c:y val="4.3209876543209853E-2"/>
                </c:manualLayout>
              </c:layout>
              <c:showVal val="1"/>
            </c:dLbl>
            <c:dLbl>
              <c:idx val="1"/>
              <c:layout>
                <c:manualLayout>
                  <c:x val="-1.1494252873563218E-2"/>
                  <c:y val="6.1728395061728392E-3"/>
                </c:manualLayout>
              </c:layout>
              <c:showVal val="1"/>
            </c:dLbl>
            <c:dLbl>
              <c:idx val="5"/>
              <c:layout>
                <c:manualLayout>
                  <c:x val="-1.3409961685823759E-2"/>
                  <c:y val="0"/>
                </c:manualLayout>
              </c:layout>
              <c:showVal val="1"/>
            </c:dLbl>
            <c:txPr>
              <a:bodyPr/>
              <a:lstStyle/>
              <a:p>
                <a:pPr>
                  <a:defRPr sz="1000"/>
                </a:pPr>
                <a:endParaRPr lang="zh-CN"/>
              </a:p>
            </c:txPr>
            <c:showVal val="1"/>
          </c:dLbls>
          <c:cat>
            <c:strRef>
              <c:f>Sheet1!$A$2:$A$7</c:f>
              <c:strCache>
                <c:ptCount val="6"/>
                <c:pt idx="0">
                  <c:v>社会潮流，未来会被越来越多的人接受</c:v>
                </c:pt>
                <c:pt idx="1">
                  <c:v>身边做医疗美容的人比较多，大家都能很坦然的面对</c:v>
                </c:pt>
                <c:pt idx="2">
                  <c:v>多是一些职业需要才去做的</c:v>
                </c:pt>
                <c:pt idx="3">
                  <c:v>社会上大多数人会对做过医疗美容的人另眼相看</c:v>
                </c:pt>
                <c:pt idx="4">
                  <c:v>被大多数人接受还需要一个比较长的时间</c:v>
                </c:pt>
                <c:pt idx="5">
                  <c:v>说不好</c:v>
                </c:pt>
              </c:strCache>
            </c:strRef>
          </c:cat>
          <c:val>
            <c:numRef>
              <c:f>Sheet1!$B$2:$B$7</c:f>
              <c:numCache>
                <c:formatCode>####.0%</c:formatCode>
                <c:ptCount val="6"/>
                <c:pt idx="0">
                  <c:v>0.64705882352941213</c:v>
                </c:pt>
                <c:pt idx="1">
                  <c:v>0.52941176470588236</c:v>
                </c:pt>
                <c:pt idx="2">
                  <c:v>0.39215686274509831</c:v>
                </c:pt>
                <c:pt idx="3">
                  <c:v>0.17647058823529418</c:v>
                </c:pt>
                <c:pt idx="4">
                  <c:v>0.17647058823529418</c:v>
                </c:pt>
                <c:pt idx="5">
                  <c:v>0</c:v>
                </c:pt>
              </c:numCache>
            </c:numRef>
          </c:val>
        </c:ser>
        <c:ser>
          <c:idx val="1"/>
          <c:order val="1"/>
          <c:tx>
            <c:strRef>
              <c:f>Sheet1!$C$1</c:f>
              <c:strCache>
                <c:ptCount val="1"/>
                <c:pt idx="0">
                  <c:v>女</c:v>
                </c:pt>
              </c:strCache>
            </c:strRef>
          </c:tx>
          <c:dLbls>
            <c:dLbl>
              <c:idx val="2"/>
              <c:layout>
                <c:manualLayout>
                  <c:x val="7.6628352490421452E-3"/>
                  <c:y val="0"/>
                </c:manualLayout>
              </c:layout>
              <c:showVal val="1"/>
            </c:dLbl>
            <c:dLbl>
              <c:idx val="3"/>
              <c:layout>
                <c:manualLayout>
                  <c:x val="5.7471264367816109E-3"/>
                  <c:y val="0"/>
                </c:manualLayout>
              </c:layout>
              <c:showVal val="1"/>
            </c:dLbl>
            <c:dLbl>
              <c:idx val="4"/>
              <c:layout>
                <c:manualLayout>
                  <c:x val="9.5785440613026865E-3"/>
                  <c:y val="0"/>
                </c:manualLayout>
              </c:layout>
              <c:showVal val="1"/>
            </c:dLbl>
            <c:txPr>
              <a:bodyPr/>
              <a:lstStyle/>
              <a:p>
                <a:pPr>
                  <a:defRPr sz="1000"/>
                </a:pPr>
                <a:endParaRPr lang="zh-CN"/>
              </a:p>
            </c:txPr>
            <c:showVal val="1"/>
          </c:dLbls>
          <c:cat>
            <c:strRef>
              <c:f>Sheet1!$A$2:$A$7</c:f>
              <c:strCache>
                <c:ptCount val="6"/>
                <c:pt idx="0">
                  <c:v>社会潮流，未来会被越来越多的人接受</c:v>
                </c:pt>
                <c:pt idx="1">
                  <c:v>身边做医疗美容的人比较多，大家都能很坦然的面对</c:v>
                </c:pt>
                <c:pt idx="2">
                  <c:v>多是一些职业需要才去做的</c:v>
                </c:pt>
                <c:pt idx="3">
                  <c:v>社会上大多数人会对做过医疗美容的人另眼相看</c:v>
                </c:pt>
                <c:pt idx="4">
                  <c:v>被大多数人接受还需要一个比较长的时间</c:v>
                </c:pt>
                <c:pt idx="5">
                  <c:v>说不好</c:v>
                </c:pt>
              </c:strCache>
            </c:strRef>
          </c:cat>
          <c:val>
            <c:numRef>
              <c:f>Sheet1!$C$2:$C$7</c:f>
              <c:numCache>
                <c:formatCode>####.0%</c:formatCode>
                <c:ptCount val="6"/>
                <c:pt idx="0">
                  <c:v>0.79303675048355904</c:v>
                </c:pt>
                <c:pt idx="1">
                  <c:v>0.82688588007736941</c:v>
                </c:pt>
                <c:pt idx="2">
                  <c:v>9.961315280464221E-2</c:v>
                </c:pt>
                <c:pt idx="3">
                  <c:v>9.8646034816247591E-2</c:v>
                </c:pt>
                <c:pt idx="4">
                  <c:v>0.10058027079303676</c:v>
                </c:pt>
                <c:pt idx="5">
                  <c:v>2.4177949709864612E-2</c:v>
                </c:pt>
              </c:numCache>
            </c:numRef>
          </c:val>
        </c:ser>
        <c:axId val="107485824"/>
        <c:axId val="107491712"/>
      </c:barChart>
      <c:catAx>
        <c:axId val="107485824"/>
        <c:scaling>
          <c:orientation val="minMax"/>
        </c:scaling>
        <c:axPos val="b"/>
        <c:majorTickMark val="in"/>
        <c:tickLblPos val="none"/>
        <c:txPr>
          <a:bodyPr rot="0" vert="eaVert"/>
          <a:lstStyle/>
          <a:p>
            <a:pPr>
              <a:defRPr/>
            </a:pPr>
            <a:endParaRPr lang="zh-CN"/>
          </a:p>
        </c:txPr>
        <c:crossAx val="107491712"/>
        <c:crosses val="autoZero"/>
        <c:auto val="1"/>
        <c:lblAlgn val="ctr"/>
        <c:lblOffset val="100"/>
      </c:catAx>
      <c:valAx>
        <c:axId val="107491712"/>
        <c:scaling>
          <c:orientation val="minMax"/>
        </c:scaling>
        <c:delete val="1"/>
        <c:axPos val="l"/>
        <c:numFmt formatCode="0%" sourceLinked="0"/>
        <c:tickLblPos val="none"/>
        <c:crossAx val="107485824"/>
        <c:crosses val="autoZero"/>
        <c:crossBetween val="between"/>
      </c:valAx>
    </c:plotArea>
    <c:legend>
      <c:legendPos val="t"/>
      <c:layout>
        <c:manualLayout>
          <c:xMode val="edge"/>
          <c:yMode val="edge"/>
          <c:x val="0.33237200953329132"/>
          <c:y val="3.7037037037037049E-2"/>
          <c:w val="0.27586885691012758"/>
          <c:h val="0.13380626032856999"/>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9.2297164777479748E-2"/>
          <c:y val="0.19089623182592708"/>
          <c:w val="0.86865247613279151"/>
          <c:h val="0.63455176254038603"/>
        </c:manualLayout>
      </c:layout>
      <c:barChart>
        <c:barDir val="col"/>
        <c:grouping val="clustered"/>
        <c:ser>
          <c:idx val="0"/>
          <c:order val="0"/>
          <c:tx>
            <c:strRef>
              <c:f>Sheet1!$B$1</c:f>
              <c:strCache>
                <c:ptCount val="1"/>
                <c:pt idx="0">
                  <c:v>20-35岁</c:v>
                </c:pt>
              </c:strCache>
            </c:strRef>
          </c:tx>
          <c:dLbls>
            <c:dLbl>
              <c:idx val="0"/>
              <c:layout>
                <c:manualLayout>
                  <c:x val="-1.0989010989010993E-2"/>
                  <c:y val="-9.6477654028093995E-3"/>
                </c:manualLayout>
              </c:layout>
              <c:showVal val="1"/>
            </c:dLbl>
            <c:dLbl>
              <c:idx val="1"/>
              <c:layout>
                <c:manualLayout>
                  <c:x val="-1.0989010989010993E-2"/>
                  <c:y val="0"/>
                </c:manualLayout>
              </c:layout>
              <c:showVal val="1"/>
            </c:dLbl>
            <c:dLbl>
              <c:idx val="2"/>
              <c:layout>
                <c:manualLayout>
                  <c:x val="-7.3260073260073277E-3"/>
                  <c:y val="2.8943296208428195E-2"/>
                </c:manualLayout>
              </c:layout>
              <c:showVal val="1"/>
            </c:dLbl>
            <c:dLbl>
              <c:idx val="3"/>
              <c:layout>
                <c:manualLayout>
                  <c:x val="6.7154291382962723E-17"/>
                  <c:y val="2.4119413507023599E-2"/>
                </c:manualLayout>
              </c:layout>
              <c:showVal val="1"/>
            </c:dLbl>
            <c:dLbl>
              <c:idx val="4"/>
              <c:layout>
                <c:manualLayout>
                  <c:x val="-9.1575091575091649E-3"/>
                  <c:y val="2.8943296208428285E-2"/>
                </c:manualLayout>
              </c:layout>
              <c:showVal val="1"/>
            </c:dLbl>
            <c:dLbl>
              <c:idx val="5"/>
              <c:layout>
                <c:manualLayout>
                  <c:x val="-1.282051282051282E-2"/>
                  <c:y val="2.4119413507023599E-2"/>
                </c:manualLayout>
              </c:layout>
              <c:showVal val="1"/>
            </c:dLbl>
            <c:txPr>
              <a:bodyPr/>
              <a:lstStyle/>
              <a:p>
                <a:pPr>
                  <a:defRPr sz="1000"/>
                </a:pPr>
                <a:endParaRPr lang="zh-CN"/>
              </a:p>
            </c:txPr>
            <c:showVal val="1"/>
          </c:dLbls>
          <c:cat>
            <c:strRef>
              <c:f>Sheet1!$A$2:$A$7</c:f>
              <c:strCache>
                <c:ptCount val="6"/>
                <c:pt idx="0">
                  <c:v>是社会潮流，未来会被越来越多的人接受</c:v>
                </c:pt>
                <c:pt idx="1">
                  <c:v>做医疗美容的人比较多，大家都能坦然接受</c:v>
                </c:pt>
                <c:pt idx="2">
                  <c:v>现在能接受的人还比较少</c:v>
                </c:pt>
                <c:pt idx="3">
                  <c:v>很多人对做过医疗美容的人会另眼相看</c:v>
                </c:pt>
                <c:pt idx="4">
                  <c:v>被大多数人接受还需要较长时间</c:v>
                </c:pt>
                <c:pt idx="5">
                  <c:v>其他</c:v>
                </c:pt>
              </c:strCache>
            </c:strRef>
          </c:cat>
          <c:val>
            <c:numRef>
              <c:f>Sheet1!$B$2:$B$7</c:f>
              <c:numCache>
                <c:formatCode>####.0%</c:formatCode>
                <c:ptCount val="6"/>
                <c:pt idx="0">
                  <c:v>0.40877796901893287</c:v>
                </c:pt>
                <c:pt idx="1">
                  <c:v>0.43717728055077465</c:v>
                </c:pt>
                <c:pt idx="2">
                  <c:v>4.388984509466435E-2</c:v>
                </c:pt>
                <c:pt idx="3">
                  <c:v>4.6471600688468145E-2</c:v>
                </c:pt>
                <c:pt idx="4">
                  <c:v>5.3356282271944923E-2</c:v>
                </c:pt>
                <c:pt idx="5">
                  <c:v>1.0327022375215151E-2</c:v>
                </c:pt>
              </c:numCache>
            </c:numRef>
          </c:val>
        </c:ser>
        <c:ser>
          <c:idx val="1"/>
          <c:order val="1"/>
          <c:tx>
            <c:strRef>
              <c:f>Sheet1!$C$1</c:f>
              <c:strCache>
                <c:ptCount val="1"/>
                <c:pt idx="0">
                  <c:v>36-50岁</c:v>
                </c:pt>
              </c:strCache>
            </c:strRef>
          </c:tx>
          <c:dLbls>
            <c:dLbl>
              <c:idx val="0"/>
              <c:layout>
                <c:manualLayout>
                  <c:x val="5.4945054945054967E-3"/>
                  <c:y val="2.4119413507023506E-2"/>
                </c:manualLayout>
              </c:layout>
              <c:showVal val="1"/>
            </c:dLbl>
            <c:dLbl>
              <c:idx val="1"/>
              <c:layout>
                <c:manualLayout>
                  <c:x val="1.2820512820512858E-2"/>
                  <c:y val="3.3767178909832898E-2"/>
                </c:manualLayout>
              </c:layout>
              <c:showVal val="1"/>
            </c:dLbl>
            <c:dLbl>
              <c:idx val="2"/>
              <c:layout>
                <c:manualLayout>
                  <c:x val="-5.4945054945054967E-3"/>
                  <c:y val="-1.9295530805618806E-2"/>
                </c:manualLayout>
              </c:layout>
              <c:showVal val="1"/>
            </c:dLbl>
            <c:dLbl>
              <c:idx val="3"/>
              <c:layout>
                <c:manualLayout>
                  <c:x val="-5.4945054945054967E-3"/>
                  <c:y val="-2.8943296208428195E-2"/>
                </c:manualLayout>
              </c:layout>
              <c:showVal val="1"/>
            </c:dLbl>
            <c:txPr>
              <a:bodyPr/>
              <a:lstStyle/>
              <a:p>
                <a:pPr>
                  <a:defRPr sz="1000"/>
                </a:pPr>
                <a:endParaRPr lang="zh-CN"/>
              </a:p>
            </c:txPr>
            <c:showVal val="1"/>
          </c:dLbls>
          <c:cat>
            <c:strRef>
              <c:f>Sheet1!$A$2:$A$7</c:f>
              <c:strCache>
                <c:ptCount val="6"/>
                <c:pt idx="0">
                  <c:v>是社会潮流，未来会被越来越多的人接受</c:v>
                </c:pt>
                <c:pt idx="1">
                  <c:v>做医疗美容的人比较多，大家都能坦然接受</c:v>
                </c:pt>
                <c:pt idx="2">
                  <c:v>现在能接受的人还比较少</c:v>
                </c:pt>
                <c:pt idx="3">
                  <c:v>很多人对做过医疗美容的人会另眼相看</c:v>
                </c:pt>
                <c:pt idx="4">
                  <c:v>被大多数人接受还需要较长时间</c:v>
                </c:pt>
                <c:pt idx="5">
                  <c:v>其他</c:v>
                </c:pt>
              </c:strCache>
            </c:strRef>
          </c:cat>
          <c:val>
            <c:numRef>
              <c:f>Sheet1!$C$2:$C$7</c:f>
              <c:numCache>
                <c:formatCode>####.0%</c:formatCode>
                <c:ptCount val="6"/>
                <c:pt idx="0">
                  <c:v>0.40432801822323472</c:v>
                </c:pt>
                <c:pt idx="1">
                  <c:v>0.40432801822323472</c:v>
                </c:pt>
                <c:pt idx="2">
                  <c:v>7.0615034168564919E-2</c:v>
                </c:pt>
                <c:pt idx="3">
                  <c:v>5.3530751708428269E-2</c:v>
                </c:pt>
                <c:pt idx="4">
                  <c:v>5.2391799544419151E-2</c:v>
                </c:pt>
                <c:pt idx="5">
                  <c:v>1.4806378132118457E-2</c:v>
                </c:pt>
              </c:numCache>
            </c:numRef>
          </c:val>
        </c:ser>
        <c:ser>
          <c:idx val="2"/>
          <c:order val="2"/>
          <c:tx>
            <c:strRef>
              <c:f>Sheet1!$D$1</c:f>
              <c:strCache>
                <c:ptCount val="1"/>
                <c:pt idx="0">
                  <c:v>50岁以上</c:v>
                </c:pt>
              </c:strCache>
            </c:strRef>
          </c:tx>
          <c:spPr>
            <a:solidFill>
              <a:srgbClr val="FFC000"/>
            </a:solidFill>
          </c:spPr>
          <c:dLbls>
            <c:dLbl>
              <c:idx val="0"/>
              <c:layout>
                <c:manualLayout>
                  <c:x val="2.0146520146520148E-2"/>
                  <c:y val="1.4471648104214098E-2"/>
                </c:manualLayout>
              </c:layout>
              <c:showVal val="1"/>
            </c:dLbl>
            <c:dLbl>
              <c:idx val="1"/>
              <c:layout>
                <c:manualLayout>
                  <c:x val="1.4652014652014652E-2"/>
                  <c:y val="0"/>
                </c:manualLayout>
              </c:layout>
              <c:showVal val="1"/>
            </c:dLbl>
            <c:dLbl>
              <c:idx val="4"/>
              <c:layout>
                <c:manualLayout>
                  <c:x val="1.4652014652014652E-2"/>
                  <c:y val="4.8238827014047015E-3"/>
                </c:manualLayout>
              </c:layout>
              <c:showVal val="1"/>
            </c:dLbl>
            <c:dLbl>
              <c:idx val="5"/>
              <c:layout>
                <c:manualLayout>
                  <c:x val="1.0989010989010993E-2"/>
                  <c:y val="2.4119413507023506E-2"/>
                </c:manualLayout>
              </c:layout>
              <c:showVal val="1"/>
            </c:dLbl>
            <c:txPr>
              <a:bodyPr/>
              <a:lstStyle/>
              <a:p>
                <a:pPr>
                  <a:defRPr sz="1000"/>
                </a:pPr>
                <a:endParaRPr lang="zh-CN"/>
              </a:p>
            </c:txPr>
            <c:showVal val="1"/>
          </c:dLbls>
          <c:cat>
            <c:strRef>
              <c:f>Sheet1!$A$2:$A$7</c:f>
              <c:strCache>
                <c:ptCount val="6"/>
                <c:pt idx="0">
                  <c:v>是社会潮流，未来会被越来越多的人接受</c:v>
                </c:pt>
                <c:pt idx="1">
                  <c:v>做医疗美容的人比较多，大家都能坦然接受</c:v>
                </c:pt>
                <c:pt idx="2">
                  <c:v>现在能接受的人还比较少</c:v>
                </c:pt>
                <c:pt idx="3">
                  <c:v>很多人对做过医疗美容的人会另眼相看</c:v>
                </c:pt>
                <c:pt idx="4">
                  <c:v>被大多数人接受还需要较长时间</c:v>
                </c:pt>
                <c:pt idx="5">
                  <c:v>其他</c:v>
                </c:pt>
              </c:strCache>
            </c:strRef>
          </c:cat>
          <c:val>
            <c:numRef>
              <c:f>Sheet1!$D$2:$D$7</c:f>
              <c:numCache>
                <c:formatCode>####.0%</c:formatCode>
                <c:ptCount val="6"/>
                <c:pt idx="0">
                  <c:v>0.3432835820895524</c:v>
                </c:pt>
                <c:pt idx="1">
                  <c:v>0.28358208955223896</c:v>
                </c:pt>
                <c:pt idx="2">
                  <c:v>0.14925373134328362</c:v>
                </c:pt>
                <c:pt idx="3">
                  <c:v>0.14925373134328362</c:v>
                </c:pt>
                <c:pt idx="4">
                  <c:v>7.4626865671641784E-2</c:v>
                </c:pt>
                <c:pt idx="5">
                  <c:v>0</c:v>
                </c:pt>
              </c:numCache>
            </c:numRef>
          </c:val>
        </c:ser>
        <c:gapWidth val="80"/>
        <c:axId val="107679104"/>
        <c:axId val="107693184"/>
      </c:barChart>
      <c:catAx>
        <c:axId val="107679104"/>
        <c:scaling>
          <c:orientation val="minMax"/>
        </c:scaling>
        <c:axPos val="b"/>
        <c:majorTickMark val="in"/>
        <c:tickLblPos val="none"/>
        <c:txPr>
          <a:bodyPr rot="0" vert="horz"/>
          <a:lstStyle/>
          <a:p>
            <a:pPr>
              <a:defRPr/>
            </a:pPr>
            <a:endParaRPr lang="zh-CN"/>
          </a:p>
        </c:txPr>
        <c:crossAx val="107693184"/>
        <c:crosses val="autoZero"/>
        <c:auto val="1"/>
        <c:lblAlgn val="ctr"/>
        <c:lblOffset val="100"/>
        <c:tickLblSkip val="1"/>
      </c:catAx>
      <c:valAx>
        <c:axId val="107693184"/>
        <c:scaling>
          <c:orientation val="minMax"/>
          <c:max val="0.5"/>
          <c:min val="0"/>
        </c:scaling>
        <c:delete val="1"/>
        <c:axPos val="l"/>
        <c:numFmt formatCode="0%" sourceLinked="0"/>
        <c:tickLblPos val="none"/>
        <c:crossAx val="107679104"/>
        <c:crosses val="autoZero"/>
        <c:crossBetween val="between"/>
        <c:majorUnit val="0.1"/>
      </c:valAx>
    </c:plotArea>
    <c:legend>
      <c:legendPos val="r"/>
      <c:layout>
        <c:manualLayout>
          <c:xMode val="edge"/>
          <c:yMode val="edge"/>
          <c:x val="0.30160898156961169"/>
          <c:y val="6.7656386701662297E-2"/>
          <c:w val="0.44930676934613956"/>
          <c:h val="0.11121473097112863"/>
        </c:manualLayout>
      </c:layout>
    </c:legend>
    <c:plotVisOnly val="1"/>
    <c:dispBlanksAs val="gap"/>
  </c:chart>
  <c:txPr>
    <a:bodyPr/>
    <a:lstStyle/>
    <a:p>
      <a:pPr>
        <a:defRPr sz="1200">
          <a:latin typeface="微软雅黑" pitchFamily="34" charset="-122"/>
          <a:ea typeface="微软雅黑" pitchFamily="34" charset="-122"/>
        </a:defRPr>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dirty="0">
              <a:latin typeface="微软雅黑" pitchFamily="34" charset="-122"/>
              <a:ea typeface="微软雅黑"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4E29859-B1AA-497A-AB7F-BCB9AED9AFD3}" type="datetimeFigureOut">
              <a:rPr lang="zh-CN" altLang="en-US">
                <a:latin typeface="微软雅黑" pitchFamily="34" charset="-122"/>
                <a:ea typeface="微软雅黑" pitchFamily="34" charset="-122"/>
              </a:rPr>
              <a:pPr>
                <a:defRPr/>
              </a:pPr>
              <a:t>2013/12/9</a:t>
            </a:fld>
            <a:endParaRPr lang="zh-CN" altLang="en-US" dirty="0">
              <a:latin typeface="微软雅黑" pitchFamily="34" charset="-122"/>
              <a:ea typeface="微软雅黑"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dirty="0">
              <a:latin typeface="微软雅黑" pitchFamily="34" charset="-122"/>
              <a:ea typeface="微软雅黑"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090FF17-52FD-48B0-9E4A-E92911F69FA2}" type="slidenum">
              <a:rPr lang="zh-CN" altLang="en-US">
                <a:latin typeface="微软雅黑" pitchFamily="34" charset="-122"/>
                <a:ea typeface="微软雅黑" pitchFamily="34" charset="-122"/>
              </a:rPr>
              <a:pPr>
                <a:defRPr/>
              </a:pPr>
              <a:t>‹#›</a:t>
            </a:fld>
            <a:endParaRPr lang="zh-CN" altLang="en-US" dirty="0">
              <a:latin typeface="微软雅黑" pitchFamily="34" charset="-122"/>
              <a:ea typeface="微软雅黑" pitchFamily="34" charset="-122"/>
            </a:endParaRPr>
          </a:p>
        </p:txBody>
      </p:sp>
    </p:spTree>
    <p:extLst>
      <p:ext uri="{BB962C8B-B14F-4D97-AF65-F5344CB8AC3E}">
        <p14:creationId xmlns="" xmlns:p14="http://schemas.microsoft.com/office/powerpoint/2010/main" val="2795249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itchFamily="34" charset="-122"/>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itchFamily="34" charset="-122"/>
                <a:ea typeface="微软雅黑" pitchFamily="34" charset="-122"/>
              </a:defRPr>
            </a:lvl1pPr>
          </a:lstStyle>
          <a:p>
            <a:pPr>
              <a:defRPr/>
            </a:pPr>
            <a:fld id="{90A90774-71BF-4192-AFE2-A7413CE90B8A}" type="datetimeFigureOut">
              <a:rPr lang="zh-CN" altLang="en-US" smtClean="0"/>
              <a:pPr>
                <a:defRPr/>
              </a:pPr>
              <a:t>2013/12/9</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itchFamily="34" charset="-122"/>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微软雅黑" pitchFamily="34" charset="-122"/>
                <a:ea typeface="微软雅黑" pitchFamily="34" charset="-122"/>
              </a:defRPr>
            </a:lvl1pPr>
          </a:lstStyle>
          <a:p>
            <a:pPr>
              <a:defRPr/>
            </a:pPr>
            <a:fld id="{0105CF0B-0603-4CEA-A260-3939D37D7F28}" type="slidenum">
              <a:rPr lang="zh-CN" altLang="en-US" smtClean="0"/>
              <a:pPr>
                <a:defRPr/>
              </a:pPr>
              <a:t>‹#›</a:t>
            </a:fld>
            <a:endParaRPr lang="zh-CN" altLang="en-US" dirty="0"/>
          </a:p>
        </p:txBody>
      </p:sp>
    </p:spTree>
    <p:extLst>
      <p:ext uri="{BB962C8B-B14F-4D97-AF65-F5344CB8AC3E}">
        <p14:creationId xmlns="" xmlns:p14="http://schemas.microsoft.com/office/powerpoint/2010/main" val="3511925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5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50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7B4EF-D18D-44D1-A778-47C42B5D9BF5}" type="slidenum">
              <a:rPr lang="zh-CN" altLang="en-US" smtClean="0"/>
              <a:pPr/>
              <a:t>17</a:t>
            </a:fld>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105CF0B-0603-4CEA-A260-3939D37D7F28}" type="slidenum">
              <a:rPr lang="zh-CN" altLang="en-US" smtClean="0"/>
              <a:pPr>
                <a:defRPr/>
              </a:pPr>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宣传力度大</a:t>
            </a:r>
            <a:endParaRPr lang="en-US" altLang="zh-CN" smtClean="0"/>
          </a:p>
          <a:p>
            <a:endParaRPr lang="zh-CN" altLang="en-US"/>
          </a:p>
        </p:txBody>
      </p:sp>
      <p:sp>
        <p:nvSpPr>
          <p:cNvPr id="4" name="灯片编号占位符 3"/>
          <p:cNvSpPr>
            <a:spLocks noGrp="1"/>
          </p:cNvSpPr>
          <p:nvPr>
            <p:ph type="sldNum" sz="quarter" idx="10"/>
          </p:nvPr>
        </p:nvSpPr>
        <p:spPr/>
        <p:txBody>
          <a:bodyPr/>
          <a:lstStyle/>
          <a:p>
            <a:pPr>
              <a:defRPr/>
            </a:pPr>
            <a:fld id="{0105CF0B-0603-4CEA-A260-3939D37D7F28}" type="slidenum">
              <a:rPr lang="zh-CN" altLang="en-US" smtClean="0"/>
              <a:pPr>
                <a:defRPr/>
              </a:pPr>
              <a:t>36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3" name="Freeform 17"/>
          <p:cNvSpPr>
            <a:spLocks/>
          </p:cNvSpPr>
          <p:nvPr/>
        </p:nvSpPr>
        <p:spPr bwMode="gray">
          <a:xfrm>
            <a:off x="0" y="0"/>
            <a:ext cx="7677150" cy="6858000"/>
          </a:xfrm>
          <a:custGeom>
            <a:avLst/>
            <a:gdLst/>
            <a:ahLst/>
            <a:cxnLst>
              <a:cxn ang="0">
                <a:pos x="0" y="0"/>
              </a:cxn>
              <a:cxn ang="0">
                <a:pos x="4272" y="0"/>
              </a:cxn>
              <a:cxn ang="0">
                <a:pos x="2832" y="4320"/>
              </a:cxn>
              <a:cxn ang="0">
                <a:pos x="0" y="4320"/>
              </a:cxn>
              <a:cxn ang="0">
                <a:pos x="0" y="0"/>
              </a:cxn>
            </a:cxnLst>
            <a:rect l="0" t="0" r="r" b="b"/>
            <a:pathLst>
              <a:path w="4272" h="4320">
                <a:moveTo>
                  <a:pt x="0" y="0"/>
                </a:moveTo>
                <a:lnTo>
                  <a:pt x="4272" y="0"/>
                </a:lnTo>
                <a:lnTo>
                  <a:pt x="2832" y="4320"/>
                </a:lnTo>
                <a:lnTo>
                  <a:pt x="0" y="4320"/>
                </a:lnTo>
                <a:lnTo>
                  <a:pt x="0" y="0"/>
                </a:lnTo>
                <a:close/>
              </a:path>
            </a:pathLst>
          </a:custGeom>
          <a:gradFill rotWithShape="1">
            <a:gsLst>
              <a:gs pos="0">
                <a:schemeClr val="folHlink">
                  <a:gamma/>
                  <a:tint val="19216"/>
                  <a:invGamma/>
                </a:schemeClr>
              </a:gs>
              <a:gs pos="100000">
                <a:schemeClr val="folHlink">
                  <a:alpha val="23000"/>
                </a:schemeClr>
              </a:gs>
            </a:gsLst>
            <a:lin ang="2700000" scaled="1"/>
          </a:gradFill>
          <a:ln w="9525">
            <a:noFill/>
            <a:round/>
            <a:headEnd/>
            <a:tailEnd/>
          </a:ln>
          <a:effectLst/>
        </p:spPr>
        <p:txBody>
          <a:bodyPr/>
          <a:lstStyle/>
          <a:p>
            <a:pPr>
              <a:defRPr/>
            </a:pPr>
            <a:endParaRPr lang="zh-CN" altLang="en-US" dirty="0">
              <a:latin typeface="微软雅黑" pitchFamily="34" charset="-122"/>
            </a:endParaRPr>
          </a:p>
        </p:txBody>
      </p:sp>
      <p:sp>
        <p:nvSpPr>
          <p:cNvPr id="4" name="Rectangle 18"/>
          <p:cNvSpPr>
            <a:spLocks noChangeArrowheads="1"/>
          </p:cNvSpPr>
          <p:nvPr/>
        </p:nvSpPr>
        <p:spPr bwMode="gray">
          <a:xfrm>
            <a:off x="0" y="762000"/>
            <a:ext cx="9144000" cy="2386013"/>
          </a:xfrm>
          <a:prstGeom prst="rect">
            <a:avLst/>
          </a:prstGeom>
          <a:solidFill>
            <a:schemeClr val="hlink">
              <a:alpha val="96001"/>
            </a:schemeClr>
          </a:solidFill>
          <a:ln w="9525">
            <a:noFill/>
            <a:miter lim="800000"/>
            <a:headEnd/>
            <a:tailEnd/>
          </a:ln>
          <a:effectLst/>
        </p:spPr>
        <p:txBody>
          <a:bodyPr wrap="none" anchor="ctr"/>
          <a:lstStyle/>
          <a:p>
            <a:pPr>
              <a:defRPr/>
            </a:pPr>
            <a:endParaRPr lang="zh-CN" altLang="en-US" dirty="0">
              <a:latin typeface="微软雅黑" pitchFamily="34" charset="-122"/>
              <a:ea typeface="微软雅黑" pitchFamily="34" charset="-122"/>
            </a:endParaRPr>
          </a:p>
        </p:txBody>
      </p:sp>
      <p:sp>
        <p:nvSpPr>
          <p:cNvPr id="5" name="Rectangle 19"/>
          <p:cNvSpPr>
            <a:spLocks noChangeArrowheads="1"/>
          </p:cNvSpPr>
          <p:nvPr/>
        </p:nvSpPr>
        <p:spPr bwMode="gray">
          <a:xfrm>
            <a:off x="0" y="6477000"/>
            <a:ext cx="9144000" cy="381000"/>
          </a:xfrm>
          <a:prstGeom prst="rect">
            <a:avLst/>
          </a:prstGeom>
          <a:solidFill>
            <a:srgbClr val="969696">
              <a:alpha val="56000"/>
            </a:srgbClr>
          </a:solidFill>
          <a:ln w="9525">
            <a:noFill/>
            <a:miter lim="800000"/>
            <a:headEnd/>
            <a:tailEnd/>
          </a:ln>
          <a:effectLst/>
        </p:spPr>
        <p:txBody>
          <a:bodyPr wrap="none" anchor="ctr"/>
          <a:lstStyle/>
          <a:p>
            <a:pPr>
              <a:defRPr/>
            </a:pPr>
            <a:endParaRPr lang="zh-CN" altLang="en-US" dirty="0">
              <a:latin typeface="微软雅黑" pitchFamily="34" charset="-122"/>
              <a:ea typeface="微软雅黑" pitchFamily="34" charset="-122"/>
            </a:endParaRPr>
          </a:p>
        </p:txBody>
      </p:sp>
      <p:sp>
        <p:nvSpPr>
          <p:cNvPr id="6" name="Freeform 20" descr="gbc_1"/>
          <p:cNvSpPr>
            <a:spLocks/>
          </p:cNvSpPr>
          <p:nvPr/>
        </p:nvSpPr>
        <p:spPr bwMode="gray">
          <a:xfrm>
            <a:off x="0" y="914400"/>
            <a:ext cx="7326313" cy="2233613"/>
          </a:xfrm>
          <a:custGeom>
            <a:avLst/>
            <a:gdLst/>
            <a:ahLst/>
            <a:cxnLst>
              <a:cxn ang="0">
                <a:pos x="0" y="0"/>
              </a:cxn>
              <a:cxn ang="0">
                <a:pos x="4615" y="0"/>
              </a:cxn>
              <a:cxn ang="0">
                <a:pos x="4092" y="1386"/>
              </a:cxn>
              <a:cxn ang="0">
                <a:pos x="0" y="1407"/>
              </a:cxn>
              <a:cxn ang="0">
                <a:pos x="0" y="0"/>
              </a:cxn>
            </a:cxnLst>
            <a:rect l="0" t="0" r="r" b="b"/>
            <a:pathLst>
              <a:path w="4615" h="1407">
                <a:moveTo>
                  <a:pt x="0" y="0"/>
                </a:moveTo>
                <a:lnTo>
                  <a:pt x="4615" y="0"/>
                </a:lnTo>
                <a:lnTo>
                  <a:pt x="4092" y="1386"/>
                </a:lnTo>
                <a:lnTo>
                  <a:pt x="0" y="1407"/>
                </a:lnTo>
                <a:lnTo>
                  <a:pt x="0" y="0"/>
                </a:lnTo>
                <a:close/>
              </a:path>
            </a:pathLst>
          </a:custGeom>
          <a:blipFill dpi="0" rotWithShape="1">
            <a:blip r:embed="rId2" cstate="print"/>
            <a:srcRect/>
            <a:stretch>
              <a:fillRect/>
            </a:stretch>
          </a:blipFill>
          <a:ln w="9525">
            <a:noFill/>
            <a:round/>
            <a:headEnd/>
            <a:tailEnd/>
          </a:ln>
          <a:effectLst/>
        </p:spPr>
        <p:txBody>
          <a:bodyPr/>
          <a:lstStyle/>
          <a:p>
            <a:pPr>
              <a:defRPr/>
            </a:pPr>
            <a:endParaRPr lang="zh-CN" altLang="en-US" dirty="0">
              <a:latin typeface="微软雅黑" pitchFamily="34" charset="-122"/>
            </a:endParaRPr>
          </a:p>
        </p:txBody>
      </p:sp>
      <p:sp>
        <p:nvSpPr>
          <p:cNvPr id="7" name="Rectangle 21"/>
          <p:cNvSpPr>
            <a:spLocks noChangeArrowheads="1"/>
          </p:cNvSpPr>
          <p:nvPr/>
        </p:nvSpPr>
        <p:spPr bwMode="gray">
          <a:xfrm>
            <a:off x="0" y="3124200"/>
            <a:ext cx="9144000" cy="762000"/>
          </a:xfrm>
          <a:prstGeom prst="rect">
            <a:avLst/>
          </a:prstGeom>
          <a:solidFill>
            <a:schemeClr val="tx2"/>
          </a:solidFill>
          <a:ln w="9525">
            <a:noFill/>
            <a:miter lim="800000"/>
            <a:headEnd/>
            <a:tailEnd/>
          </a:ln>
          <a:effectLst/>
        </p:spPr>
        <p:txBody>
          <a:bodyPr wrap="none" anchor="ctr"/>
          <a:lstStyle/>
          <a:p>
            <a:pPr>
              <a:defRPr/>
            </a:pPr>
            <a:endParaRPr lang="zh-CN" altLang="en-US" dirty="0">
              <a:latin typeface="微软雅黑" pitchFamily="34" charset="-122"/>
              <a:ea typeface="微软雅黑" pitchFamily="34" charset="-122"/>
            </a:endParaRPr>
          </a:p>
        </p:txBody>
      </p:sp>
      <p:pic>
        <p:nvPicPr>
          <p:cNvPr id="8" name="Picture 2" descr="图片1"/>
          <p:cNvPicPr>
            <a:picLocks noChangeAspect="1" noChangeArrowheads="1"/>
          </p:cNvPicPr>
          <p:nvPr userDrawn="1"/>
        </p:nvPicPr>
        <p:blipFill>
          <a:blip r:embed="rId3" cstate="print"/>
          <a:srcRect/>
          <a:stretch>
            <a:fillRect/>
          </a:stretch>
        </p:blipFill>
        <p:spPr bwMode="auto">
          <a:xfrm>
            <a:off x="6483350" y="6281738"/>
            <a:ext cx="2643188" cy="563562"/>
          </a:xfrm>
          <a:prstGeom prst="rect">
            <a:avLst/>
          </a:prstGeom>
          <a:noFill/>
          <a:ln w="9525">
            <a:noFill/>
            <a:miter lim="800000"/>
            <a:headEnd/>
            <a:tailEnd/>
          </a:ln>
        </p:spPr>
      </p:pic>
      <p:sp>
        <p:nvSpPr>
          <p:cNvPr id="3074" name="Rectangle 2"/>
          <p:cNvSpPr>
            <a:spLocks noGrp="1" noChangeArrowheads="1"/>
          </p:cNvSpPr>
          <p:nvPr>
            <p:ph type="ctrTitle"/>
          </p:nvPr>
        </p:nvSpPr>
        <p:spPr>
          <a:xfrm>
            <a:off x="914400" y="3200400"/>
            <a:ext cx="7239000" cy="609600"/>
          </a:xfrm>
        </p:spPr>
        <p:txBody>
          <a:bodyPr/>
          <a:lstStyle>
            <a:lvl1pPr>
              <a:defRPr sz="4000"/>
            </a:lvl1pPr>
          </a:lstStyle>
          <a:p>
            <a:r>
              <a:rPr lang="en-US" altLang="zh-CN"/>
              <a:t>Click to edit Master title style</a:t>
            </a:r>
          </a:p>
        </p:txBody>
      </p:sp>
      <p:sp>
        <p:nvSpPr>
          <p:cNvPr id="9" name="Rectangle 4"/>
          <p:cNvSpPr>
            <a:spLocks noGrp="1" noChangeArrowheads="1"/>
          </p:cNvSpPr>
          <p:nvPr>
            <p:ph type="dt" sz="half" idx="10"/>
          </p:nvPr>
        </p:nvSpPr>
        <p:spPr>
          <a:xfrm>
            <a:off x="457200" y="6556375"/>
            <a:ext cx="2133600" cy="134938"/>
          </a:xfrm>
        </p:spPr>
        <p:txBody>
          <a:bodyPr/>
          <a:lstStyle>
            <a:lvl1pPr>
              <a:defRPr>
                <a:latin typeface="微软雅黑" pitchFamily="34" charset="-122"/>
              </a:defRPr>
            </a:lvl1pPr>
          </a:lstStyle>
          <a:p>
            <a:pPr>
              <a:defRPr/>
            </a:pPr>
            <a:endParaRPr lang="en-US" altLang="zh-CN" dirty="0"/>
          </a:p>
        </p:txBody>
      </p:sp>
      <p:sp>
        <p:nvSpPr>
          <p:cNvPr id="10" name="Rectangle 5"/>
          <p:cNvSpPr>
            <a:spLocks noGrp="1" noChangeArrowheads="1"/>
          </p:cNvSpPr>
          <p:nvPr>
            <p:ph type="ftr" sz="quarter" idx="11"/>
          </p:nvPr>
        </p:nvSpPr>
        <p:spPr bwMode="auto">
          <a:xfrm>
            <a:off x="3238500" y="6578600"/>
            <a:ext cx="2895600" cy="1714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微软雅黑" pitchFamily="34" charset="-122"/>
                <a:ea typeface="微软雅黑" pitchFamily="34" charset="-122"/>
              </a:defRPr>
            </a:lvl1pPr>
          </a:lstStyle>
          <a:p>
            <a:pPr>
              <a:defRPr/>
            </a:pPr>
            <a:endParaRPr lang="en-US" altLang="zh-CN" dirty="0"/>
          </a:p>
        </p:txBody>
      </p:sp>
      <p:sp>
        <p:nvSpPr>
          <p:cNvPr id="11" name="Rectangle 6"/>
          <p:cNvSpPr>
            <a:spLocks noGrp="1" noChangeArrowheads="1"/>
          </p:cNvSpPr>
          <p:nvPr>
            <p:ph type="sldNum" sz="quarter" idx="12"/>
          </p:nvPr>
        </p:nvSpPr>
        <p:spPr>
          <a:xfrm>
            <a:off x="8458200" y="6588125"/>
            <a:ext cx="457200" cy="168275"/>
          </a:xfrm>
        </p:spPr>
        <p:txBody>
          <a:bodyPr/>
          <a:lstStyle>
            <a:lvl1pPr algn="r">
              <a:defRPr>
                <a:latin typeface="微软雅黑" pitchFamily="34" charset="-122"/>
              </a:defRPr>
            </a:lvl1pPr>
          </a:lstStyle>
          <a:p>
            <a:pPr>
              <a:defRPr/>
            </a:pPr>
            <a:fld id="{D5FBC427-78C6-4EBE-A325-DBDC1C847B0C}" type="slidenum">
              <a:rPr lang="zh-CN" altLang="en-US" smtClean="0"/>
              <a:pPr>
                <a:defRPr/>
              </a:pPr>
              <a:t>‹#›</a:t>
            </a:fld>
            <a:endParaRPr lang="en-US" altLang="zh-CN" dirty="0"/>
          </a:p>
        </p:txBody>
      </p:sp>
      <p:pic>
        <p:nvPicPr>
          <p:cNvPr id="67586" name="Picture 2" descr="C:\Documents and Settings\sunjing\Application Data\Tencent\Users\1505703935\QQ\WinTemp\RichOle\2KU%2G~YB]FQQ8MLAF]EF48.jpg"/>
          <p:cNvPicPr>
            <a:picLocks noChangeAspect="1" noChangeArrowheads="1"/>
          </p:cNvPicPr>
          <p:nvPr userDrawn="1"/>
        </p:nvPicPr>
        <p:blipFill>
          <a:blip r:embed="rId4" cstate="print"/>
          <a:srcRect/>
          <a:stretch>
            <a:fillRect/>
          </a:stretch>
        </p:blipFill>
        <p:spPr bwMode="auto">
          <a:xfrm>
            <a:off x="228600" y="0"/>
            <a:ext cx="752475" cy="72641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72BE7472-710F-4991-BC4F-22CB34B62E8B}"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412750"/>
            <a:ext cx="2076450" cy="5911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12750"/>
            <a:ext cx="6076950" cy="5911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ACB465DC-110B-4C32-B254-F55AA78040C1}"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33400" y="412750"/>
            <a:ext cx="8229600" cy="563563"/>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7200" y="1076325"/>
            <a:ext cx="8229600" cy="5248275"/>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29800EDB-70AF-4923-A02E-9E53433628B5}"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400">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1400">
                <a:latin typeface="微软雅黑" pitchFamily="34" charset="-122"/>
                <a:ea typeface="微软雅黑" pitchFamily="34" charset="-122"/>
              </a:defRPr>
            </a:lvl1pPr>
            <a:lvl2pPr>
              <a:defRPr sz="1400">
                <a:latin typeface="微软雅黑" pitchFamily="34" charset="-122"/>
                <a:ea typeface="微软雅黑" pitchFamily="34" charset="-122"/>
              </a:defRPr>
            </a:lvl2pPr>
            <a:lvl3pPr>
              <a:defRPr sz="1400">
                <a:latin typeface="微软雅黑" pitchFamily="34" charset="-122"/>
                <a:ea typeface="微软雅黑" pitchFamily="34" charset="-122"/>
              </a:defRPr>
            </a:lvl3pPr>
            <a:lvl4pPr>
              <a:defRPr sz="1400">
                <a:latin typeface="微软雅黑" pitchFamily="34" charset="-122"/>
                <a:ea typeface="微软雅黑" pitchFamily="34" charset="-122"/>
              </a:defRPr>
            </a:lvl4pPr>
            <a:lvl5pPr>
              <a:defRPr sz="14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A4B4F8BA-D396-4B6F-96AD-64CC3167B321}"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A0085440-AC0B-4D2B-9C7C-61E3BF50D4AA}"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F56FBA3A-389C-4ED4-A239-2C4536E9D269}"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712E0166-F886-4A20-8B5D-128917CD552F}"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1"/>
          </p:nvPr>
        </p:nvSpPr>
        <p:spPr>
          <a:ln/>
        </p:spPr>
        <p:txBody>
          <a:bodyPr/>
          <a:lstStyle>
            <a:lvl1pPr>
              <a:defRPr/>
            </a:lvl1pPr>
          </a:lstStyle>
          <a:p>
            <a:pPr>
              <a:defRPr/>
            </a:pPr>
            <a:fld id="{86B8B19C-4215-409A-B12B-B83B54E62D52}"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p:cNvSpPr>
            <a:spLocks noGrp="1" noChangeArrowheads="1"/>
          </p:cNvSpPr>
          <p:nvPr>
            <p:ph type="sldNum" sz="quarter" idx="11"/>
          </p:nvPr>
        </p:nvSpPr>
        <p:spPr>
          <a:ln/>
        </p:spPr>
        <p:txBody>
          <a:bodyPr/>
          <a:lstStyle>
            <a:lvl1pPr>
              <a:defRPr/>
            </a:lvl1pPr>
          </a:lstStyle>
          <a:p>
            <a:pPr>
              <a:defRPr/>
            </a:pPr>
            <a:fld id="{80FAAA7D-09A6-496C-9966-D8FF65FA451C}"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E3D236A7-28D6-49C6-889D-76EF7C093234}"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7921C29B-94DB-4709-99B6-8426EB3FDD4F}"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gray">
          <a:xfrm>
            <a:off x="0" y="6477000"/>
            <a:ext cx="9144000" cy="381000"/>
          </a:xfrm>
          <a:prstGeom prst="rect">
            <a:avLst/>
          </a:prstGeom>
          <a:solidFill>
            <a:srgbClr val="969696">
              <a:alpha val="39999"/>
            </a:srgbClr>
          </a:solidFill>
          <a:ln w="9525">
            <a:noFill/>
            <a:miter lim="800000"/>
            <a:headEnd/>
            <a:tailEnd/>
          </a:ln>
          <a:effectLst/>
        </p:spPr>
        <p:txBody>
          <a:bodyPr wrap="none" anchor="ctr"/>
          <a:lstStyle/>
          <a:p>
            <a:pPr>
              <a:defRPr/>
            </a:pPr>
            <a:endParaRPr lang="zh-CN" altLang="en-US" dirty="0">
              <a:latin typeface="微软雅黑" pitchFamily="34" charset="-122"/>
              <a:ea typeface="微软雅黑" pitchFamily="34" charset="-122"/>
            </a:endParaRPr>
          </a:p>
        </p:txBody>
      </p:sp>
      <p:sp>
        <p:nvSpPr>
          <p:cNvPr id="1044" name="Freeform 20" descr="gbc_3"/>
          <p:cNvSpPr>
            <a:spLocks/>
          </p:cNvSpPr>
          <p:nvPr/>
        </p:nvSpPr>
        <p:spPr bwMode="gray">
          <a:xfrm>
            <a:off x="0" y="0"/>
            <a:ext cx="8915400" cy="1014413"/>
          </a:xfrm>
          <a:custGeom>
            <a:avLst/>
            <a:gdLst/>
            <a:ahLst/>
            <a:cxnLst>
              <a:cxn ang="0">
                <a:pos x="0" y="576"/>
              </a:cxn>
              <a:cxn ang="0">
                <a:pos x="5465" y="563"/>
              </a:cxn>
              <a:cxn ang="0">
                <a:pos x="5616" y="0"/>
              </a:cxn>
              <a:cxn ang="0">
                <a:pos x="0" y="0"/>
              </a:cxn>
              <a:cxn ang="0">
                <a:pos x="0" y="576"/>
              </a:cxn>
            </a:cxnLst>
            <a:rect l="0" t="0" r="r" b="b"/>
            <a:pathLst>
              <a:path w="5616" h="576">
                <a:moveTo>
                  <a:pt x="0" y="576"/>
                </a:moveTo>
                <a:lnTo>
                  <a:pt x="5465" y="563"/>
                </a:lnTo>
                <a:lnTo>
                  <a:pt x="5616" y="0"/>
                </a:lnTo>
                <a:lnTo>
                  <a:pt x="0" y="0"/>
                </a:lnTo>
                <a:lnTo>
                  <a:pt x="0" y="576"/>
                </a:lnTo>
                <a:close/>
              </a:path>
            </a:pathLst>
          </a:custGeom>
          <a:blipFill dpi="0" rotWithShape="1">
            <a:blip r:embed="rId14" cstate="print"/>
            <a:srcRect/>
            <a:stretch>
              <a:fillRect/>
            </a:stretch>
          </a:blipFill>
          <a:ln w="9525">
            <a:noFill/>
            <a:round/>
            <a:headEnd/>
            <a:tailEnd/>
          </a:ln>
          <a:effectLst/>
        </p:spPr>
        <p:txBody>
          <a:bodyPr/>
          <a:lstStyle/>
          <a:p>
            <a:pPr>
              <a:defRPr/>
            </a:pPr>
            <a:endParaRPr lang="zh-CN" altLang="en-US" dirty="0">
              <a:latin typeface="微软雅黑" pitchFamily="34" charset="-122"/>
            </a:endParaRPr>
          </a:p>
        </p:txBody>
      </p:sp>
      <p:sp>
        <p:nvSpPr>
          <p:cNvPr id="1043" name="Freeform 19"/>
          <p:cNvSpPr>
            <a:spLocks/>
          </p:cNvSpPr>
          <p:nvPr userDrawn="1"/>
        </p:nvSpPr>
        <p:spPr bwMode="gray">
          <a:xfrm>
            <a:off x="0" y="0"/>
            <a:ext cx="8924925" cy="6858000"/>
          </a:xfrm>
          <a:custGeom>
            <a:avLst/>
            <a:gdLst/>
            <a:ahLst/>
            <a:cxnLst>
              <a:cxn ang="0">
                <a:pos x="0" y="0"/>
              </a:cxn>
              <a:cxn ang="0">
                <a:pos x="5622" y="0"/>
              </a:cxn>
              <a:cxn ang="0">
                <a:pos x="4457" y="4313"/>
              </a:cxn>
              <a:cxn ang="0">
                <a:pos x="0" y="4320"/>
              </a:cxn>
              <a:cxn ang="0">
                <a:pos x="0" y="0"/>
              </a:cxn>
            </a:cxnLst>
            <a:rect l="0" t="0" r="r" b="b"/>
            <a:pathLst>
              <a:path w="5622" h="4320">
                <a:moveTo>
                  <a:pt x="0" y="0"/>
                </a:moveTo>
                <a:lnTo>
                  <a:pt x="5622" y="0"/>
                </a:lnTo>
                <a:lnTo>
                  <a:pt x="4457" y="4313"/>
                </a:lnTo>
                <a:lnTo>
                  <a:pt x="0" y="4320"/>
                </a:lnTo>
                <a:lnTo>
                  <a:pt x="0" y="0"/>
                </a:lnTo>
                <a:close/>
              </a:path>
            </a:pathLst>
          </a:custGeom>
          <a:solidFill>
            <a:schemeClr val="folHlink">
              <a:alpha val="13000"/>
            </a:schemeClr>
          </a:solidFill>
          <a:ln w="9525">
            <a:noFill/>
            <a:round/>
            <a:headEnd/>
            <a:tailEnd/>
          </a:ln>
          <a:effectLst/>
        </p:spPr>
        <p:txBody>
          <a:bodyPr/>
          <a:lstStyle/>
          <a:p>
            <a:pPr>
              <a:defRPr/>
            </a:pPr>
            <a:endParaRPr lang="zh-CN" altLang="en-US" dirty="0">
              <a:latin typeface="微软雅黑" pitchFamily="34" charset="-122"/>
            </a:endParaRPr>
          </a:p>
        </p:txBody>
      </p:sp>
      <p:sp>
        <p:nvSpPr>
          <p:cNvPr id="1041" name="Rectangle 17"/>
          <p:cNvSpPr>
            <a:spLocks noChangeArrowheads="1"/>
          </p:cNvSpPr>
          <p:nvPr/>
        </p:nvSpPr>
        <p:spPr bwMode="gray">
          <a:xfrm>
            <a:off x="0" y="403225"/>
            <a:ext cx="9144000" cy="609600"/>
          </a:xfrm>
          <a:prstGeom prst="rect">
            <a:avLst/>
          </a:prstGeom>
          <a:solidFill>
            <a:srgbClr val="173D89">
              <a:alpha val="77000"/>
            </a:srgbClr>
          </a:solidFill>
          <a:ln w="9525">
            <a:noFill/>
            <a:miter lim="800000"/>
            <a:headEnd/>
            <a:tailEnd/>
          </a:ln>
          <a:effectLst/>
        </p:spPr>
        <p:txBody>
          <a:bodyPr wrap="none" anchor="ctr"/>
          <a:lstStyle/>
          <a:p>
            <a:pPr>
              <a:defRPr/>
            </a:pPr>
            <a:endParaRPr lang="zh-CN" altLang="en-US" dirty="0">
              <a:latin typeface="微软雅黑" pitchFamily="34" charset="-122"/>
              <a:ea typeface="微软雅黑" pitchFamily="34" charset="-122"/>
            </a:endParaRPr>
          </a:p>
        </p:txBody>
      </p:sp>
      <p:sp>
        <p:nvSpPr>
          <p:cNvPr id="1030"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457200" y="6570663"/>
            <a:ext cx="2133600" cy="192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ea typeface="微软雅黑" pitchFamily="34" charset="-122"/>
              </a:defRPr>
            </a:lvl1pPr>
          </a:lstStyle>
          <a:p>
            <a:pPr>
              <a:defRPr/>
            </a:pPr>
            <a:endParaRPr lang="en-US" altLang="zh-CN" dirty="0"/>
          </a:p>
        </p:txBody>
      </p:sp>
      <p:sp>
        <p:nvSpPr>
          <p:cNvPr id="2" name="Rectangle 6"/>
          <p:cNvSpPr>
            <a:spLocks noGrp="1" noChangeArrowheads="1"/>
          </p:cNvSpPr>
          <p:nvPr>
            <p:ph type="sldNum" sz="quarter" idx="4"/>
          </p:nvPr>
        </p:nvSpPr>
        <p:spPr bwMode="auto">
          <a:xfrm>
            <a:off x="3962400" y="6553200"/>
            <a:ext cx="1219200"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ea typeface="微软雅黑" pitchFamily="34" charset="-122"/>
              </a:defRPr>
            </a:lvl1pPr>
          </a:lstStyle>
          <a:p>
            <a:pPr>
              <a:defRPr/>
            </a:pPr>
            <a:fld id="{B63151FE-20D7-43D1-858A-1CA000432EAA}" type="slidenum">
              <a:rPr lang="zh-CN" altLang="en-US" smtClean="0"/>
              <a:pPr>
                <a:defRPr/>
              </a:pPr>
              <a:t>‹#›</a:t>
            </a:fld>
            <a:endParaRPr lang="en-US" altLang="zh-CN" dirty="0"/>
          </a:p>
        </p:txBody>
      </p:sp>
      <p:sp>
        <p:nvSpPr>
          <p:cNvPr id="1042" name="Freeform 18"/>
          <p:cNvSpPr>
            <a:spLocks/>
          </p:cNvSpPr>
          <p:nvPr/>
        </p:nvSpPr>
        <p:spPr bwMode="gray">
          <a:xfrm>
            <a:off x="8664575" y="403225"/>
            <a:ext cx="477838" cy="609600"/>
          </a:xfrm>
          <a:custGeom>
            <a:avLst/>
            <a:gdLst/>
            <a:ahLst/>
            <a:cxnLst>
              <a:cxn ang="0">
                <a:pos x="96" y="0"/>
              </a:cxn>
              <a:cxn ang="0">
                <a:pos x="0" y="384"/>
              </a:cxn>
              <a:cxn ang="0">
                <a:pos x="288" y="384"/>
              </a:cxn>
              <a:cxn ang="0">
                <a:pos x="288" y="0"/>
              </a:cxn>
              <a:cxn ang="0">
                <a:pos x="96" y="0"/>
              </a:cxn>
            </a:cxnLst>
            <a:rect l="0" t="0" r="r" b="b"/>
            <a:pathLst>
              <a:path w="288" h="384">
                <a:moveTo>
                  <a:pt x="96" y="0"/>
                </a:moveTo>
                <a:lnTo>
                  <a:pt x="0" y="384"/>
                </a:lnTo>
                <a:lnTo>
                  <a:pt x="288" y="384"/>
                </a:lnTo>
                <a:lnTo>
                  <a:pt x="288" y="0"/>
                </a:lnTo>
                <a:lnTo>
                  <a:pt x="96" y="0"/>
                </a:lnTo>
                <a:close/>
              </a:path>
            </a:pathLst>
          </a:custGeom>
          <a:solidFill>
            <a:schemeClr val="hlink"/>
          </a:solidFill>
          <a:ln w="9525">
            <a:noFill/>
            <a:round/>
            <a:headEnd/>
            <a:tailEnd/>
          </a:ln>
          <a:effectLst/>
        </p:spPr>
        <p:txBody>
          <a:bodyPr/>
          <a:lstStyle/>
          <a:p>
            <a:pPr>
              <a:defRPr/>
            </a:pPr>
            <a:endParaRPr lang="zh-CN" altLang="en-US" dirty="0">
              <a:latin typeface="微软雅黑" pitchFamily="34" charset="-122"/>
            </a:endParaRPr>
          </a:p>
        </p:txBody>
      </p:sp>
      <p:sp>
        <p:nvSpPr>
          <p:cNvPr id="1034" name="Rectangle 2"/>
          <p:cNvSpPr>
            <a:spLocks noGrp="1" noChangeArrowheads="1"/>
          </p:cNvSpPr>
          <p:nvPr>
            <p:ph type="title"/>
          </p:nvPr>
        </p:nvSpPr>
        <p:spPr bwMode="white">
          <a:xfrm>
            <a:off x="533400" y="41275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smtClean="0"/>
              <a:t>Click to edit Master title style</a:t>
            </a:r>
          </a:p>
        </p:txBody>
      </p:sp>
      <p:pic>
        <p:nvPicPr>
          <p:cNvPr id="1035" name="Picture 2" descr="图片1"/>
          <p:cNvPicPr>
            <a:picLocks noChangeAspect="1" noChangeArrowheads="1"/>
          </p:cNvPicPr>
          <p:nvPr userDrawn="1"/>
        </p:nvPicPr>
        <p:blipFill>
          <a:blip r:embed="rId15" cstate="print"/>
          <a:srcRect/>
          <a:stretch>
            <a:fillRect/>
          </a:stretch>
        </p:blipFill>
        <p:spPr bwMode="auto">
          <a:xfrm>
            <a:off x="6500813" y="6294438"/>
            <a:ext cx="2643187" cy="563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rtl="0" eaLnBrk="0" fontAlgn="base" hangingPunct="0">
        <a:spcBef>
          <a:spcPct val="0"/>
        </a:spcBef>
        <a:spcAft>
          <a:spcPct val="0"/>
        </a:spcAft>
        <a:defRPr sz="2400">
          <a:solidFill>
            <a:schemeClr val="bg1"/>
          </a:solidFill>
          <a:latin typeface="微软雅黑" pitchFamily="34" charset="-122"/>
          <a:ea typeface="微软雅黑" pitchFamily="34" charset="-122"/>
          <a:cs typeface="+mj-cs"/>
        </a:defRPr>
      </a:lvl1pPr>
      <a:lvl2pPr algn="ctr" rtl="0" eaLnBrk="0" fontAlgn="base" hangingPunct="0">
        <a:spcBef>
          <a:spcPct val="0"/>
        </a:spcBef>
        <a:spcAft>
          <a:spcPct val="0"/>
        </a:spcAft>
        <a:defRPr sz="3600">
          <a:solidFill>
            <a:schemeClr val="bg1"/>
          </a:solidFill>
          <a:latin typeface="Tahoma" pitchFamily="34" charset="0"/>
        </a:defRPr>
      </a:lvl2pPr>
      <a:lvl3pPr algn="ctr" rtl="0" eaLnBrk="0" fontAlgn="base" hangingPunct="0">
        <a:spcBef>
          <a:spcPct val="0"/>
        </a:spcBef>
        <a:spcAft>
          <a:spcPct val="0"/>
        </a:spcAft>
        <a:defRPr sz="3600">
          <a:solidFill>
            <a:schemeClr val="bg1"/>
          </a:solidFill>
          <a:latin typeface="Tahoma" pitchFamily="34" charset="0"/>
        </a:defRPr>
      </a:lvl3pPr>
      <a:lvl4pPr algn="ctr" rtl="0" eaLnBrk="0" fontAlgn="base" hangingPunct="0">
        <a:spcBef>
          <a:spcPct val="0"/>
        </a:spcBef>
        <a:spcAft>
          <a:spcPct val="0"/>
        </a:spcAft>
        <a:defRPr sz="3600">
          <a:solidFill>
            <a:schemeClr val="bg1"/>
          </a:solidFill>
          <a:latin typeface="Tahoma" pitchFamily="34" charset="0"/>
        </a:defRPr>
      </a:lvl4pPr>
      <a:lvl5pPr algn="ctr" rtl="0" eaLnBrk="0" fontAlgn="base" hangingPunct="0">
        <a:spcBef>
          <a:spcPct val="0"/>
        </a:spcBef>
        <a:spcAft>
          <a:spcPct val="0"/>
        </a:spcAft>
        <a:defRPr sz="3600">
          <a:solidFill>
            <a:schemeClr val="bg1"/>
          </a:solidFill>
          <a:latin typeface="Tahoma" pitchFamily="34" charset="0"/>
        </a:defRPr>
      </a:lvl5pPr>
      <a:lvl6pPr marL="457200" algn="ctr" rtl="0" fontAlgn="base">
        <a:spcBef>
          <a:spcPct val="0"/>
        </a:spcBef>
        <a:spcAft>
          <a:spcPct val="0"/>
        </a:spcAft>
        <a:defRPr sz="3600">
          <a:solidFill>
            <a:schemeClr val="bg1"/>
          </a:solidFill>
          <a:latin typeface="Tahoma" pitchFamily="34" charset="0"/>
        </a:defRPr>
      </a:lvl6pPr>
      <a:lvl7pPr marL="914400" algn="ctr" rtl="0" fontAlgn="base">
        <a:spcBef>
          <a:spcPct val="0"/>
        </a:spcBef>
        <a:spcAft>
          <a:spcPct val="0"/>
        </a:spcAft>
        <a:defRPr sz="3600">
          <a:solidFill>
            <a:schemeClr val="bg1"/>
          </a:solidFill>
          <a:latin typeface="Tahoma" pitchFamily="34" charset="0"/>
        </a:defRPr>
      </a:lvl7pPr>
      <a:lvl8pPr marL="1371600" algn="ctr" rtl="0" fontAlgn="base">
        <a:spcBef>
          <a:spcPct val="0"/>
        </a:spcBef>
        <a:spcAft>
          <a:spcPct val="0"/>
        </a:spcAft>
        <a:defRPr sz="3600">
          <a:solidFill>
            <a:schemeClr val="bg1"/>
          </a:solidFill>
          <a:latin typeface="Tahoma" pitchFamily="34" charset="0"/>
        </a:defRPr>
      </a:lvl8pPr>
      <a:lvl9pPr marL="1828800" algn="ctr" rtl="0" fontAlgn="base">
        <a:spcBef>
          <a:spcPct val="0"/>
        </a:spcBef>
        <a:spcAft>
          <a:spcPct val="0"/>
        </a:spcAft>
        <a:defRPr sz="3600">
          <a:solidFill>
            <a:schemeClr val="bg1"/>
          </a:solidFill>
          <a:latin typeface="Tahom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微软雅黑" pitchFamily="34" charset="-122"/>
        </a:defRPr>
      </a:lvl2pPr>
      <a:lvl3pPr marL="1143000" indent="-228600" algn="l" rtl="0" eaLnBrk="0" fontAlgn="base" hangingPunct="0">
        <a:spcBef>
          <a:spcPct val="20000"/>
        </a:spcBef>
        <a:spcAft>
          <a:spcPct val="0"/>
        </a:spcAft>
        <a:buClr>
          <a:schemeClr val="tx1"/>
        </a:buClr>
        <a:buChar char="•"/>
        <a:defRPr sz="2400">
          <a:solidFill>
            <a:schemeClr val="tx1"/>
          </a:solidFill>
          <a:latin typeface="微软雅黑" pitchFamily="34" charset="-122"/>
        </a:defRPr>
      </a:lvl3pPr>
      <a:lvl4pPr marL="1600200" indent="-228600" algn="l" rtl="0" eaLnBrk="0" fontAlgn="base" hangingPunct="0">
        <a:spcBef>
          <a:spcPct val="20000"/>
        </a:spcBef>
        <a:spcAft>
          <a:spcPct val="0"/>
        </a:spcAft>
        <a:buChar char="–"/>
        <a:defRPr sz="2000">
          <a:solidFill>
            <a:schemeClr val="tx1"/>
          </a:solidFill>
          <a:latin typeface="微软雅黑" pitchFamily="34" charset="-122"/>
        </a:defRPr>
      </a:lvl4pPr>
      <a:lvl5pPr marL="2057400" indent="-228600" algn="l" rtl="0" eaLnBrk="0" fontAlgn="base" hangingPunct="0">
        <a:spcBef>
          <a:spcPct val="20000"/>
        </a:spcBef>
        <a:spcAft>
          <a:spcPct val="0"/>
        </a:spcAft>
        <a:buChar char="»"/>
        <a:defRPr sz="2000">
          <a:solidFill>
            <a:schemeClr val="tx1"/>
          </a:solidFill>
          <a:latin typeface="微软雅黑" pitchFamily="34" charset="-122"/>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620000" cy="609600"/>
          </a:xfrm>
        </p:spPr>
        <p:txBody>
          <a:bodyPr/>
          <a:lstStyle/>
          <a:p>
            <a:pPr eaLnBrk="1" hangingPunct="1"/>
            <a:r>
              <a:rPr lang="zh-CN" altLang="en-US" dirty="0" smtClean="0"/>
              <a:t>中国医疗美容行业市场研究报告</a:t>
            </a:r>
            <a:endParaRPr lang="en-US" altLang="zh-CN" dirty="0" smtClean="0"/>
          </a:p>
        </p:txBody>
      </p:sp>
      <p:sp>
        <p:nvSpPr>
          <p:cNvPr id="3" name="TextBox 2"/>
          <p:cNvSpPr txBox="1"/>
          <p:nvPr/>
        </p:nvSpPr>
        <p:spPr>
          <a:xfrm>
            <a:off x="914400" y="4800600"/>
            <a:ext cx="7315200" cy="461665"/>
          </a:xfrm>
          <a:prstGeom prst="rect">
            <a:avLst/>
          </a:prstGeom>
          <a:noFill/>
        </p:spPr>
        <p:txBody>
          <a:bodyPr wrap="square" rtlCol="0">
            <a:spAutoFit/>
          </a:bodyPr>
          <a:lstStyle/>
          <a:p>
            <a:pPr algn="ctr"/>
            <a:r>
              <a:rPr lang="zh-CN" altLang="en-US" sz="2400" dirty="0" smtClean="0">
                <a:latin typeface="微软雅黑" pitchFamily="34" charset="-122"/>
                <a:ea typeface="微软雅黑" pitchFamily="34" charset="-122"/>
              </a:rPr>
              <a:t>中国医疗美容行业市场研究报告编委会</a:t>
            </a:r>
            <a:endParaRPr lang="zh-CN" altLang="en-US" sz="2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2051050" y="1219200"/>
            <a:ext cx="6840538" cy="2297723"/>
          </a:xfrm>
          <a:prstGeom prst="rect">
            <a:avLst/>
          </a:prstGeom>
          <a:noFill/>
          <a:ln w="9525">
            <a:solidFill>
              <a:schemeClr val="tx1"/>
            </a:solidFill>
            <a:miter lim="800000"/>
            <a:headEnd/>
            <a:tailEnd/>
          </a:ln>
        </p:spPr>
        <p:txBody>
          <a:bodyPr lIns="0" tIns="0" rIns="0" bIns="0" anchor="ctr"/>
          <a:lstStyle/>
          <a:p>
            <a:pPr marL="265113" indent="-180975" defTabSz="762000" eaLnBrk="0" hangingPunct="0">
              <a:lnSpc>
                <a:spcPct val="150000"/>
              </a:lnSpc>
              <a:spcBef>
                <a:spcPts val="600"/>
              </a:spcBef>
              <a:spcAft>
                <a:spcPts val="0"/>
              </a:spcAft>
              <a:buFont typeface="Wingdings" pitchFamily="2" charset="2"/>
              <a:buChar char="Ø"/>
            </a:pPr>
            <a:r>
              <a:rPr lang="zh-CN" altLang="en-US" sz="1400" b="1" dirty="0">
                <a:latin typeface="微软雅黑" pitchFamily="34" charset="-122"/>
              </a:rPr>
              <a:t>目标消费者对医疗美容接受度</a:t>
            </a:r>
            <a:r>
              <a:rPr lang="zh-CN" altLang="en-US" sz="1400" b="1" dirty="0" smtClean="0">
                <a:latin typeface="微软雅黑" pitchFamily="34" charset="-122"/>
              </a:rPr>
              <a:t>较高。</a:t>
            </a:r>
            <a:r>
              <a:rPr lang="zh-CN" altLang="en-US" sz="1400" dirty="0" smtClean="0">
                <a:latin typeface="微软雅黑" pitchFamily="34" charset="-122"/>
              </a:rPr>
              <a:t>八成</a:t>
            </a:r>
            <a:r>
              <a:rPr lang="zh-CN" altLang="en-US" sz="1400" dirty="0">
                <a:latin typeface="微软雅黑" pitchFamily="34" charset="-122"/>
              </a:rPr>
              <a:t>左右</a:t>
            </a:r>
            <a:r>
              <a:rPr lang="zh-CN" altLang="en-US" sz="1400" dirty="0" smtClean="0">
                <a:latin typeface="微软雅黑" pitchFamily="34" charset="-122"/>
              </a:rPr>
              <a:t>的目标消费者</a:t>
            </a:r>
            <a:r>
              <a:rPr lang="zh-CN" altLang="en-US" sz="1400" dirty="0">
                <a:latin typeface="微软雅黑" pitchFamily="34" charset="-122"/>
              </a:rPr>
              <a:t>持“做医疗美容的人较多，大家都能坦然接受”、“是社会潮流、未来会有越来越多的人接受”的</a:t>
            </a:r>
            <a:r>
              <a:rPr lang="zh-CN" altLang="en-US" sz="1400" dirty="0" smtClean="0">
                <a:latin typeface="微软雅黑" pitchFamily="34" charset="-122"/>
              </a:rPr>
              <a:t>观点。</a:t>
            </a:r>
            <a:endParaRPr lang="en-US" altLang="zh-CN" sz="1400" dirty="0" smtClean="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zh-CN" altLang="en-US" sz="1400" dirty="0">
                <a:latin typeface="微软雅黑" pitchFamily="34" charset="-122"/>
              </a:rPr>
              <a:t>按人群分析，</a:t>
            </a:r>
            <a:r>
              <a:rPr lang="zh-CN" altLang="zh-CN" sz="1400" b="1" dirty="0">
                <a:latin typeface="微软雅黑" pitchFamily="34" charset="-122"/>
              </a:rPr>
              <a:t>女性</a:t>
            </a:r>
            <a:r>
              <a:rPr lang="zh-CN" altLang="zh-CN" sz="1400" b="1" dirty="0" smtClean="0">
                <a:latin typeface="微软雅黑" pitchFamily="34" charset="-122"/>
              </a:rPr>
              <a:t>对</a:t>
            </a:r>
            <a:r>
              <a:rPr lang="zh-CN" altLang="en-US" sz="1400" b="1" dirty="0" smtClean="0">
                <a:latin typeface="微软雅黑" pitchFamily="34" charset="-122"/>
              </a:rPr>
              <a:t>于</a:t>
            </a:r>
            <a:r>
              <a:rPr lang="zh-CN" altLang="zh-CN" sz="1400" b="1" dirty="0" smtClean="0">
                <a:latin typeface="微软雅黑" pitchFamily="34" charset="-122"/>
              </a:rPr>
              <a:t>医疗</a:t>
            </a:r>
            <a:r>
              <a:rPr lang="zh-CN" altLang="zh-CN" sz="1400" b="1" dirty="0">
                <a:latin typeface="微软雅黑" pitchFamily="34" charset="-122"/>
              </a:rPr>
              <a:t>美容的接受程度较</a:t>
            </a:r>
            <a:r>
              <a:rPr lang="zh-CN" altLang="en-US" sz="1400" b="1" dirty="0">
                <a:latin typeface="微软雅黑" pitchFamily="34" charset="-122"/>
              </a:rPr>
              <a:t>男性</a:t>
            </a:r>
            <a:r>
              <a:rPr lang="zh-CN" altLang="zh-CN" sz="1400" b="1" dirty="0">
                <a:latin typeface="微软雅黑" pitchFamily="34" charset="-122"/>
              </a:rPr>
              <a:t>高</a:t>
            </a:r>
            <a:r>
              <a:rPr lang="zh-CN" altLang="zh-CN" sz="1400" dirty="0">
                <a:latin typeface="微软雅黑" pitchFamily="34" charset="-122"/>
              </a:rPr>
              <a:t>，较多男性仍认为“现在能接受的人还较少”。</a:t>
            </a:r>
            <a:endParaRPr lang="zh-CN" altLang="en-US" sz="1400" dirty="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en-US" altLang="zh-CN" sz="1400" b="1" dirty="0">
                <a:latin typeface="微软雅黑" pitchFamily="34" charset="-122"/>
              </a:rPr>
              <a:t>20-30</a:t>
            </a:r>
            <a:r>
              <a:rPr lang="zh-CN" altLang="en-US" sz="1400" b="1" dirty="0">
                <a:latin typeface="微软雅黑" pitchFamily="34" charset="-122"/>
              </a:rPr>
              <a:t>岁的消费者对医疗美容观念接受度最高</a:t>
            </a:r>
            <a:r>
              <a:rPr lang="zh-CN" altLang="en-US" sz="1400" dirty="0">
                <a:latin typeface="微软雅黑" pitchFamily="34" charset="-122"/>
              </a:rPr>
              <a:t>，超过</a:t>
            </a:r>
            <a:r>
              <a:rPr lang="en-US" altLang="zh-CN" sz="1400" dirty="0">
                <a:latin typeface="微软雅黑" pitchFamily="34" charset="-122"/>
              </a:rPr>
              <a:t>50</a:t>
            </a:r>
            <a:r>
              <a:rPr lang="zh-CN" altLang="en-US" sz="1400" dirty="0">
                <a:latin typeface="微软雅黑" pitchFamily="34" charset="-122"/>
              </a:rPr>
              <a:t>岁的老年人对医疗美容的认可度比其他年龄层的消费者低</a:t>
            </a:r>
            <a:r>
              <a:rPr lang="zh-CN" altLang="en-US" sz="1400" dirty="0" smtClean="0">
                <a:latin typeface="微软雅黑" pitchFamily="34" charset="-122"/>
              </a:rPr>
              <a:t>。</a:t>
            </a:r>
            <a:endParaRPr lang="en-US" altLang="zh-CN" sz="1400" kern="0" dirty="0" smtClean="0">
              <a:latin typeface="微软雅黑" pitchFamily="34" charset="-122"/>
              <a:ea typeface="微软雅黑" pitchFamily="34" charset="-122"/>
            </a:endParaRPr>
          </a:p>
        </p:txBody>
      </p:sp>
      <p:sp>
        <p:nvSpPr>
          <p:cNvPr id="5" name="右箭头 25"/>
          <p:cNvSpPr>
            <a:spLocks noChangeArrowheads="1"/>
          </p:cNvSpPr>
          <p:nvPr/>
        </p:nvSpPr>
        <p:spPr bwMode="auto">
          <a:xfrm>
            <a:off x="228600" y="1219200"/>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rPr>
              <a:t>医疗美容观念接受度</a:t>
            </a:r>
            <a:endParaRPr lang="zh-CN" altLang="en-US" sz="1600" b="1" dirty="0">
              <a:latin typeface="微软雅黑" pitchFamily="34" charset="-122"/>
            </a:endParaRPr>
          </a:p>
        </p:txBody>
      </p:sp>
      <p:sp>
        <p:nvSpPr>
          <p:cNvPr id="8" name="标题 1"/>
          <p:cNvSpPr>
            <a:spLocks noGrp="1"/>
          </p:cNvSpPr>
          <p:nvPr>
            <p:ph type="title"/>
          </p:nvPr>
        </p:nvSpPr>
        <p:spPr>
          <a:xfrm>
            <a:off x="533400" y="412750"/>
            <a:ext cx="8229600" cy="563563"/>
          </a:xfrm>
        </p:spPr>
        <p:txBody>
          <a:bodyPr/>
          <a:lstStyle/>
          <a:p>
            <a:r>
              <a:rPr lang="zh-CN" altLang="en-US" dirty="0"/>
              <a:t>消费者对医疗美容行业的</a:t>
            </a:r>
            <a:r>
              <a:rPr lang="zh-CN" altLang="en-US" dirty="0" smtClean="0"/>
              <a:t>认知</a:t>
            </a:r>
            <a:endParaRPr lang="zh-CN" altLang="en-US" dirty="0"/>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10</a:t>
            </a:fld>
            <a:endParaRPr lang="en-US" altLang="zh-CN"/>
          </a:p>
        </p:txBody>
      </p:sp>
      <p:sp>
        <p:nvSpPr>
          <p:cNvPr id="9" name="右箭头 25"/>
          <p:cNvSpPr>
            <a:spLocks noChangeArrowheads="1"/>
          </p:cNvSpPr>
          <p:nvPr/>
        </p:nvSpPr>
        <p:spPr bwMode="auto">
          <a:xfrm>
            <a:off x="228600" y="3733800"/>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rPr>
              <a:t>医疗美容技术认知</a:t>
            </a:r>
            <a:endParaRPr lang="zh-CN" altLang="en-US" sz="1600" b="1" dirty="0">
              <a:latin typeface="微软雅黑" pitchFamily="34" charset="-122"/>
            </a:endParaRPr>
          </a:p>
        </p:txBody>
      </p:sp>
      <p:sp>
        <p:nvSpPr>
          <p:cNvPr id="10" name="Rectangle 28"/>
          <p:cNvSpPr>
            <a:spLocks noChangeArrowheads="1"/>
          </p:cNvSpPr>
          <p:nvPr/>
        </p:nvSpPr>
        <p:spPr bwMode="auto">
          <a:xfrm>
            <a:off x="2051050" y="3671668"/>
            <a:ext cx="6840538" cy="2579230"/>
          </a:xfrm>
          <a:prstGeom prst="rect">
            <a:avLst/>
          </a:prstGeom>
          <a:noFill/>
          <a:ln w="9525">
            <a:solidFill>
              <a:schemeClr val="tx1"/>
            </a:solidFill>
            <a:miter lim="800000"/>
            <a:headEnd/>
            <a:tailEnd/>
          </a:ln>
        </p:spPr>
        <p:txBody>
          <a:bodyPr lIns="0" tIns="0" rIns="0" bIns="0" anchor="ctr"/>
          <a:lstStyle/>
          <a:p>
            <a:pPr marL="265113" indent="-180975" defTabSz="762000" eaLnBrk="0" hangingPunct="0">
              <a:lnSpc>
                <a:spcPct val="150000"/>
              </a:lnSpc>
              <a:spcBef>
                <a:spcPts val="600"/>
              </a:spcBef>
              <a:spcAft>
                <a:spcPts val="0"/>
              </a:spcAft>
              <a:buFont typeface="Wingdings" pitchFamily="2" charset="2"/>
              <a:buChar char="Ø"/>
            </a:pPr>
            <a:r>
              <a:rPr lang="zh-CN" altLang="en-US" sz="1400" b="1" dirty="0" smtClean="0">
                <a:latin typeface="微软雅黑" pitchFamily="34" charset="-122"/>
              </a:rPr>
              <a:t>目标</a:t>
            </a:r>
            <a:r>
              <a:rPr lang="zh-CN" altLang="en-US" sz="1400" b="1" dirty="0">
                <a:latin typeface="微软雅黑" pitchFamily="34" charset="-122"/>
              </a:rPr>
              <a:t>消费人群对我国的医疗美容技术仍然缺乏信心</a:t>
            </a:r>
            <a:r>
              <a:rPr lang="zh-CN" altLang="en-US" sz="1400" b="1" dirty="0" smtClean="0">
                <a:latin typeface="微软雅黑" pitchFamily="34" charset="-122"/>
              </a:rPr>
              <a:t>。</a:t>
            </a:r>
            <a:endParaRPr lang="en-US" altLang="zh-CN" sz="1400" b="1" dirty="0" smtClean="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zh-CN" altLang="en-US" sz="1400" dirty="0" smtClean="0">
                <a:latin typeface="微软雅黑" pitchFamily="34" charset="-122"/>
              </a:rPr>
              <a:t>目前</a:t>
            </a:r>
            <a:r>
              <a:rPr lang="zh-CN" altLang="en-US" sz="1400" dirty="0">
                <a:latin typeface="微软雅黑" pitchFamily="34" charset="-122"/>
              </a:rPr>
              <a:t>我国的医疗美容行业正处在快速发展期，但仅有</a:t>
            </a:r>
            <a:r>
              <a:rPr lang="en-US" altLang="zh-CN" sz="1400" dirty="0">
                <a:latin typeface="微软雅黑" pitchFamily="34" charset="-122"/>
              </a:rPr>
              <a:t>34.0%</a:t>
            </a:r>
            <a:r>
              <a:rPr lang="zh-CN" altLang="en-US" sz="1400" dirty="0">
                <a:latin typeface="微软雅黑" pitchFamily="34" charset="-122"/>
              </a:rPr>
              <a:t>的目标消费者认为现阶段国内的医疗美容技术是成熟的，认为</a:t>
            </a:r>
            <a:r>
              <a:rPr lang="zh-CN" altLang="en-US" sz="1400" dirty="0" smtClean="0">
                <a:latin typeface="微软雅黑" pitchFamily="34" charset="-122"/>
              </a:rPr>
              <a:t>不成熟和不好说</a:t>
            </a:r>
            <a:r>
              <a:rPr lang="zh-CN" altLang="en-US" sz="1400" dirty="0">
                <a:latin typeface="微软雅黑" pitchFamily="34" charset="-122"/>
              </a:rPr>
              <a:t>的</a:t>
            </a:r>
            <a:r>
              <a:rPr lang="zh-CN" altLang="en-US" sz="1400" dirty="0" smtClean="0">
                <a:latin typeface="微软雅黑" pitchFamily="34" charset="-122"/>
              </a:rPr>
              <a:t>消费者合计</a:t>
            </a:r>
            <a:r>
              <a:rPr lang="zh-CN" altLang="en-US" sz="1400" dirty="0">
                <a:latin typeface="微软雅黑" pitchFamily="34" charset="-122"/>
              </a:rPr>
              <a:t>超过</a:t>
            </a:r>
            <a:r>
              <a:rPr lang="zh-CN" altLang="en-US" sz="1400" dirty="0" smtClean="0">
                <a:latin typeface="微软雅黑" pitchFamily="34" charset="-122"/>
              </a:rPr>
              <a:t>六成。</a:t>
            </a:r>
            <a:endParaRPr lang="en-US" altLang="zh-CN" sz="1400" dirty="0" smtClean="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zh-CN" altLang="en-US" sz="1400" b="1" dirty="0">
                <a:latin typeface="微软雅黑" pitchFamily="34" charset="-122"/>
              </a:rPr>
              <a:t>韩国的医疗美容技术受到消费者的普遍认可</a:t>
            </a:r>
            <a:r>
              <a:rPr lang="zh-CN" altLang="en-US" sz="1400" b="1" dirty="0" smtClean="0">
                <a:latin typeface="微软雅黑" pitchFamily="34" charset="-122"/>
              </a:rPr>
              <a:t>。</a:t>
            </a:r>
            <a:endParaRPr lang="en-US" altLang="zh-CN" sz="1400" b="1" dirty="0" smtClean="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zh-CN" altLang="en-US" sz="1400" dirty="0" smtClean="0">
                <a:latin typeface="微软雅黑" pitchFamily="34" charset="-122"/>
              </a:rPr>
              <a:t>在</a:t>
            </a:r>
            <a:r>
              <a:rPr lang="zh-CN" altLang="en-US" sz="1400" dirty="0">
                <a:latin typeface="微软雅黑" pitchFamily="34" charset="-122"/>
              </a:rPr>
              <a:t>询问目标</a:t>
            </a:r>
            <a:r>
              <a:rPr lang="zh-CN" altLang="en-US" sz="1400" dirty="0" smtClean="0">
                <a:latin typeface="微软雅黑" pitchFamily="34" charset="-122"/>
              </a:rPr>
              <a:t>消费者认为</a:t>
            </a:r>
            <a:r>
              <a:rPr lang="zh-CN" altLang="en-US" sz="1400" dirty="0">
                <a:latin typeface="微软雅黑" pitchFamily="34" charset="-122"/>
              </a:rPr>
              <a:t>哪个国家</a:t>
            </a:r>
            <a:r>
              <a:rPr lang="zh-CN" altLang="en-US" sz="1400" dirty="0" smtClean="0">
                <a:latin typeface="微软雅黑" pitchFamily="34" charset="-122"/>
              </a:rPr>
              <a:t>的医疗美容行业</a:t>
            </a:r>
            <a:r>
              <a:rPr lang="zh-CN" altLang="en-US" sz="1400" dirty="0">
                <a:latin typeface="微软雅黑" pitchFamily="34" charset="-122"/>
              </a:rPr>
              <a:t>较发达时，有</a:t>
            </a:r>
            <a:r>
              <a:rPr lang="en-US" altLang="zh-CN" sz="1400" dirty="0">
                <a:latin typeface="微软雅黑" pitchFamily="34" charset="-122"/>
              </a:rPr>
              <a:t>99.3%</a:t>
            </a:r>
            <a:r>
              <a:rPr lang="zh-CN" altLang="en-US" sz="1400" dirty="0">
                <a:latin typeface="微软雅黑" pitchFamily="34" charset="-122"/>
              </a:rPr>
              <a:t>的目标消费</a:t>
            </a:r>
            <a:r>
              <a:rPr lang="zh-CN" altLang="en-US" sz="1400" dirty="0" smtClean="0">
                <a:latin typeface="微软雅黑" pitchFamily="34" charset="-122"/>
              </a:rPr>
              <a:t>人群选择了韩国，认为</a:t>
            </a:r>
            <a:r>
              <a:rPr lang="zh-CN" altLang="en-US" sz="1400" dirty="0">
                <a:latin typeface="微软雅黑" pitchFamily="34" charset="-122"/>
              </a:rPr>
              <a:t>目前韩国的医疗美容行业较发达，</a:t>
            </a:r>
            <a:r>
              <a:rPr lang="zh-CN" altLang="en-US" sz="1400" dirty="0" smtClean="0">
                <a:latin typeface="微软雅黑" pitchFamily="34" charset="-122"/>
              </a:rPr>
              <a:t>遥遥领先于日本</a:t>
            </a:r>
            <a:r>
              <a:rPr lang="zh-CN" altLang="en-US" sz="1400" dirty="0">
                <a:latin typeface="微软雅黑" pitchFamily="34" charset="-122"/>
              </a:rPr>
              <a:t>、美国、法国、泰国</a:t>
            </a:r>
            <a:r>
              <a:rPr lang="zh-CN" altLang="en-US" sz="1400" dirty="0" smtClean="0">
                <a:latin typeface="微软雅黑" pitchFamily="34" charset="-122"/>
              </a:rPr>
              <a:t>等。</a:t>
            </a:r>
            <a:endParaRPr lang="en-US" altLang="zh-CN" sz="1400" kern="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2051050" y="1219200"/>
            <a:ext cx="6840538" cy="2269588"/>
          </a:xfrm>
          <a:prstGeom prst="rect">
            <a:avLst/>
          </a:prstGeom>
          <a:noFill/>
          <a:ln w="9525">
            <a:solidFill>
              <a:schemeClr val="tx1"/>
            </a:solidFill>
            <a:miter lim="800000"/>
            <a:headEnd/>
            <a:tailEnd/>
          </a:ln>
        </p:spPr>
        <p:txBody>
          <a:bodyPr lIns="0" tIns="0" rIns="0" bIns="0" anchor="ctr"/>
          <a:lstStyle/>
          <a:p>
            <a:pPr marL="265113" indent="-180975" defTabSz="762000" eaLnBrk="0" hangingPunct="0">
              <a:lnSpc>
                <a:spcPct val="150000"/>
              </a:lnSpc>
              <a:spcBef>
                <a:spcPts val="300"/>
              </a:spcBef>
              <a:spcAft>
                <a:spcPts val="0"/>
              </a:spcAft>
              <a:buFont typeface="Wingdings" pitchFamily="2" charset="2"/>
              <a:buChar char="Ø"/>
            </a:pPr>
            <a:r>
              <a:rPr lang="zh-CN" altLang="en-US" sz="1400" b="1" dirty="0" smtClean="0">
                <a:solidFill>
                  <a:srgbClr val="000000"/>
                </a:solidFill>
                <a:latin typeface="微软雅黑" pitchFamily="34" charset="-122"/>
                <a:ea typeface="微软雅黑" pitchFamily="34" charset="-122"/>
              </a:rPr>
              <a:t>“爱美之心”</a:t>
            </a:r>
            <a:r>
              <a:rPr lang="zh-CN" altLang="en-US" sz="1400" b="1" dirty="0">
                <a:solidFill>
                  <a:srgbClr val="000000"/>
                </a:solidFill>
                <a:latin typeface="微软雅黑" pitchFamily="34" charset="-122"/>
                <a:ea typeface="微软雅黑" pitchFamily="34" charset="-122"/>
              </a:rPr>
              <a:t>是消费者做医疗美容的最主要动机</a:t>
            </a:r>
            <a:r>
              <a:rPr lang="zh-CN" altLang="en-US" sz="1400" b="1" dirty="0" smtClean="0">
                <a:solidFill>
                  <a:srgbClr val="000000"/>
                </a:solidFill>
                <a:latin typeface="微软雅黑" pitchFamily="34" charset="-122"/>
                <a:ea typeface="微软雅黑" pitchFamily="34" charset="-122"/>
              </a:rPr>
              <a:t>。</a:t>
            </a:r>
            <a:r>
              <a:rPr lang="zh-CN" altLang="en-US" sz="1400" dirty="0" smtClean="0">
                <a:solidFill>
                  <a:srgbClr val="000000"/>
                </a:solidFill>
                <a:latin typeface="微软雅黑" pitchFamily="34" charset="-122"/>
                <a:ea typeface="微软雅黑" pitchFamily="34" charset="-122"/>
              </a:rPr>
              <a:t>有</a:t>
            </a:r>
            <a:r>
              <a:rPr lang="en-US" altLang="zh-CN" sz="1400" dirty="0">
                <a:solidFill>
                  <a:srgbClr val="000000"/>
                </a:solidFill>
                <a:latin typeface="微软雅黑" pitchFamily="34" charset="-122"/>
                <a:ea typeface="微软雅黑" pitchFamily="34" charset="-122"/>
              </a:rPr>
              <a:t>96.1%</a:t>
            </a:r>
            <a:r>
              <a:rPr lang="zh-CN" altLang="en-US" sz="1400" dirty="0">
                <a:solidFill>
                  <a:srgbClr val="000000"/>
                </a:solidFill>
                <a:latin typeface="微软雅黑" pitchFamily="34" charset="-122"/>
                <a:ea typeface="微软雅黑" pitchFamily="34" charset="-122"/>
              </a:rPr>
              <a:t>的消费者选择了“追求个人形象好”，另外选择“为寻找更好的工作或职位升迁”的消费者也高达</a:t>
            </a:r>
            <a:r>
              <a:rPr lang="en-US" altLang="zh-CN" sz="1400" dirty="0">
                <a:solidFill>
                  <a:srgbClr val="000000"/>
                </a:solidFill>
                <a:latin typeface="微软雅黑" pitchFamily="34" charset="-122"/>
                <a:ea typeface="微软雅黑" pitchFamily="34" charset="-122"/>
              </a:rPr>
              <a:t>39.4</a:t>
            </a:r>
            <a:r>
              <a:rPr lang="en-US" altLang="zh-CN" sz="1400" dirty="0" smtClean="0">
                <a:solidFill>
                  <a:srgbClr val="000000"/>
                </a:solidFill>
                <a:latin typeface="微软雅黑" pitchFamily="34" charset="-122"/>
                <a:ea typeface="微软雅黑" pitchFamily="34" charset="-122"/>
              </a:rPr>
              <a:t>%</a:t>
            </a:r>
            <a:r>
              <a:rPr lang="zh-CN" altLang="en-US" sz="1400" dirty="0" smtClean="0">
                <a:solidFill>
                  <a:srgbClr val="000000"/>
                </a:solidFill>
                <a:latin typeface="微软雅黑" pitchFamily="34" charset="-122"/>
                <a:ea typeface="微软雅黑" pitchFamily="34" charset="-122"/>
              </a:rPr>
              <a:t>，这</a:t>
            </a:r>
            <a:r>
              <a:rPr lang="zh-CN" altLang="en-US" sz="1400" dirty="0">
                <a:solidFill>
                  <a:srgbClr val="000000"/>
                </a:solidFill>
                <a:latin typeface="微软雅黑" pitchFamily="34" charset="-122"/>
                <a:ea typeface="微软雅黑" pitchFamily="34" charset="-122"/>
              </a:rPr>
              <a:t>两类原因构成了现阶段消费者做医疗美容</a:t>
            </a:r>
            <a:r>
              <a:rPr lang="zh-CN" altLang="en-US" sz="1400" dirty="0" smtClean="0">
                <a:solidFill>
                  <a:srgbClr val="000000"/>
                </a:solidFill>
                <a:latin typeface="微软雅黑" pitchFamily="34" charset="-122"/>
                <a:ea typeface="微软雅黑" pitchFamily="34" charset="-122"/>
              </a:rPr>
              <a:t>的主要</a:t>
            </a:r>
            <a:r>
              <a:rPr lang="zh-CN" altLang="en-US" sz="1400" dirty="0">
                <a:solidFill>
                  <a:srgbClr val="000000"/>
                </a:solidFill>
                <a:latin typeface="微软雅黑" pitchFamily="34" charset="-122"/>
                <a:ea typeface="微软雅黑" pitchFamily="34" charset="-122"/>
              </a:rPr>
              <a:t>动机。</a:t>
            </a:r>
          </a:p>
          <a:p>
            <a:pPr marL="265113" indent="-180975" defTabSz="762000" eaLnBrk="0" hangingPunct="0">
              <a:lnSpc>
                <a:spcPct val="150000"/>
              </a:lnSpc>
              <a:spcBef>
                <a:spcPts val="300"/>
              </a:spcBef>
              <a:spcAft>
                <a:spcPts val="0"/>
              </a:spcAft>
              <a:buFont typeface="Wingdings" pitchFamily="2" charset="2"/>
              <a:buChar char="Ø"/>
            </a:pPr>
            <a:r>
              <a:rPr lang="zh-CN" altLang="en-US" sz="1400" b="1" dirty="0">
                <a:solidFill>
                  <a:srgbClr val="000000"/>
                </a:solidFill>
                <a:latin typeface="微软雅黑" pitchFamily="34" charset="-122"/>
                <a:ea typeface="微软雅黑" pitchFamily="34" charset="-122"/>
              </a:rPr>
              <a:t>女性更希望通过医疗美容在工作和恋爱中得到更多的</a:t>
            </a:r>
            <a:r>
              <a:rPr lang="zh-CN" altLang="en-US" sz="1400" b="1" dirty="0" smtClean="0">
                <a:solidFill>
                  <a:srgbClr val="000000"/>
                </a:solidFill>
                <a:latin typeface="微软雅黑" pitchFamily="34" charset="-122"/>
                <a:ea typeface="微软雅黑" pitchFamily="34" charset="-122"/>
              </a:rPr>
              <a:t>青睐</a:t>
            </a:r>
            <a:r>
              <a:rPr lang="zh-CN" altLang="en-US" sz="1400" dirty="0" smtClean="0">
                <a:solidFill>
                  <a:srgbClr val="000000"/>
                </a:solidFill>
                <a:latin typeface="微软雅黑" pitchFamily="34" charset="-122"/>
                <a:ea typeface="微软雅黑" pitchFamily="34" charset="-122"/>
              </a:rPr>
              <a:t>，男性出于“特殊职业需要”</a:t>
            </a:r>
            <a:r>
              <a:rPr lang="zh-CN" altLang="en-US" sz="1400" dirty="0">
                <a:solidFill>
                  <a:srgbClr val="000000"/>
                </a:solidFill>
                <a:latin typeface="微软雅黑" pitchFamily="34" charset="-122"/>
                <a:ea typeface="微软雅黑" pitchFamily="34" charset="-122"/>
              </a:rPr>
              <a:t>的选择比例较女性略高。</a:t>
            </a:r>
          </a:p>
          <a:p>
            <a:pPr marL="265113" indent="-180975" defTabSz="762000" eaLnBrk="0" hangingPunct="0">
              <a:lnSpc>
                <a:spcPct val="150000"/>
              </a:lnSpc>
              <a:spcBef>
                <a:spcPts val="300"/>
              </a:spcBef>
              <a:spcAft>
                <a:spcPts val="0"/>
              </a:spcAft>
              <a:buFont typeface="Wingdings" pitchFamily="2" charset="2"/>
              <a:buChar char="Ø"/>
            </a:pPr>
            <a:r>
              <a:rPr lang="zh-CN" altLang="en-US" sz="1400" dirty="0" smtClean="0">
                <a:solidFill>
                  <a:srgbClr val="000000"/>
                </a:solidFill>
                <a:latin typeface="微软雅黑" pitchFamily="34" charset="-122"/>
                <a:ea typeface="微软雅黑" pitchFamily="34" charset="-122"/>
              </a:rPr>
              <a:t>找到</a:t>
            </a:r>
            <a:r>
              <a:rPr lang="zh-CN" altLang="en-US" sz="1400" dirty="0">
                <a:solidFill>
                  <a:srgbClr val="000000"/>
                </a:solidFill>
                <a:latin typeface="微软雅黑" pitchFamily="34" charset="-122"/>
                <a:ea typeface="微软雅黑" pitchFamily="34" charset="-122"/>
              </a:rPr>
              <a:t>更好的工作和</a:t>
            </a:r>
            <a:r>
              <a:rPr lang="zh-CN" altLang="en-US" sz="1400" dirty="0" smtClean="0">
                <a:solidFill>
                  <a:srgbClr val="000000"/>
                </a:solidFill>
                <a:latin typeface="微软雅黑" pitchFamily="34" charset="-122"/>
                <a:ea typeface="微软雅黑" pitchFamily="34" charset="-122"/>
              </a:rPr>
              <a:t>谈恋爱是</a:t>
            </a:r>
            <a:r>
              <a:rPr lang="en-US" altLang="zh-CN" sz="1400" dirty="0" smtClean="0">
                <a:solidFill>
                  <a:srgbClr val="000000"/>
                </a:solidFill>
                <a:latin typeface="微软雅黑" pitchFamily="34" charset="-122"/>
                <a:ea typeface="微软雅黑" pitchFamily="34" charset="-122"/>
              </a:rPr>
              <a:t>20-35</a:t>
            </a:r>
            <a:r>
              <a:rPr lang="zh-CN" altLang="en-US" sz="1400" dirty="0">
                <a:solidFill>
                  <a:srgbClr val="000000"/>
                </a:solidFill>
                <a:latin typeface="微软雅黑" pitchFamily="34" charset="-122"/>
                <a:ea typeface="微软雅黑" pitchFamily="34" charset="-122"/>
              </a:rPr>
              <a:t>岁人群较突出的动机，</a:t>
            </a:r>
            <a:r>
              <a:rPr lang="en-US" altLang="zh-CN" sz="1400" b="1" dirty="0">
                <a:solidFill>
                  <a:srgbClr val="000000"/>
                </a:solidFill>
                <a:latin typeface="微软雅黑" pitchFamily="34" charset="-122"/>
                <a:ea typeface="微软雅黑" pitchFamily="34" charset="-122"/>
              </a:rPr>
              <a:t>50</a:t>
            </a:r>
            <a:r>
              <a:rPr lang="zh-CN" altLang="en-US" sz="1400" b="1" dirty="0">
                <a:solidFill>
                  <a:srgbClr val="000000"/>
                </a:solidFill>
                <a:latin typeface="微软雅黑" pitchFamily="34" charset="-122"/>
                <a:ea typeface="微软雅黑" pitchFamily="34" charset="-122"/>
              </a:rPr>
              <a:t>岁以上</a:t>
            </a:r>
            <a:r>
              <a:rPr lang="zh-CN" altLang="en-US" sz="1400" b="1" dirty="0" smtClean="0">
                <a:solidFill>
                  <a:srgbClr val="000000"/>
                </a:solidFill>
                <a:latin typeface="微软雅黑" pitchFamily="34" charset="-122"/>
                <a:ea typeface="微软雅黑" pitchFamily="34" charset="-122"/>
              </a:rPr>
              <a:t>人群在求美及特殊</a:t>
            </a:r>
            <a:r>
              <a:rPr lang="zh-CN" altLang="en-US" sz="1400" b="1" dirty="0">
                <a:solidFill>
                  <a:srgbClr val="000000"/>
                </a:solidFill>
                <a:latin typeface="微软雅黑" pitchFamily="34" charset="-122"/>
                <a:ea typeface="微软雅黑" pitchFamily="34" charset="-122"/>
              </a:rPr>
              <a:t>职业</a:t>
            </a:r>
            <a:r>
              <a:rPr lang="zh-CN" altLang="en-US" sz="1400" b="1" dirty="0" smtClean="0">
                <a:solidFill>
                  <a:srgbClr val="000000"/>
                </a:solidFill>
                <a:latin typeface="微软雅黑" pitchFamily="34" charset="-122"/>
                <a:ea typeface="微软雅黑" pitchFamily="34" charset="-122"/>
              </a:rPr>
              <a:t>要求之外，</a:t>
            </a:r>
            <a:r>
              <a:rPr lang="zh-CN" altLang="en-US" sz="1400" b="1" dirty="0">
                <a:solidFill>
                  <a:srgbClr val="000000"/>
                </a:solidFill>
                <a:latin typeface="微软雅黑" pitchFamily="34" charset="-122"/>
                <a:ea typeface="微软雅黑" pitchFamily="34" charset="-122"/>
              </a:rPr>
              <a:t>延长</a:t>
            </a:r>
            <a:r>
              <a:rPr lang="zh-CN" altLang="en-US" sz="1400" b="1" dirty="0" smtClean="0">
                <a:solidFill>
                  <a:srgbClr val="000000"/>
                </a:solidFill>
                <a:latin typeface="微软雅黑" pitchFamily="34" charset="-122"/>
                <a:ea typeface="微软雅黑" pitchFamily="34" charset="-122"/>
              </a:rPr>
              <a:t>青春也是一个很重要的动机。</a:t>
            </a:r>
            <a:endParaRPr lang="en-US" altLang="zh-CN" sz="1400" dirty="0">
              <a:solidFill>
                <a:srgbClr val="000000"/>
              </a:solidFill>
              <a:latin typeface="微软雅黑" pitchFamily="34" charset="-122"/>
              <a:ea typeface="微软雅黑" pitchFamily="34" charset="-122"/>
            </a:endParaRPr>
          </a:p>
        </p:txBody>
      </p:sp>
      <p:sp>
        <p:nvSpPr>
          <p:cNvPr id="5" name="右箭头 25"/>
          <p:cNvSpPr>
            <a:spLocks noChangeArrowheads="1"/>
          </p:cNvSpPr>
          <p:nvPr/>
        </p:nvSpPr>
        <p:spPr bwMode="auto">
          <a:xfrm>
            <a:off x="228600" y="1219200"/>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ea typeface="微软雅黑" pitchFamily="34" charset="-122"/>
              </a:rPr>
              <a:t>医疗美容动机</a:t>
            </a:r>
            <a:endParaRPr lang="zh-CN" altLang="en-US" sz="1600" b="1" dirty="0">
              <a:latin typeface="微软雅黑" pitchFamily="34" charset="-122"/>
              <a:ea typeface="微软雅黑" pitchFamily="34" charset="-122"/>
            </a:endParaRPr>
          </a:p>
        </p:txBody>
      </p:sp>
      <p:sp>
        <p:nvSpPr>
          <p:cNvPr id="8" name="标题 1"/>
          <p:cNvSpPr>
            <a:spLocks noGrp="1"/>
          </p:cNvSpPr>
          <p:nvPr>
            <p:ph type="title"/>
          </p:nvPr>
        </p:nvSpPr>
        <p:spPr>
          <a:xfrm>
            <a:off x="533400" y="412750"/>
            <a:ext cx="8229600" cy="563563"/>
          </a:xfrm>
        </p:spPr>
        <p:txBody>
          <a:bodyPr/>
          <a:lstStyle/>
          <a:p>
            <a:r>
              <a:rPr lang="zh-CN" altLang="en-US" dirty="0" smtClean="0"/>
              <a:t>消费者</a:t>
            </a:r>
            <a:r>
              <a:rPr lang="zh-CN" altLang="en-US" dirty="0"/>
              <a:t>医疗</a:t>
            </a:r>
            <a:r>
              <a:rPr lang="zh-CN" altLang="en-US" dirty="0" smtClean="0"/>
              <a:t>美容动机与项目需求</a:t>
            </a:r>
            <a:endParaRPr lang="zh-CN" altLang="en-US" dirty="0"/>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11</a:t>
            </a:fld>
            <a:endParaRPr lang="en-US" altLang="zh-CN"/>
          </a:p>
        </p:txBody>
      </p:sp>
      <p:sp>
        <p:nvSpPr>
          <p:cNvPr id="9" name="Rectangle 28"/>
          <p:cNvSpPr>
            <a:spLocks noChangeArrowheads="1"/>
          </p:cNvSpPr>
          <p:nvPr/>
        </p:nvSpPr>
        <p:spPr bwMode="auto">
          <a:xfrm>
            <a:off x="2051050" y="3601329"/>
            <a:ext cx="6840538" cy="2674059"/>
          </a:xfrm>
          <a:prstGeom prst="rect">
            <a:avLst/>
          </a:prstGeom>
          <a:noFill/>
          <a:ln w="9525">
            <a:solidFill>
              <a:schemeClr val="tx1"/>
            </a:solidFill>
            <a:miter lim="800000"/>
            <a:headEnd/>
            <a:tailEnd/>
          </a:ln>
        </p:spPr>
        <p:txBody>
          <a:bodyPr lIns="0" tIns="0" rIns="0" bIns="0" anchor="t"/>
          <a:lstStyle/>
          <a:p>
            <a:pPr marL="265113" indent="-180975" defTabSz="762000" eaLnBrk="0" hangingPunct="0">
              <a:lnSpc>
                <a:spcPct val="150000"/>
              </a:lnSpc>
              <a:spcBef>
                <a:spcPts val="300"/>
              </a:spcBef>
              <a:spcAft>
                <a:spcPts val="0"/>
              </a:spcAft>
              <a:buFont typeface="Wingdings" pitchFamily="2" charset="2"/>
              <a:buChar char="Ø"/>
            </a:pPr>
            <a:r>
              <a:rPr lang="zh-CN" altLang="en-US" sz="1400" b="1" dirty="0">
                <a:solidFill>
                  <a:srgbClr val="000000"/>
                </a:solidFill>
                <a:latin typeface="微软雅黑" pitchFamily="34" charset="-122"/>
                <a:ea typeface="微软雅黑" pitchFamily="34" charset="-122"/>
              </a:rPr>
              <a:t>目前各类医疗美容项目</a:t>
            </a:r>
            <a:r>
              <a:rPr lang="zh-CN" altLang="en-US" sz="1400" b="1" dirty="0" smtClean="0">
                <a:solidFill>
                  <a:srgbClr val="000000"/>
                </a:solidFill>
                <a:latin typeface="微软雅黑" pitchFamily="34" charset="-122"/>
                <a:ea typeface="微软雅黑" pitchFamily="34" charset="-122"/>
              </a:rPr>
              <a:t>需求均较高，其中</a:t>
            </a:r>
            <a:r>
              <a:rPr lang="zh-CN" altLang="en-US" sz="1400" b="1" dirty="0">
                <a:solidFill>
                  <a:srgbClr val="000000"/>
                </a:solidFill>
                <a:latin typeface="微软雅黑" pitchFamily="34" charset="-122"/>
                <a:ea typeface="微软雅黑" pitchFamily="34" charset="-122"/>
              </a:rPr>
              <a:t>五官塑</a:t>
            </a:r>
            <a:r>
              <a:rPr lang="zh-CN" altLang="en-US" sz="1400" b="1" dirty="0" smtClean="0">
                <a:solidFill>
                  <a:srgbClr val="000000"/>
                </a:solidFill>
                <a:latin typeface="微软雅黑" pitchFamily="34" charset="-122"/>
                <a:ea typeface="微软雅黑" pitchFamily="34" charset="-122"/>
              </a:rPr>
              <a:t>型项目（双眼皮</a:t>
            </a:r>
            <a:r>
              <a:rPr lang="zh-CN" altLang="en-US" sz="1400" b="1" dirty="0">
                <a:solidFill>
                  <a:srgbClr val="000000"/>
                </a:solidFill>
                <a:latin typeface="微软雅黑" pitchFamily="34" charset="-122"/>
                <a:ea typeface="微软雅黑" pitchFamily="34" charset="-122"/>
              </a:rPr>
              <a:t>、隆鼻、祛眼袋等）需求度最高</a:t>
            </a:r>
            <a:r>
              <a:rPr lang="zh-CN" altLang="en-US" sz="1400" b="1" dirty="0" smtClean="0">
                <a:solidFill>
                  <a:srgbClr val="000000"/>
                </a:solidFill>
                <a:latin typeface="微软雅黑" pitchFamily="34" charset="-122"/>
                <a:ea typeface="微软雅黑" pitchFamily="34" charset="-122"/>
              </a:rPr>
              <a:t>，</a:t>
            </a:r>
            <a:r>
              <a:rPr lang="zh-CN" altLang="en-US" sz="1400" dirty="0" smtClean="0">
                <a:solidFill>
                  <a:srgbClr val="000000"/>
                </a:solidFill>
                <a:latin typeface="微软雅黑" pitchFamily="34" charset="-122"/>
                <a:ea typeface="微软雅黑" pitchFamily="34" charset="-122"/>
              </a:rPr>
              <a:t>其次</a:t>
            </a:r>
            <a:r>
              <a:rPr lang="zh-CN" altLang="en-US" sz="1400" dirty="0">
                <a:solidFill>
                  <a:srgbClr val="000000"/>
                </a:solidFill>
                <a:latin typeface="微软雅黑" pitchFamily="34" charset="-122"/>
                <a:ea typeface="微软雅黑" pitchFamily="34" charset="-122"/>
              </a:rPr>
              <a:t>为面部整体年轻化</a:t>
            </a:r>
            <a:r>
              <a:rPr lang="zh-CN" altLang="en-US" sz="1400" dirty="0" smtClean="0">
                <a:solidFill>
                  <a:srgbClr val="000000"/>
                </a:solidFill>
                <a:latin typeface="微软雅黑" pitchFamily="34" charset="-122"/>
                <a:ea typeface="微软雅黑" pitchFamily="34" charset="-122"/>
              </a:rPr>
              <a:t>、隆胸</a:t>
            </a:r>
            <a:r>
              <a:rPr lang="zh-CN" altLang="en-US" sz="1400" dirty="0">
                <a:solidFill>
                  <a:srgbClr val="000000"/>
                </a:solidFill>
                <a:latin typeface="微软雅黑" pitchFamily="34" charset="-122"/>
                <a:ea typeface="微软雅黑" pitchFamily="34" charset="-122"/>
              </a:rPr>
              <a:t>、除</a:t>
            </a:r>
            <a:r>
              <a:rPr lang="zh-CN" altLang="en-US" sz="1400" dirty="0" smtClean="0">
                <a:solidFill>
                  <a:srgbClr val="000000"/>
                </a:solidFill>
                <a:latin typeface="微软雅黑" pitchFamily="34" charset="-122"/>
                <a:ea typeface="微软雅黑" pitchFamily="34" charset="-122"/>
              </a:rPr>
              <a:t>皱等项目。不同类型项目消费者有明显的群体特征差异。</a:t>
            </a:r>
            <a:endParaRPr lang="en-US" altLang="zh-CN" sz="1400" dirty="0" smtClean="0">
              <a:solidFill>
                <a:srgbClr val="000000"/>
              </a:solidFill>
              <a:latin typeface="微软雅黑" pitchFamily="34" charset="-122"/>
              <a:ea typeface="微软雅黑" pitchFamily="34" charset="-122"/>
            </a:endParaRPr>
          </a:p>
          <a:p>
            <a:pPr marL="265113" indent="-180975" defTabSz="762000" eaLnBrk="0" hangingPunct="0">
              <a:lnSpc>
                <a:spcPct val="150000"/>
              </a:lnSpc>
              <a:spcBef>
                <a:spcPts val="300"/>
              </a:spcBef>
              <a:spcAft>
                <a:spcPts val="0"/>
              </a:spcAft>
              <a:buFont typeface="Wingdings" pitchFamily="2" charset="2"/>
              <a:buChar char="Ø"/>
            </a:pPr>
            <a:r>
              <a:rPr lang="zh-CN" altLang="en-US" sz="1400" b="1" dirty="0" smtClean="0">
                <a:solidFill>
                  <a:srgbClr val="000000"/>
                </a:solidFill>
                <a:latin typeface="微软雅黑" pitchFamily="34" charset="-122"/>
                <a:ea typeface="微软雅黑" pitchFamily="34" charset="-122"/>
              </a:rPr>
              <a:t>女性</a:t>
            </a:r>
            <a:r>
              <a:rPr lang="zh-CN" altLang="en-US" sz="1400" b="1" dirty="0">
                <a:solidFill>
                  <a:srgbClr val="000000"/>
                </a:solidFill>
                <a:latin typeface="微软雅黑" pitchFamily="34" charset="-122"/>
                <a:ea typeface="微软雅黑" pitchFamily="34" charset="-122"/>
              </a:rPr>
              <a:t>对求美类项目需求</a:t>
            </a:r>
            <a:r>
              <a:rPr lang="zh-CN" altLang="en-US" sz="1400" b="1" dirty="0" smtClean="0">
                <a:solidFill>
                  <a:srgbClr val="000000"/>
                </a:solidFill>
                <a:latin typeface="微软雅黑" pitchFamily="34" charset="-122"/>
                <a:ea typeface="微软雅黑" pitchFamily="34" charset="-122"/>
              </a:rPr>
              <a:t>较高，</a:t>
            </a:r>
            <a:r>
              <a:rPr lang="zh-CN" altLang="en-US" sz="1400" dirty="0">
                <a:solidFill>
                  <a:srgbClr val="000000"/>
                </a:solidFill>
                <a:latin typeface="微软雅黑" pitchFamily="34" charset="-122"/>
                <a:ea typeface="微软雅黑" pitchFamily="34" charset="-122"/>
              </a:rPr>
              <a:t>最多的三类项目为五官塑型类项目</a:t>
            </a:r>
            <a:r>
              <a:rPr lang="zh-CN" altLang="en-US" sz="1400" dirty="0" smtClean="0">
                <a:solidFill>
                  <a:srgbClr val="000000"/>
                </a:solidFill>
                <a:latin typeface="微软雅黑" pitchFamily="34" charset="-122"/>
                <a:ea typeface="微软雅黑" pitchFamily="34" charset="-122"/>
              </a:rPr>
              <a:t>（双眼皮</a:t>
            </a:r>
            <a:r>
              <a:rPr lang="zh-CN" altLang="en-US" sz="1400" dirty="0">
                <a:solidFill>
                  <a:srgbClr val="000000"/>
                </a:solidFill>
                <a:latin typeface="微软雅黑" pitchFamily="34" charset="-122"/>
                <a:ea typeface="微软雅黑" pitchFamily="34" charset="-122"/>
              </a:rPr>
              <a:t>、隆鼻、祛</a:t>
            </a:r>
            <a:r>
              <a:rPr lang="zh-CN" altLang="en-US" sz="1400" dirty="0" smtClean="0">
                <a:solidFill>
                  <a:srgbClr val="000000"/>
                </a:solidFill>
                <a:latin typeface="微软雅黑" pitchFamily="34" charset="-122"/>
                <a:ea typeface="微软雅黑" pitchFamily="34" charset="-122"/>
              </a:rPr>
              <a:t>眼袋</a:t>
            </a:r>
            <a:r>
              <a:rPr lang="zh-CN" altLang="en-US" sz="1400" dirty="0">
                <a:solidFill>
                  <a:srgbClr val="000000"/>
                </a:solidFill>
                <a:latin typeface="微软雅黑" pitchFamily="34" charset="-122"/>
                <a:ea typeface="微软雅黑" pitchFamily="34" charset="-122"/>
              </a:rPr>
              <a:t>等）、面部整体年轻化</a:t>
            </a:r>
            <a:r>
              <a:rPr lang="en-US" altLang="zh-CN" sz="1400" dirty="0">
                <a:solidFill>
                  <a:srgbClr val="000000"/>
                </a:solidFill>
                <a:latin typeface="微软雅黑" pitchFamily="34" charset="-122"/>
                <a:ea typeface="微软雅黑" pitchFamily="34" charset="-122"/>
              </a:rPr>
              <a:t>/</a:t>
            </a:r>
            <a:r>
              <a:rPr lang="zh-CN" altLang="en-US" sz="1400" dirty="0">
                <a:solidFill>
                  <a:srgbClr val="000000"/>
                </a:solidFill>
                <a:latin typeface="微软雅黑" pitchFamily="34" charset="-122"/>
                <a:ea typeface="微软雅黑" pitchFamily="34" charset="-122"/>
              </a:rPr>
              <a:t>淡斑和隆胸项目，其次为除皱、填补凹陷、下颌骨整形</a:t>
            </a:r>
            <a:r>
              <a:rPr lang="zh-CN" altLang="en-US" sz="1400" dirty="0" smtClean="0">
                <a:solidFill>
                  <a:srgbClr val="000000"/>
                </a:solidFill>
                <a:latin typeface="微软雅黑" pitchFamily="34" charset="-122"/>
                <a:ea typeface="微软雅黑" pitchFamily="34" charset="-122"/>
              </a:rPr>
              <a:t>等。</a:t>
            </a:r>
            <a:r>
              <a:rPr lang="zh-CN" altLang="en-US" sz="1400" b="1" dirty="0" smtClean="0">
                <a:solidFill>
                  <a:srgbClr val="000000"/>
                </a:solidFill>
                <a:latin typeface="微软雅黑" pitchFamily="34" charset="-122"/>
                <a:ea typeface="微软雅黑" pitchFamily="34" charset="-122"/>
              </a:rPr>
              <a:t>男性对修复类项目需求较高。</a:t>
            </a:r>
            <a:r>
              <a:rPr lang="zh-CN" altLang="en-US" sz="1400" dirty="0" smtClean="0">
                <a:solidFill>
                  <a:srgbClr val="000000"/>
                </a:solidFill>
                <a:latin typeface="微软雅黑" pitchFamily="34" charset="-122"/>
                <a:ea typeface="微软雅黑" pitchFamily="34" charset="-122"/>
              </a:rPr>
              <a:t>男性</a:t>
            </a:r>
            <a:r>
              <a:rPr lang="zh-CN" altLang="en-US" sz="1400" dirty="0">
                <a:solidFill>
                  <a:srgbClr val="000000"/>
                </a:solidFill>
                <a:latin typeface="微软雅黑" pitchFamily="34" charset="-122"/>
                <a:ea typeface="微软雅黑" pitchFamily="34" charset="-122"/>
              </a:rPr>
              <a:t>对填补缺陷项目的需求明显较女性</a:t>
            </a:r>
            <a:r>
              <a:rPr lang="zh-CN" altLang="en-US" sz="1400" dirty="0" smtClean="0">
                <a:solidFill>
                  <a:srgbClr val="000000"/>
                </a:solidFill>
                <a:latin typeface="微软雅黑" pitchFamily="34" charset="-122"/>
                <a:ea typeface="微软雅黑" pitchFamily="34" charset="-122"/>
              </a:rPr>
              <a:t>高。</a:t>
            </a:r>
            <a:endParaRPr lang="en-US" altLang="zh-CN" sz="1400" dirty="0" smtClean="0">
              <a:solidFill>
                <a:srgbClr val="000000"/>
              </a:solidFill>
              <a:latin typeface="微软雅黑" pitchFamily="34" charset="-122"/>
              <a:ea typeface="微软雅黑" pitchFamily="34" charset="-122"/>
            </a:endParaRPr>
          </a:p>
          <a:p>
            <a:pPr marL="265113" indent="-180975" defTabSz="762000" eaLnBrk="0" hangingPunct="0">
              <a:lnSpc>
                <a:spcPct val="150000"/>
              </a:lnSpc>
              <a:spcBef>
                <a:spcPts val="300"/>
              </a:spcBef>
              <a:spcAft>
                <a:spcPts val="0"/>
              </a:spcAft>
              <a:buFont typeface="Wingdings" pitchFamily="2" charset="2"/>
              <a:buChar char="Ø"/>
            </a:pPr>
            <a:r>
              <a:rPr lang="zh-CN" altLang="en-US" sz="1400" b="1" dirty="0">
                <a:solidFill>
                  <a:srgbClr val="000000"/>
                </a:solidFill>
                <a:latin typeface="微软雅黑" pitchFamily="34" charset="-122"/>
                <a:ea typeface="微软雅黑" pitchFamily="34" charset="-122"/>
              </a:rPr>
              <a:t>随</a:t>
            </a:r>
            <a:r>
              <a:rPr lang="zh-CN" altLang="en-US" sz="1400" b="1" dirty="0" smtClean="0">
                <a:solidFill>
                  <a:srgbClr val="000000"/>
                </a:solidFill>
                <a:latin typeface="微软雅黑" pitchFamily="34" charset="-122"/>
                <a:ea typeface="微软雅黑" pitchFamily="34" charset="-122"/>
              </a:rPr>
              <a:t>年龄的增长</a:t>
            </a:r>
            <a:r>
              <a:rPr lang="zh-CN" altLang="en-US" sz="1400" b="1" dirty="0">
                <a:solidFill>
                  <a:srgbClr val="000000"/>
                </a:solidFill>
                <a:latin typeface="微软雅黑" pitchFamily="34" charset="-122"/>
                <a:ea typeface="微软雅黑" pitchFamily="34" charset="-122"/>
              </a:rPr>
              <a:t>，消费者对除皱和面部年轻化项目需求逐渐</a:t>
            </a:r>
            <a:r>
              <a:rPr lang="zh-CN" altLang="en-US" sz="1400" b="1" dirty="0" smtClean="0">
                <a:solidFill>
                  <a:srgbClr val="000000"/>
                </a:solidFill>
                <a:latin typeface="微软雅黑" pitchFamily="34" charset="-122"/>
                <a:ea typeface="微软雅黑" pitchFamily="34" charset="-122"/>
              </a:rPr>
              <a:t>提升。</a:t>
            </a:r>
            <a:r>
              <a:rPr lang="zh-CN" altLang="en-US" sz="1400" dirty="0" smtClean="0">
                <a:solidFill>
                  <a:srgbClr val="000000"/>
                </a:solidFill>
                <a:latin typeface="微软雅黑" pitchFamily="34" charset="-122"/>
                <a:ea typeface="微软雅黑" pitchFamily="34" charset="-122"/>
              </a:rPr>
              <a:t>老年人也是</a:t>
            </a:r>
            <a:r>
              <a:rPr lang="zh-CN" altLang="en-US" sz="1400" dirty="0">
                <a:solidFill>
                  <a:srgbClr val="000000"/>
                </a:solidFill>
                <a:latin typeface="微软雅黑" pitchFamily="34" charset="-122"/>
                <a:ea typeface="微软雅黑" pitchFamily="34" charset="-122"/>
              </a:rPr>
              <a:t>不容忽视的</a:t>
            </a:r>
            <a:r>
              <a:rPr lang="zh-CN" altLang="en-US" sz="1400" dirty="0" smtClean="0">
                <a:solidFill>
                  <a:srgbClr val="000000"/>
                </a:solidFill>
                <a:latin typeface="微软雅黑" pitchFamily="34" charset="-122"/>
                <a:ea typeface="微软雅黑" pitchFamily="34" charset="-122"/>
              </a:rPr>
              <a:t>人群，目前</a:t>
            </a:r>
            <a:r>
              <a:rPr lang="en-US" altLang="zh-CN" sz="1400" dirty="0" smtClean="0">
                <a:solidFill>
                  <a:srgbClr val="000000"/>
                </a:solidFill>
                <a:latin typeface="微软雅黑" pitchFamily="34" charset="-122"/>
                <a:ea typeface="微软雅黑" pitchFamily="34" charset="-122"/>
              </a:rPr>
              <a:t>50</a:t>
            </a:r>
            <a:r>
              <a:rPr lang="zh-CN" altLang="en-US" sz="1400" dirty="0" smtClean="0">
                <a:solidFill>
                  <a:srgbClr val="000000"/>
                </a:solidFill>
                <a:latin typeface="微软雅黑" pitchFamily="34" charset="-122"/>
                <a:ea typeface="微软雅黑" pitchFamily="34" charset="-122"/>
              </a:rPr>
              <a:t>岁以上人群对除皱和拉皮淡斑情有独钟，其求美需求已经觉醒。</a:t>
            </a:r>
            <a:endParaRPr lang="en-US" altLang="zh-CN" sz="1400" dirty="0">
              <a:solidFill>
                <a:srgbClr val="000000"/>
              </a:solidFill>
              <a:latin typeface="微软雅黑" pitchFamily="34" charset="-122"/>
              <a:ea typeface="微软雅黑" pitchFamily="34" charset="-122"/>
            </a:endParaRPr>
          </a:p>
        </p:txBody>
      </p:sp>
      <p:sp>
        <p:nvSpPr>
          <p:cNvPr id="10" name="右箭头 25"/>
          <p:cNvSpPr>
            <a:spLocks noChangeArrowheads="1"/>
          </p:cNvSpPr>
          <p:nvPr/>
        </p:nvSpPr>
        <p:spPr bwMode="auto">
          <a:xfrm>
            <a:off x="228600" y="3601329"/>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ea typeface="微软雅黑" pitchFamily="34" charset="-122"/>
              </a:rPr>
              <a:t>医疗美容项目需求</a:t>
            </a:r>
            <a:endParaRPr lang="zh-CN" altLang="en-US" sz="16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2051050" y="1219200"/>
            <a:ext cx="6840538" cy="2362200"/>
          </a:xfrm>
          <a:prstGeom prst="rect">
            <a:avLst/>
          </a:prstGeom>
          <a:noFill/>
          <a:ln w="9525">
            <a:solidFill>
              <a:schemeClr val="tx1"/>
            </a:solidFill>
            <a:miter lim="800000"/>
            <a:headEnd/>
            <a:tailEnd/>
          </a:ln>
        </p:spPr>
        <p:txBody>
          <a:bodyPr lIns="0" tIns="0" rIns="0" bIns="0" anchor="ctr"/>
          <a:lstStyle/>
          <a:p>
            <a:pPr marL="265113" indent="-180975" defTabSz="762000" eaLnBrk="0" hangingPunct="0">
              <a:lnSpc>
                <a:spcPct val="150000"/>
              </a:lnSpc>
              <a:spcBef>
                <a:spcPts val="600"/>
              </a:spcBef>
              <a:spcAft>
                <a:spcPts val="0"/>
              </a:spcAft>
              <a:buFont typeface="Wingdings" pitchFamily="2" charset="2"/>
              <a:buChar char="Ø"/>
            </a:pPr>
            <a:r>
              <a:rPr lang="zh-CN" altLang="en-US" sz="1400" b="1" dirty="0" smtClean="0">
                <a:latin typeface="微软雅黑" pitchFamily="34" charset="-122"/>
              </a:rPr>
              <a:t>公立医院</a:t>
            </a:r>
            <a:r>
              <a:rPr lang="zh-CN" altLang="en-US" sz="1400" b="1" dirty="0">
                <a:latin typeface="微软雅黑" pitchFamily="34" charset="-122"/>
              </a:rPr>
              <a:t>获得较多信赖，随年龄增长其选择比例呈上升</a:t>
            </a:r>
            <a:r>
              <a:rPr lang="zh-CN" altLang="en-US" sz="1400" b="1" dirty="0" smtClean="0">
                <a:latin typeface="微软雅黑" pitchFamily="34" charset="-122"/>
              </a:rPr>
              <a:t>趋势。</a:t>
            </a:r>
            <a:r>
              <a:rPr lang="zh-CN" altLang="en-US" sz="1400" dirty="0" smtClean="0">
                <a:latin typeface="微软雅黑" pitchFamily="34" charset="-122"/>
              </a:rPr>
              <a:t>随着</a:t>
            </a:r>
            <a:r>
              <a:rPr lang="zh-CN" altLang="en-US" sz="1400" dirty="0">
                <a:latin typeface="微软雅黑" pitchFamily="34" charset="-122"/>
              </a:rPr>
              <a:t>目标消费人群年龄的上升，选择公立医院的比例呈上升趋势，这与较年长的消费者对公立医院品牌更加信赖，年轻消费者更倾向追求较好的服务有关。</a:t>
            </a:r>
          </a:p>
          <a:p>
            <a:pPr marL="265113" indent="-180975" defTabSz="762000" eaLnBrk="0" hangingPunct="0">
              <a:lnSpc>
                <a:spcPct val="150000"/>
              </a:lnSpc>
              <a:spcBef>
                <a:spcPts val="600"/>
              </a:spcBef>
              <a:spcAft>
                <a:spcPts val="0"/>
              </a:spcAft>
              <a:buFont typeface="Wingdings" pitchFamily="2" charset="2"/>
              <a:buChar char="Ø"/>
            </a:pPr>
            <a:r>
              <a:rPr lang="zh-CN" altLang="en-US" sz="1400" b="1" dirty="0">
                <a:latin typeface="微软雅黑" pitchFamily="34" charset="-122"/>
              </a:rPr>
              <a:t>高</a:t>
            </a:r>
            <a:r>
              <a:rPr lang="zh-CN" altLang="en-US" sz="1400" b="1" dirty="0" smtClean="0">
                <a:latin typeface="微软雅黑" pitchFamily="34" charset="-122"/>
              </a:rPr>
              <a:t>收入消费者</a:t>
            </a:r>
            <a:r>
              <a:rPr lang="zh-CN" altLang="en-US" sz="1400" b="1" dirty="0">
                <a:latin typeface="微软雅黑" pitchFamily="34" charset="-122"/>
              </a:rPr>
              <a:t>更加倾向选择私立医疗美容</a:t>
            </a:r>
            <a:r>
              <a:rPr lang="zh-CN" altLang="en-US" sz="1400" b="1" dirty="0" smtClean="0">
                <a:latin typeface="微软雅黑" pitchFamily="34" charset="-122"/>
              </a:rPr>
              <a:t>机构。</a:t>
            </a:r>
            <a:r>
              <a:rPr lang="zh-CN" altLang="en-US" sz="1400" dirty="0" smtClean="0">
                <a:latin typeface="微软雅黑" pitchFamily="34" charset="-122"/>
              </a:rPr>
              <a:t>随着</a:t>
            </a:r>
            <a:r>
              <a:rPr lang="zh-CN" altLang="en-US" sz="1400" dirty="0">
                <a:latin typeface="微软雅黑" pitchFamily="34" charset="-122"/>
              </a:rPr>
              <a:t>家庭收入的增高，选择私立</a:t>
            </a:r>
            <a:r>
              <a:rPr lang="zh-CN" altLang="en-US" sz="1400" dirty="0" smtClean="0">
                <a:latin typeface="微软雅黑" pitchFamily="34" charset="-122"/>
              </a:rPr>
              <a:t>医院的比例</a:t>
            </a:r>
            <a:r>
              <a:rPr lang="zh-CN" altLang="en-US" sz="1400" dirty="0">
                <a:latin typeface="微软雅黑" pitchFamily="34" charset="-122"/>
              </a:rPr>
              <a:t>也不断增高，这与现阶段私立的医疗美容机构拥有良好的服务形象有关，另外也与这些医疗美容机构可以为顾客提供较完善的隐私保护有关</a:t>
            </a:r>
            <a:r>
              <a:rPr lang="zh-CN" altLang="en-US" sz="1400" dirty="0" smtClean="0">
                <a:latin typeface="微软雅黑" pitchFamily="34" charset="-122"/>
              </a:rPr>
              <a:t>。</a:t>
            </a:r>
            <a:endParaRPr lang="en-US" altLang="zh-CN" sz="1400" dirty="0">
              <a:solidFill>
                <a:srgbClr val="000000"/>
              </a:solidFill>
              <a:latin typeface="微软雅黑" pitchFamily="34" charset="-122"/>
            </a:endParaRPr>
          </a:p>
        </p:txBody>
      </p:sp>
      <p:sp>
        <p:nvSpPr>
          <p:cNvPr id="5" name="右箭头 25"/>
          <p:cNvSpPr>
            <a:spLocks noChangeArrowheads="1"/>
          </p:cNvSpPr>
          <p:nvPr/>
        </p:nvSpPr>
        <p:spPr bwMode="auto">
          <a:xfrm>
            <a:off x="228600" y="1232095"/>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rPr>
              <a:t>医疗美容医院选择偏好</a:t>
            </a:r>
            <a:endParaRPr lang="zh-CN" altLang="en-US" sz="1600" b="1" dirty="0">
              <a:latin typeface="微软雅黑" pitchFamily="34" charset="-122"/>
            </a:endParaRPr>
          </a:p>
        </p:txBody>
      </p:sp>
      <p:sp>
        <p:nvSpPr>
          <p:cNvPr id="8" name="标题 1"/>
          <p:cNvSpPr>
            <a:spLocks noGrp="1"/>
          </p:cNvSpPr>
          <p:nvPr>
            <p:ph type="title"/>
          </p:nvPr>
        </p:nvSpPr>
        <p:spPr>
          <a:xfrm>
            <a:off x="533400" y="412750"/>
            <a:ext cx="8229600" cy="563563"/>
          </a:xfrm>
        </p:spPr>
        <p:txBody>
          <a:bodyPr/>
          <a:lstStyle/>
          <a:p>
            <a:r>
              <a:rPr lang="zh-CN" altLang="en-US" dirty="0"/>
              <a:t>消费者医疗</a:t>
            </a:r>
            <a:r>
              <a:rPr lang="zh-CN" altLang="en-US" dirty="0" smtClean="0"/>
              <a:t>美容机构选择</a:t>
            </a:r>
            <a:endParaRPr lang="zh-CN" altLang="en-US" dirty="0"/>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12</a:t>
            </a:fld>
            <a:endParaRPr lang="en-US" altLang="zh-CN"/>
          </a:p>
        </p:txBody>
      </p:sp>
      <p:sp>
        <p:nvSpPr>
          <p:cNvPr id="11" name="Rectangle 28"/>
          <p:cNvSpPr>
            <a:spLocks noChangeArrowheads="1"/>
          </p:cNvSpPr>
          <p:nvPr/>
        </p:nvSpPr>
        <p:spPr bwMode="auto">
          <a:xfrm>
            <a:off x="2051050" y="3886200"/>
            <a:ext cx="6840538" cy="2387182"/>
          </a:xfrm>
          <a:prstGeom prst="rect">
            <a:avLst/>
          </a:prstGeom>
          <a:noFill/>
          <a:ln w="9525">
            <a:solidFill>
              <a:schemeClr val="tx1"/>
            </a:solidFill>
            <a:miter lim="800000"/>
            <a:headEnd/>
            <a:tailEnd/>
          </a:ln>
        </p:spPr>
        <p:txBody>
          <a:bodyPr lIns="0" tIns="0" rIns="0" bIns="0" anchor="ctr"/>
          <a:lstStyle/>
          <a:p>
            <a:pPr marL="265113" indent="-180975" defTabSz="762000" eaLnBrk="0" hangingPunct="0">
              <a:lnSpc>
                <a:spcPct val="150000"/>
              </a:lnSpc>
              <a:spcBef>
                <a:spcPts val="600"/>
              </a:spcBef>
              <a:spcAft>
                <a:spcPts val="0"/>
              </a:spcAft>
              <a:buFont typeface="Wingdings" pitchFamily="2" charset="2"/>
              <a:buChar char="Ø"/>
            </a:pPr>
            <a:r>
              <a:rPr lang="zh-CN" altLang="en-US" sz="1400" b="1" dirty="0">
                <a:latin typeface="微软雅黑" pitchFamily="34" charset="-122"/>
              </a:rPr>
              <a:t>医生技术、医院品牌和医院</a:t>
            </a:r>
            <a:r>
              <a:rPr lang="zh-CN" altLang="en-US" sz="1400" b="1" dirty="0" smtClean="0">
                <a:latin typeface="微软雅黑" pitchFamily="34" charset="-122"/>
              </a:rPr>
              <a:t>收费是消费者选择医疗机构时最关注的因素</a:t>
            </a:r>
            <a:r>
              <a:rPr lang="zh-CN" altLang="en-US" sz="1400" dirty="0" smtClean="0">
                <a:latin typeface="微软雅黑" pitchFamily="34" charset="-122"/>
              </a:rPr>
              <a:t>，其次的因素为医疗产品</a:t>
            </a:r>
            <a:r>
              <a:rPr lang="zh-CN" altLang="en-US" sz="1400" dirty="0">
                <a:latin typeface="微软雅黑" pitchFamily="34" charset="-122"/>
              </a:rPr>
              <a:t>和朋友的</a:t>
            </a:r>
            <a:r>
              <a:rPr lang="zh-CN" altLang="en-US" sz="1400" dirty="0" smtClean="0">
                <a:latin typeface="微软雅黑" pitchFamily="34" charset="-122"/>
              </a:rPr>
              <a:t>推荐。与其</a:t>
            </a:r>
            <a:r>
              <a:rPr lang="zh-CN" altLang="en-US" sz="1400" dirty="0">
                <a:latin typeface="微软雅黑" pitchFamily="34" charset="-122"/>
              </a:rPr>
              <a:t>他行业不同</a:t>
            </a:r>
            <a:r>
              <a:rPr lang="zh-CN" altLang="en-US" sz="1400" dirty="0" smtClean="0">
                <a:latin typeface="微软雅黑" pitchFamily="34" charset="-122"/>
              </a:rPr>
              <a:t>的是，朋友</a:t>
            </a:r>
            <a:r>
              <a:rPr lang="zh-CN" altLang="en-US" sz="1400" dirty="0">
                <a:latin typeface="微软雅黑" pitchFamily="34" charset="-122"/>
              </a:rPr>
              <a:t>推荐和个人喜好并不是消费者选择医疗美容机构时主要的影响因素，显示</a:t>
            </a:r>
            <a:r>
              <a:rPr lang="zh-CN" altLang="en-US" sz="1400" dirty="0" smtClean="0">
                <a:latin typeface="微软雅黑" pitchFamily="34" charset="-122"/>
              </a:rPr>
              <a:t>出目标</a:t>
            </a:r>
            <a:r>
              <a:rPr lang="zh-CN" altLang="en-US" sz="1400" dirty="0">
                <a:latin typeface="微软雅黑" pitchFamily="34" charset="-122"/>
              </a:rPr>
              <a:t>消费者在选择医疗美容机构时较</a:t>
            </a:r>
            <a:r>
              <a:rPr lang="zh-CN" altLang="en-US" sz="1400" dirty="0" smtClean="0">
                <a:latin typeface="微软雅黑" pitchFamily="34" charset="-122"/>
              </a:rPr>
              <a:t>理性。</a:t>
            </a:r>
            <a:endParaRPr lang="zh-CN" altLang="en-US" sz="1400" dirty="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zh-CN" altLang="en-US" sz="1400" dirty="0">
                <a:latin typeface="微软雅黑" pitchFamily="34" charset="-122"/>
              </a:rPr>
              <a:t>分人群</a:t>
            </a:r>
            <a:r>
              <a:rPr lang="zh-CN" altLang="en-US" sz="1400" dirty="0" smtClean="0">
                <a:latin typeface="微软雅黑" pitchFamily="34" charset="-122"/>
              </a:rPr>
              <a:t>来看</a:t>
            </a:r>
            <a:r>
              <a:rPr lang="zh-CN" altLang="en-US" sz="1400" dirty="0">
                <a:latin typeface="微软雅黑" pitchFamily="34" charset="-122"/>
              </a:rPr>
              <a:t>，</a:t>
            </a:r>
            <a:r>
              <a:rPr lang="en-US" altLang="zh-CN" sz="1400" dirty="0">
                <a:latin typeface="微软雅黑" pitchFamily="34" charset="-122"/>
              </a:rPr>
              <a:t>20-35</a:t>
            </a:r>
            <a:r>
              <a:rPr lang="zh-CN" altLang="en-US" sz="1400" dirty="0">
                <a:latin typeface="微软雅黑" pitchFamily="34" charset="-122"/>
              </a:rPr>
              <a:t>岁与</a:t>
            </a:r>
            <a:r>
              <a:rPr lang="en-US" altLang="zh-CN" sz="1400" dirty="0">
                <a:latin typeface="微软雅黑" pitchFamily="34" charset="-122"/>
              </a:rPr>
              <a:t>36-50</a:t>
            </a:r>
            <a:r>
              <a:rPr lang="zh-CN" altLang="en-US" sz="1400" dirty="0">
                <a:latin typeface="微软雅黑" pitchFamily="34" charset="-122"/>
              </a:rPr>
              <a:t>岁人群所关注的因素大体相同</a:t>
            </a:r>
            <a:r>
              <a:rPr lang="zh-CN" altLang="en-US" sz="1400" dirty="0" smtClean="0">
                <a:latin typeface="微软雅黑" pitchFamily="34" charset="-122"/>
              </a:rPr>
              <a:t>；</a:t>
            </a:r>
            <a:r>
              <a:rPr lang="en-US" altLang="zh-CN" sz="1400" b="1" dirty="0" smtClean="0">
                <a:latin typeface="微软雅黑" pitchFamily="34" charset="-122"/>
              </a:rPr>
              <a:t>50</a:t>
            </a:r>
            <a:r>
              <a:rPr lang="zh-CN" altLang="en-US" sz="1400" b="1" dirty="0">
                <a:latin typeface="微软雅黑" pitchFamily="34" charset="-122"/>
              </a:rPr>
              <a:t>岁以上人群选择医疗美容机构时，选择朋友推荐的比例相对其他群体较多</a:t>
            </a:r>
            <a:r>
              <a:rPr lang="zh-CN" altLang="en-US" sz="1400" b="1" dirty="0" smtClean="0">
                <a:latin typeface="微软雅黑" pitchFamily="34" charset="-122"/>
              </a:rPr>
              <a:t>。女性对各因素的关注程度</a:t>
            </a:r>
            <a:r>
              <a:rPr lang="zh-CN" altLang="en-US" sz="1400" b="1" dirty="0">
                <a:latin typeface="微软雅黑" pitchFamily="34" charset="-122"/>
              </a:rPr>
              <a:t>均较男性</a:t>
            </a:r>
            <a:r>
              <a:rPr lang="zh-CN" altLang="en-US" sz="1400" b="1" dirty="0" smtClean="0">
                <a:latin typeface="微软雅黑" pitchFamily="34" charset="-122"/>
              </a:rPr>
              <a:t>高。</a:t>
            </a:r>
            <a:endParaRPr lang="en-US" altLang="zh-CN" sz="1400" dirty="0">
              <a:solidFill>
                <a:srgbClr val="000000"/>
              </a:solidFill>
              <a:latin typeface="微软雅黑" pitchFamily="34" charset="-122"/>
            </a:endParaRPr>
          </a:p>
        </p:txBody>
      </p:sp>
      <p:sp>
        <p:nvSpPr>
          <p:cNvPr id="12" name="右箭头 25"/>
          <p:cNvSpPr>
            <a:spLocks noChangeArrowheads="1"/>
          </p:cNvSpPr>
          <p:nvPr/>
        </p:nvSpPr>
        <p:spPr bwMode="auto">
          <a:xfrm>
            <a:off x="228600" y="3886200"/>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rPr>
              <a:t>医疗美容机构选择因素</a:t>
            </a:r>
            <a:endParaRPr lang="zh-CN" altLang="en-US" sz="1600" b="1" dirty="0">
              <a:latin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2051050" y="1219200"/>
            <a:ext cx="6840538" cy="1828800"/>
          </a:xfrm>
          <a:prstGeom prst="rect">
            <a:avLst/>
          </a:prstGeom>
          <a:noFill/>
          <a:ln w="9525">
            <a:solidFill>
              <a:schemeClr val="tx1"/>
            </a:solidFill>
            <a:miter lim="800000"/>
            <a:headEnd/>
            <a:tailEnd/>
          </a:ln>
        </p:spPr>
        <p:txBody>
          <a:bodyPr lIns="0" tIns="0" rIns="0" bIns="0" anchor="t"/>
          <a:lstStyle/>
          <a:p>
            <a:pPr marL="265113" indent="-180975" defTabSz="762000" eaLnBrk="0" hangingPunct="0">
              <a:lnSpc>
                <a:spcPct val="150000"/>
              </a:lnSpc>
              <a:spcBef>
                <a:spcPts val="600"/>
              </a:spcBef>
              <a:spcAft>
                <a:spcPts val="0"/>
              </a:spcAft>
              <a:buFont typeface="Wingdings" pitchFamily="2" charset="2"/>
              <a:buChar char="Ø"/>
            </a:pPr>
            <a:r>
              <a:rPr lang="zh-CN" altLang="en-US" sz="1400" b="1" dirty="0" smtClean="0">
                <a:latin typeface="微软雅黑" pitchFamily="34" charset="-122"/>
              </a:rPr>
              <a:t>产品</a:t>
            </a:r>
            <a:r>
              <a:rPr lang="zh-CN" altLang="en-US" sz="1400" b="1" dirty="0">
                <a:latin typeface="微软雅黑" pitchFamily="34" charset="-122"/>
              </a:rPr>
              <a:t>及手术的风险、医院的品牌与资质</a:t>
            </a:r>
            <a:r>
              <a:rPr lang="zh-CN" altLang="en-US" sz="1400" b="1" dirty="0" smtClean="0">
                <a:latin typeface="微软雅黑" pitchFamily="34" charset="-122"/>
              </a:rPr>
              <a:t>是医疗美容前需要查询</a:t>
            </a:r>
            <a:r>
              <a:rPr lang="zh-CN" altLang="en-US" sz="1400" b="1" dirty="0">
                <a:latin typeface="微软雅黑" pitchFamily="34" charset="-122"/>
              </a:rPr>
              <a:t>的</a:t>
            </a:r>
            <a:r>
              <a:rPr lang="zh-CN" altLang="en-US" sz="1400" b="1" dirty="0" smtClean="0">
                <a:latin typeface="微软雅黑" pitchFamily="34" charset="-122"/>
              </a:rPr>
              <a:t>信息</a:t>
            </a:r>
            <a:r>
              <a:rPr lang="zh-CN" altLang="en-US" sz="1400" dirty="0" smtClean="0">
                <a:latin typeface="微软雅黑" pitchFamily="34" charset="-122"/>
              </a:rPr>
              <a:t>，每</a:t>
            </a:r>
            <a:r>
              <a:rPr lang="zh-CN" altLang="en-US" sz="1400" dirty="0">
                <a:latin typeface="微软雅黑" pitchFamily="34" charset="-122"/>
              </a:rPr>
              <a:t>项</a:t>
            </a:r>
            <a:r>
              <a:rPr lang="zh-CN" altLang="en-US" sz="1400" dirty="0" smtClean="0">
                <a:latin typeface="微软雅黑" pitchFamily="34" charset="-122"/>
              </a:rPr>
              <a:t>关注程度均</a:t>
            </a:r>
            <a:r>
              <a:rPr lang="zh-CN" altLang="en-US" sz="1400" dirty="0">
                <a:latin typeface="微软雅黑" pitchFamily="34" charset="-122"/>
              </a:rPr>
              <a:t>高于</a:t>
            </a:r>
            <a:r>
              <a:rPr lang="en-US" altLang="zh-CN" sz="1400" dirty="0">
                <a:latin typeface="微软雅黑" pitchFamily="34" charset="-122"/>
              </a:rPr>
              <a:t>80</a:t>
            </a:r>
            <a:r>
              <a:rPr lang="en-US" altLang="zh-CN" sz="1400" dirty="0" smtClean="0">
                <a:latin typeface="微软雅黑" pitchFamily="34" charset="-122"/>
              </a:rPr>
              <a:t>%</a:t>
            </a:r>
            <a:r>
              <a:rPr lang="zh-CN" altLang="en-US" sz="1400" dirty="0">
                <a:latin typeface="微软雅黑" pitchFamily="34" charset="-122"/>
              </a:rPr>
              <a:t>。其他关注信息还包括：相关医生资质、产品信息、手术与产品的性价比</a:t>
            </a:r>
            <a:r>
              <a:rPr lang="zh-CN" altLang="en-US" sz="1400" dirty="0" smtClean="0">
                <a:latin typeface="微软雅黑" pitchFamily="34" charset="-122"/>
              </a:rPr>
              <a:t>等。女性</a:t>
            </a:r>
            <a:r>
              <a:rPr lang="zh-CN" altLang="en-US" sz="1400" dirty="0">
                <a:latin typeface="微软雅黑" pitchFamily="34" charset="-122"/>
              </a:rPr>
              <a:t>对产品风险关注度较高，男性对医生资质关注度</a:t>
            </a:r>
            <a:r>
              <a:rPr lang="zh-CN" altLang="en-US" sz="1400" dirty="0" smtClean="0">
                <a:latin typeface="微软雅黑" pitchFamily="34" charset="-122"/>
              </a:rPr>
              <a:t>较高。</a:t>
            </a:r>
            <a:endParaRPr lang="zh-CN" altLang="en-US" sz="1400" dirty="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zh-CN" altLang="en-US" sz="1400" dirty="0" smtClean="0">
                <a:latin typeface="微软雅黑" pitchFamily="34" charset="-122"/>
              </a:rPr>
              <a:t>从</a:t>
            </a:r>
            <a:r>
              <a:rPr lang="zh-CN" altLang="en-US" sz="1400" dirty="0">
                <a:latin typeface="微软雅黑" pitchFamily="34" charset="-122"/>
              </a:rPr>
              <a:t>年龄段分布来看，</a:t>
            </a:r>
            <a:r>
              <a:rPr lang="en-US" altLang="zh-CN" sz="1400" dirty="0">
                <a:latin typeface="微软雅黑" pitchFamily="34" charset="-122"/>
              </a:rPr>
              <a:t>20-35</a:t>
            </a:r>
            <a:r>
              <a:rPr lang="zh-CN" altLang="en-US" sz="1400" dirty="0">
                <a:latin typeface="微软雅黑" pitchFamily="34" charset="-122"/>
              </a:rPr>
              <a:t>岁与</a:t>
            </a:r>
            <a:r>
              <a:rPr lang="en-US" altLang="zh-CN" sz="1400" dirty="0">
                <a:latin typeface="微软雅黑" pitchFamily="34" charset="-122"/>
              </a:rPr>
              <a:t>36-50</a:t>
            </a:r>
            <a:r>
              <a:rPr lang="zh-CN" altLang="en-US" sz="1400" dirty="0">
                <a:latin typeface="微软雅黑" pitchFamily="34" charset="-122"/>
              </a:rPr>
              <a:t>岁人群在做医疗美容前咨询信息侧重性大体相同</a:t>
            </a:r>
            <a:r>
              <a:rPr lang="zh-CN" altLang="en-US" sz="1400" dirty="0" smtClean="0">
                <a:latin typeface="微软雅黑" pitchFamily="34" charset="-122"/>
              </a:rPr>
              <a:t>。</a:t>
            </a:r>
            <a:r>
              <a:rPr lang="en-US" altLang="zh-CN" sz="1400" dirty="0" smtClean="0">
                <a:latin typeface="微软雅黑" pitchFamily="34" charset="-122"/>
              </a:rPr>
              <a:t>50</a:t>
            </a:r>
            <a:r>
              <a:rPr lang="zh-CN" altLang="en-US" sz="1400" dirty="0">
                <a:latin typeface="微软雅黑" pitchFamily="34" charset="-122"/>
              </a:rPr>
              <a:t>岁以上人群对</a:t>
            </a:r>
            <a:r>
              <a:rPr lang="zh-CN" altLang="en-US" sz="1400" dirty="0" smtClean="0">
                <a:latin typeface="微软雅黑" pitchFamily="34" charset="-122"/>
              </a:rPr>
              <a:t>医院品牌</a:t>
            </a:r>
            <a:r>
              <a:rPr lang="zh-CN" altLang="en-US" sz="1400" dirty="0">
                <a:latin typeface="微软雅黑" pitchFamily="34" charset="-122"/>
              </a:rPr>
              <a:t>资质和相关</a:t>
            </a:r>
            <a:r>
              <a:rPr lang="zh-CN" altLang="en-US" sz="1400" dirty="0" smtClean="0">
                <a:latin typeface="微软雅黑" pitchFamily="34" charset="-122"/>
              </a:rPr>
              <a:t>医生资质的关注明显</a:t>
            </a:r>
            <a:r>
              <a:rPr lang="zh-CN" altLang="en-US" sz="1400" dirty="0">
                <a:latin typeface="微软雅黑" pitchFamily="34" charset="-122"/>
              </a:rPr>
              <a:t>高于其他年龄人群。</a:t>
            </a:r>
          </a:p>
        </p:txBody>
      </p:sp>
      <p:sp>
        <p:nvSpPr>
          <p:cNvPr id="5" name="右箭头 25"/>
          <p:cNvSpPr>
            <a:spLocks noChangeArrowheads="1"/>
          </p:cNvSpPr>
          <p:nvPr/>
        </p:nvSpPr>
        <p:spPr bwMode="auto">
          <a:xfrm>
            <a:off x="228600" y="1219200"/>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rPr>
              <a:t>医疗美容前查询信息</a:t>
            </a:r>
            <a:endParaRPr lang="zh-CN" altLang="en-US" sz="1600" b="1" dirty="0">
              <a:latin typeface="微软雅黑" pitchFamily="34" charset="-122"/>
            </a:endParaRPr>
          </a:p>
        </p:txBody>
      </p:sp>
      <p:sp>
        <p:nvSpPr>
          <p:cNvPr id="8" name="标题 1"/>
          <p:cNvSpPr>
            <a:spLocks noGrp="1"/>
          </p:cNvSpPr>
          <p:nvPr>
            <p:ph type="title"/>
          </p:nvPr>
        </p:nvSpPr>
        <p:spPr>
          <a:xfrm>
            <a:off x="533400" y="412750"/>
            <a:ext cx="8229600" cy="563563"/>
          </a:xfrm>
        </p:spPr>
        <p:txBody>
          <a:bodyPr/>
          <a:lstStyle/>
          <a:p>
            <a:r>
              <a:rPr lang="zh-CN" altLang="en-US" dirty="0"/>
              <a:t>消费者医疗</a:t>
            </a:r>
            <a:r>
              <a:rPr lang="zh-CN" altLang="en-US" dirty="0" smtClean="0"/>
              <a:t>美容关注信息及咨询渠道偏好</a:t>
            </a:r>
            <a:endParaRPr lang="zh-CN" altLang="en-US" dirty="0"/>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13</a:t>
            </a:fld>
            <a:endParaRPr lang="en-US" altLang="zh-CN"/>
          </a:p>
        </p:txBody>
      </p:sp>
      <p:sp>
        <p:nvSpPr>
          <p:cNvPr id="11" name="Rectangle 28"/>
          <p:cNvSpPr>
            <a:spLocks noChangeArrowheads="1"/>
          </p:cNvSpPr>
          <p:nvPr/>
        </p:nvSpPr>
        <p:spPr bwMode="auto">
          <a:xfrm>
            <a:off x="2051050" y="3175418"/>
            <a:ext cx="6840538" cy="1551327"/>
          </a:xfrm>
          <a:prstGeom prst="rect">
            <a:avLst/>
          </a:prstGeom>
          <a:noFill/>
          <a:ln w="9525">
            <a:solidFill>
              <a:schemeClr val="tx1"/>
            </a:solidFill>
            <a:miter lim="800000"/>
            <a:headEnd/>
            <a:tailEnd/>
          </a:ln>
        </p:spPr>
        <p:txBody>
          <a:bodyPr lIns="0" tIns="0" rIns="0" bIns="0" anchor="t"/>
          <a:lstStyle/>
          <a:p>
            <a:pPr marL="265113" indent="-180975" defTabSz="762000" eaLnBrk="0" hangingPunct="0">
              <a:lnSpc>
                <a:spcPct val="150000"/>
              </a:lnSpc>
              <a:spcBef>
                <a:spcPts val="600"/>
              </a:spcBef>
              <a:spcAft>
                <a:spcPts val="0"/>
              </a:spcAft>
              <a:buFont typeface="Wingdings" pitchFamily="2" charset="2"/>
              <a:buChar char="Ø"/>
            </a:pPr>
            <a:r>
              <a:rPr lang="zh-CN" altLang="en-US" sz="1400" b="1" dirty="0" smtClean="0">
                <a:latin typeface="微软雅黑" pitchFamily="34" charset="-122"/>
              </a:rPr>
              <a:t>亲自</a:t>
            </a:r>
            <a:r>
              <a:rPr lang="zh-CN" altLang="en-US" sz="1400" b="1" dirty="0">
                <a:latin typeface="微软雅黑" pitchFamily="34" charset="-122"/>
              </a:rPr>
              <a:t>到医院咨询成为消费者最</a:t>
            </a:r>
            <a:r>
              <a:rPr lang="zh-CN" altLang="en-US" sz="1400" b="1" dirty="0" smtClean="0">
                <a:latin typeface="微软雅黑" pitchFamily="34" charset="-122"/>
              </a:rPr>
              <a:t>常用的</a:t>
            </a:r>
            <a:r>
              <a:rPr lang="zh-CN" altLang="en-US" sz="1400" b="1" dirty="0">
                <a:latin typeface="微软雅黑" pitchFamily="34" charset="-122"/>
              </a:rPr>
              <a:t>咨询</a:t>
            </a:r>
            <a:r>
              <a:rPr lang="zh-CN" altLang="en-US" sz="1400" b="1" dirty="0" smtClean="0">
                <a:latin typeface="微软雅黑" pitchFamily="34" charset="-122"/>
              </a:rPr>
              <a:t>方式，其次是</a:t>
            </a:r>
            <a:r>
              <a:rPr lang="zh-CN" altLang="en-US" sz="1400" b="1" dirty="0">
                <a:latin typeface="微软雅黑" pitchFamily="34" charset="-122"/>
              </a:rPr>
              <a:t>向做过的亲朋好友</a:t>
            </a:r>
            <a:r>
              <a:rPr lang="zh-CN" altLang="en-US" sz="1400" b="1" dirty="0" smtClean="0">
                <a:latin typeface="微软雅黑" pitchFamily="34" charset="-122"/>
              </a:rPr>
              <a:t>咨询。</a:t>
            </a:r>
            <a:endParaRPr lang="zh-CN" altLang="en-US" sz="1400" b="1" dirty="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zh-CN" altLang="en-US" sz="1400" dirty="0" smtClean="0">
                <a:latin typeface="微软雅黑" pitchFamily="34" charset="-122"/>
              </a:rPr>
              <a:t>与女性相比，男性</a:t>
            </a:r>
            <a:r>
              <a:rPr lang="zh-CN" altLang="en-US" sz="1400" dirty="0">
                <a:latin typeface="微软雅黑" pitchFamily="34" charset="-122"/>
              </a:rPr>
              <a:t>更倾向于电话到医院咨询，而较少翻阅专业</a:t>
            </a:r>
            <a:r>
              <a:rPr lang="zh-CN" altLang="en-US" sz="1400" dirty="0" smtClean="0">
                <a:latin typeface="微软雅黑" pitchFamily="34" charset="-122"/>
              </a:rPr>
              <a:t>杂志。</a:t>
            </a:r>
            <a:endParaRPr lang="zh-CN" altLang="en-US" sz="1400" dirty="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zh-CN" altLang="en-US" sz="1400" dirty="0" smtClean="0">
                <a:latin typeface="微软雅黑" pitchFamily="34" charset="-122"/>
              </a:rPr>
              <a:t>随着</a:t>
            </a:r>
            <a:r>
              <a:rPr lang="zh-CN" altLang="en-US" sz="1400" dirty="0">
                <a:latin typeface="微软雅黑" pitchFamily="34" charset="-122"/>
              </a:rPr>
              <a:t>年龄增长</a:t>
            </a:r>
            <a:r>
              <a:rPr lang="zh-CN" altLang="en-US" sz="1400" dirty="0" smtClean="0">
                <a:latin typeface="微软雅黑" pitchFamily="34" charset="-122"/>
              </a:rPr>
              <a:t>，向做</a:t>
            </a:r>
            <a:r>
              <a:rPr lang="zh-CN" altLang="en-US" sz="1400" dirty="0">
                <a:latin typeface="微软雅黑" pitchFamily="34" charset="-122"/>
              </a:rPr>
              <a:t>过的亲友咨询的方式使用率越来越高，而网络咨询方式使用率越来越低</a:t>
            </a:r>
            <a:r>
              <a:rPr lang="zh-CN" altLang="en-US" sz="1400" dirty="0" smtClean="0">
                <a:latin typeface="微软雅黑" pitchFamily="34" charset="-122"/>
              </a:rPr>
              <a:t>。</a:t>
            </a:r>
            <a:r>
              <a:rPr lang="en-US" altLang="zh-CN" sz="1400" dirty="0" smtClean="0">
                <a:latin typeface="微软雅黑" pitchFamily="34" charset="-122"/>
              </a:rPr>
              <a:t>50</a:t>
            </a:r>
            <a:r>
              <a:rPr lang="zh-CN" altLang="en-US" sz="1400" dirty="0">
                <a:latin typeface="微软雅黑" pitchFamily="34" charset="-122"/>
              </a:rPr>
              <a:t>岁以上的</a:t>
            </a:r>
            <a:r>
              <a:rPr lang="zh-CN" altLang="en-US" sz="1400" dirty="0" smtClean="0">
                <a:latin typeface="微软雅黑" pitchFamily="34" charset="-122"/>
              </a:rPr>
              <a:t>人群打电话</a:t>
            </a:r>
            <a:r>
              <a:rPr lang="zh-CN" altLang="en-US" sz="1400" dirty="0">
                <a:latin typeface="微软雅黑" pitchFamily="34" charset="-122"/>
              </a:rPr>
              <a:t>到医院咨询的方式使用率较其他年龄段较高</a:t>
            </a:r>
            <a:r>
              <a:rPr lang="zh-CN" altLang="en-US" sz="1400" dirty="0" smtClean="0">
                <a:latin typeface="微软雅黑" pitchFamily="34" charset="-122"/>
              </a:rPr>
              <a:t>。</a:t>
            </a:r>
            <a:endParaRPr lang="zh-CN" altLang="en-US" sz="1400" dirty="0">
              <a:latin typeface="微软雅黑" pitchFamily="34" charset="-122"/>
            </a:endParaRPr>
          </a:p>
        </p:txBody>
      </p:sp>
      <p:sp>
        <p:nvSpPr>
          <p:cNvPr id="12" name="右箭头 25"/>
          <p:cNvSpPr>
            <a:spLocks noChangeArrowheads="1"/>
          </p:cNvSpPr>
          <p:nvPr/>
        </p:nvSpPr>
        <p:spPr bwMode="auto">
          <a:xfrm>
            <a:off x="228600" y="4865786"/>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rPr>
              <a:t>医疗美容信息最信任的咨询方式</a:t>
            </a:r>
            <a:endParaRPr lang="zh-CN" altLang="en-US" sz="1600" b="1" dirty="0">
              <a:latin typeface="微软雅黑" pitchFamily="34" charset="-122"/>
            </a:endParaRPr>
          </a:p>
        </p:txBody>
      </p:sp>
      <p:sp>
        <p:nvSpPr>
          <p:cNvPr id="13" name="Rectangle 28"/>
          <p:cNvSpPr>
            <a:spLocks noChangeArrowheads="1"/>
          </p:cNvSpPr>
          <p:nvPr/>
        </p:nvSpPr>
        <p:spPr bwMode="auto">
          <a:xfrm>
            <a:off x="2051050" y="4876800"/>
            <a:ext cx="6840538" cy="1396583"/>
          </a:xfrm>
          <a:prstGeom prst="rect">
            <a:avLst/>
          </a:prstGeom>
          <a:noFill/>
          <a:ln w="9525">
            <a:solidFill>
              <a:schemeClr val="tx1"/>
            </a:solidFill>
            <a:miter lim="800000"/>
            <a:headEnd/>
            <a:tailEnd/>
          </a:ln>
        </p:spPr>
        <p:txBody>
          <a:bodyPr lIns="0" tIns="0" rIns="0" bIns="0" anchor="t"/>
          <a:lstStyle/>
          <a:p>
            <a:pPr marL="265113" indent="-180975" defTabSz="762000" eaLnBrk="0" hangingPunct="0">
              <a:lnSpc>
                <a:spcPct val="150000"/>
              </a:lnSpc>
              <a:spcBef>
                <a:spcPts val="600"/>
              </a:spcBef>
              <a:spcAft>
                <a:spcPts val="0"/>
              </a:spcAft>
              <a:buFont typeface="Wingdings" pitchFamily="2" charset="2"/>
              <a:buChar char="Ø"/>
            </a:pPr>
            <a:r>
              <a:rPr lang="zh-CN" altLang="en-US" sz="1400" b="1" dirty="0" smtClean="0">
                <a:latin typeface="微软雅黑" pitchFamily="34" charset="-122"/>
              </a:rPr>
              <a:t>亲自</a:t>
            </a:r>
            <a:r>
              <a:rPr lang="zh-CN" altLang="en-US" sz="1400" b="1" dirty="0">
                <a:latin typeface="微软雅黑" pitchFamily="34" charset="-122"/>
              </a:rPr>
              <a:t>到医院</a:t>
            </a:r>
            <a:r>
              <a:rPr lang="zh-CN" altLang="en-US" sz="1400" b="1" dirty="0" smtClean="0">
                <a:latin typeface="微软雅黑" pitchFamily="34" charset="-122"/>
              </a:rPr>
              <a:t>咨询是消费者最</a:t>
            </a:r>
            <a:r>
              <a:rPr lang="zh-CN" altLang="en-US" sz="1400" b="1" dirty="0">
                <a:latin typeface="微软雅黑" pitchFamily="34" charset="-122"/>
              </a:rPr>
              <a:t>信赖</a:t>
            </a:r>
            <a:r>
              <a:rPr lang="zh-CN" altLang="en-US" sz="1400" b="1" dirty="0" smtClean="0">
                <a:latin typeface="微软雅黑" pitchFamily="34" charset="-122"/>
              </a:rPr>
              <a:t>的</a:t>
            </a:r>
            <a:r>
              <a:rPr lang="zh-CN" altLang="en-US" sz="1400" b="1" dirty="0">
                <a:latin typeface="微软雅黑" pitchFamily="34" charset="-122"/>
              </a:rPr>
              <a:t>咨询</a:t>
            </a:r>
            <a:r>
              <a:rPr lang="zh-CN" altLang="en-US" sz="1400" b="1" dirty="0" smtClean="0">
                <a:latin typeface="微软雅黑" pitchFamily="34" charset="-122"/>
              </a:rPr>
              <a:t>方式，选择</a:t>
            </a:r>
            <a:r>
              <a:rPr lang="zh-CN" altLang="en-US" sz="1400" b="1" dirty="0">
                <a:latin typeface="微软雅黑" pitchFamily="34" charset="-122"/>
              </a:rPr>
              <a:t>比例达到</a:t>
            </a:r>
            <a:r>
              <a:rPr lang="en-US" altLang="zh-CN" sz="1400" b="1" dirty="0">
                <a:latin typeface="微软雅黑" pitchFamily="34" charset="-122"/>
              </a:rPr>
              <a:t>62%</a:t>
            </a:r>
            <a:r>
              <a:rPr lang="zh-CN" altLang="en-US" sz="1400" b="1" dirty="0">
                <a:latin typeface="微软雅黑" pitchFamily="34" charset="-122"/>
              </a:rPr>
              <a:t>。其次为向做过的好友咨询，对专业期刊杂志的信任度最低</a:t>
            </a:r>
            <a:r>
              <a:rPr lang="zh-CN" altLang="en-US" sz="1400" b="1" dirty="0" smtClean="0">
                <a:latin typeface="微软雅黑" pitchFamily="34" charset="-122"/>
              </a:rPr>
              <a:t>，选择</a:t>
            </a:r>
            <a:r>
              <a:rPr lang="zh-CN" altLang="en-US" sz="1400" b="1" dirty="0">
                <a:latin typeface="微软雅黑" pitchFamily="34" charset="-122"/>
              </a:rPr>
              <a:t>比例为零。</a:t>
            </a:r>
            <a:endParaRPr lang="zh-CN" altLang="en-US" sz="1400" dirty="0">
              <a:latin typeface="微软雅黑" pitchFamily="34" charset="-122"/>
            </a:endParaRPr>
          </a:p>
          <a:p>
            <a:pPr marL="265113" indent="-180975" defTabSz="762000" eaLnBrk="0" hangingPunct="0">
              <a:lnSpc>
                <a:spcPct val="150000"/>
              </a:lnSpc>
              <a:spcBef>
                <a:spcPts val="600"/>
              </a:spcBef>
              <a:spcAft>
                <a:spcPts val="0"/>
              </a:spcAft>
              <a:buFont typeface="Wingdings" pitchFamily="2" charset="2"/>
              <a:buChar char="Ø"/>
            </a:pPr>
            <a:r>
              <a:rPr lang="en-US" altLang="zh-CN" sz="1400" dirty="0" smtClean="0">
                <a:latin typeface="微软雅黑" pitchFamily="34" charset="-122"/>
              </a:rPr>
              <a:t>50</a:t>
            </a:r>
            <a:r>
              <a:rPr lang="zh-CN" altLang="en-US" sz="1400" dirty="0">
                <a:latin typeface="微软雅黑" pitchFamily="34" charset="-122"/>
              </a:rPr>
              <a:t>岁以上的人群对亲自去医院咨询的方式信任度较低，更加信任的方式为向做过的亲朋好友咨询，说明中老年人认为美容后的效果才更具说服力。</a:t>
            </a:r>
          </a:p>
          <a:p>
            <a:pPr marL="265113" indent="-180975" defTabSz="762000" eaLnBrk="0" hangingPunct="0">
              <a:lnSpc>
                <a:spcPct val="150000"/>
              </a:lnSpc>
              <a:spcBef>
                <a:spcPts val="600"/>
              </a:spcBef>
              <a:spcAft>
                <a:spcPts val="0"/>
              </a:spcAft>
              <a:buFont typeface="Wingdings" pitchFamily="2" charset="2"/>
              <a:buChar char="Ø"/>
            </a:pPr>
            <a:endParaRPr lang="zh-CN" altLang="en-US" sz="1400" b="1" dirty="0">
              <a:latin typeface="微软雅黑" pitchFamily="34" charset="-122"/>
            </a:endParaRPr>
          </a:p>
        </p:txBody>
      </p:sp>
      <p:sp>
        <p:nvSpPr>
          <p:cNvPr id="14" name="右箭头 25"/>
          <p:cNvSpPr>
            <a:spLocks noChangeArrowheads="1"/>
          </p:cNvSpPr>
          <p:nvPr/>
        </p:nvSpPr>
        <p:spPr bwMode="auto">
          <a:xfrm>
            <a:off x="228600" y="3175418"/>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rPr>
              <a:t>医疗美容信息常用咨询方式</a:t>
            </a:r>
            <a:endParaRPr lang="zh-CN" altLang="en-US" sz="1600" b="1" dirty="0">
              <a:latin typeface="微软雅黑" pitchFamily="34" charset="-122"/>
            </a:endParaRPr>
          </a:p>
        </p:txBody>
      </p:sp>
    </p:spTree>
    <p:extLst>
      <p:ext uri="{BB962C8B-B14F-4D97-AF65-F5344CB8AC3E}">
        <p14:creationId xmlns="" xmlns:p14="http://schemas.microsoft.com/office/powerpoint/2010/main" val="1568316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2051050" y="1219200"/>
            <a:ext cx="6840538" cy="1524000"/>
          </a:xfrm>
          <a:prstGeom prst="rect">
            <a:avLst/>
          </a:prstGeom>
          <a:noFill/>
          <a:ln w="9525">
            <a:solidFill>
              <a:schemeClr val="tx1"/>
            </a:solidFill>
            <a:miter lim="800000"/>
            <a:headEnd/>
            <a:tailEnd/>
          </a:ln>
        </p:spPr>
        <p:txBody>
          <a:bodyPr lIns="0" tIns="0" rIns="0" bIns="0" anchor="ctr"/>
          <a:lstStyle/>
          <a:p>
            <a:pPr marL="265113" indent="-180975" defTabSz="762000" eaLnBrk="0" hangingPunct="0">
              <a:lnSpc>
                <a:spcPct val="130000"/>
              </a:lnSpc>
              <a:spcBef>
                <a:spcPts val="300"/>
              </a:spcBef>
              <a:spcAft>
                <a:spcPts val="0"/>
              </a:spcAft>
              <a:buFont typeface="Wingdings" pitchFamily="2" charset="2"/>
              <a:buChar char="Ø"/>
            </a:pPr>
            <a:r>
              <a:rPr lang="zh-CN" altLang="en-US" sz="1400" b="1" dirty="0" smtClean="0">
                <a:latin typeface="微软雅黑" pitchFamily="34" charset="-122"/>
                <a:ea typeface="微软雅黑" pitchFamily="34" charset="-122"/>
              </a:rPr>
              <a:t>目标消费者对国产</a:t>
            </a:r>
            <a:r>
              <a:rPr lang="zh-CN" altLang="en-US" sz="1400" b="1" dirty="0">
                <a:latin typeface="微软雅黑" pitchFamily="34" charset="-122"/>
                <a:ea typeface="微软雅黑" pitchFamily="34" charset="-122"/>
              </a:rPr>
              <a:t>医疗美容产品的评价</a:t>
            </a:r>
            <a:r>
              <a:rPr lang="zh-CN" altLang="en-US" sz="1400" b="1" dirty="0" smtClean="0">
                <a:latin typeface="微软雅黑" pitchFamily="34" charset="-122"/>
                <a:ea typeface="微软雅黑" pitchFamily="34" charset="-122"/>
              </a:rPr>
              <a:t>不一。对</a:t>
            </a:r>
            <a:r>
              <a:rPr lang="zh-CN" altLang="en-US" sz="1400" b="1" dirty="0">
                <a:latin typeface="微软雅黑" pitchFamily="34" charset="-122"/>
                <a:ea typeface="微软雅黑" pitchFamily="34" charset="-122"/>
              </a:rPr>
              <a:t>国产医美产品质量不信任的被访者占到总样本量的</a:t>
            </a:r>
            <a:r>
              <a:rPr lang="en-US" altLang="zh-CN" sz="1400" b="1" dirty="0">
                <a:latin typeface="微软雅黑" pitchFamily="34" charset="-122"/>
                <a:ea typeface="微软雅黑" pitchFamily="34" charset="-122"/>
              </a:rPr>
              <a:t>44.1%</a:t>
            </a:r>
            <a:r>
              <a:rPr lang="zh-CN" altLang="en-US" sz="1400" dirty="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相信“正规</a:t>
            </a:r>
            <a:r>
              <a:rPr lang="zh-CN" altLang="en-US" sz="1400" dirty="0">
                <a:latin typeface="微软雅黑" pitchFamily="34" charset="-122"/>
                <a:ea typeface="微软雅黑" pitchFamily="34" charset="-122"/>
              </a:rPr>
              <a:t>厂商医美产品有</a:t>
            </a:r>
            <a:r>
              <a:rPr lang="zh-CN" altLang="en-US" sz="1400" dirty="0" smtClean="0">
                <a:latin typeface="微软雅黑" pitchFamily="34" charset="-122"/>
                <a:ea typeface="微软雅黑" pitchFamily="34" charset="-122"/>
              </a:rPr>
              <a:t>保障”的</a:t>
            </a:r>
            <a:r>
              <a:rPr lang="zh-CN" altLang="en-US" sz="1400" dirty="0">
                <a:latin typeface="微软雅黑" pitchFamily="34" charset="-122"/>
                <a:ea typeface="微软雅黑" pitchFamily="34" charset="-122"/>
              </a:rPr>
              <a:t>消费者占到</a:t>
            </a:r>
            <a:r>
              <a:rPr lang="en-US" altLang="zh-CN" sz="1400" dirty="0">
                <a:latin typeface="微软雅黑" pitchFamily="34" charset="-122"/>
                <a:ea typeface="微软雅黑" pitchFamily="34" charset="-122"/>
              </a:rPr>
              <a:t>44.3%</a:t>
            </a:r>
            <a:r>
              <a:rPr lang="zh-CN" altLang="en-US" sz="1400" dirty="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认为“只要</a:t>
            </a:r>
            <a:r>
              <a:rPr lang="zh-CN" altLang="en-US" sz="1400" dirty="0">
                <a:latin typeface="微软雅黑" pitchFamily="34" charset="-122"/>
                <a:ea typeface="微软雅黑" pitchFamily="34" charset="-122"/>
              </a:rPr>
              <a:t>是国家批准的医美产品都是安全</a:t>
            </a:r>
            <a:r>
              <a:rPr lang="zh-CN" altLang="en-US" sz="1400" dirty="0" smtClean="0">
                <a:latin typeface="微软雅黑" pitchFamily="34" charset="-122"/>
                <a:ea typeface="微软雅黑" pitchFamily="34" charset="-122"/>
              </a:rPr>
              <a:t>的”消费者</a:t>
            </a:r>
            <a:r>
              <a:rPr lang="zh-CN" altLang="en-US" sz="1400" dirty="0">
                <a:latin typeface="微软雅黑" pitchFamily="34" charset="-122"/>
                <a:ea typeface="微软雅黑" pitchFamily="34" charset="-122"/>
              </a:rPr>
              <a:t>比例也达到</a:t>
            </a:r>
            <a:r>
              <a:rPr lang="en-US" altLang="zh-CN" sz="1400" dirty="0">
                <a:latin typeface="微软雅黑" pitchFamily="34" charset="-122"/>
                <a:ea typeface="微软雅黑" pitchFamily="34" charset="-122"/>
              </a:rPr>
              <a:t>34.0%</a:t>
            </a:r>
            <a:r>
              <a:rPr lang="zh-CN" altLang="en-US" sz="1400" dirty="0">
                <a:latin typeface="微软雅黑" pitchFamily="34" charset="-122"/>
                <a:ea typeface="微软雅黑" pitchFamily="34" charset="-122"/>
              </a:rPr>
              <a:t>。</a:t>
            </a:r>
          </a:p>
          <a:p>
            <a:pPr marL="265113" indent="-180975" defTabSz="762000" eaLnBrk="0" hangingPunct="0">
              <a:lnSpc>
                <a:spcPct val="130000"/>
              </a:lnSpc>
              <a:spcBef>
                <a:spcPts val="300"/>
              </a:spcBef>
              <a:spcAft>
                <a:spcPts val="0"/>
              </a:spcAft>
              <a:buFont typeface="Wingdings" pitchFamily="2" charset="2"/>
              <a:buChar char="Ø"/>
            </a:pPr>
            <a:r>
              <a:rPr lang="zh-CN" altLang="en-US" sz="1400" b="1" dirty="0">
                <a:latin typeface="微软雅黑" pitchFamily="34" charset="-122"/>
                <a:ea typeface="微软雅黑" pitchFamily="34" charset="-122"/>
              </a:rPr>
              <a:t>对国产医疗美容产品接受度最高的是</a:t>
            </a:r>
            <a:r>
              <a:rPr lang="en-US" altLang="zh-CN" sz="1400" b="1" dirty="0">
                <a:latin typeface="微软雅黑" pitchFamily="34" charset="-122"/>
                <a:ea typeface="微软雅黑" pitchFamily="34" charset="-122"/>
              </a:rPr>
              <a:t>50</a:t>
            </a:r>
            <a:r>
              <a:rPr lang="zh-CN" altLang="en-US" sz="1400" b="1" dirty="0">
                <a:latin typeface="微软雅黑" pitchFamily="34" charset="-122"/>
                <a:ea typeface="微软雅黑" pitchFamily="34" charset="-122"/>
              </a:rPr>
              <a:t>岁以上年龄层的消费者，而作为市场主体客群的年轻人的信任度相比略低</a:t>
            </a:r>
            <a:r>
              <a:rPr lang="zh-CN" altLang="en-US" sz="1400" b="1" dirty="0" smtClean="0">
                <a:latin typeface="微软雅黑" pitchFamily="34" charset="-122"/>
                <a:ea typeface="微软雅黑" pitchFamily="34" charset="-122"/>
              </a:rPr>
              <a:t>。</a:t>
            </a:r>
            <a:endParaRPr lang="zh-CN" altLang="en-US" sz="1400" b="1" dirty="0">
              <a:latin typeface="微软雅黑" pitchFamily="34" charset="-122"/>
              <a:ea typeface="微软雅黑" pitchFamily="34" charset="-122"/>
            </a:endParaRPr>
          </a:p>
        </p:txBody>
      </p:sp>
      <p:sp>
        <p:nvSpPr>
          <p:cNvPr id="5" name="右箭头 25"/>
          <p:cNvSpPr>
            <a:spLocks noChangeArrowheads="1"/>
          </p:cNvSpPr>
          <p:nvPr/>
        </p:nvSpPr>
        <p:spPr bwMode="auto">
          <a:xfrm>
            <a:off x="228600" y="1232095"/>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a:latin typeface="微软雅黑" pitchFamily="34" charset="-122"/>
                <a:ea typeface="微软雅黑" pitchFamily="34" charset="-122"/>
              </a:rPr>
              <a:t>国产</a:t>
            </a:r>
            <a:r>
              <a:rPr lang="zh-CN" altLang="en-US" sz="1600" b="1" dirty="0" smtClean="0">
                <a:latin typeface="微软雅黑" pitchFamily="34" charset="-122"/>
                <a:ea typeface="微软雅黑" pitchFamily="34" charset="-122"/>
              </a:rPr>
              <a:t>医疗美容产品认知</a:t>
            </a:r>
            <a:endParaRPr lang="zh-CN" altLang="en-US" sz="1600" b="1" dirty="0">
              <a:latin typeface="微软雅黑" pitchFamily="34" charset="-122"/>
              <a:ea typeface="微软雅黑" pitchFamily="34" charset="-122"/>
            </a:endParaRPr>
          </a:p>
        </p:txBody>
      </p:sp>
      <p:sp>
        <p:nvSpPr>
          <p:cNvPr id="8" name="标题 1"/>
          <p:cNvSpPr>
            <a:spLocks noGrp="1"/>
          </p:cNvSpPr>
          <p:nvPr>
            <p:ph type="title"/>
          </p:nvPr>
        </p:nvSpPr>
        <p:spPr>
          <a:xfrm>
            <a:off x="533400" y="412750"/>
            <a:ext cx="8229600" cy="563563"/>
          </a:xfrm>
        </p:spPr>
        <p:txBody>
          <a:bodyPr/>
          <a:lstStyle/>
          <a:p>
            <a:r>
              <a:rPr lang="zh-CN" altLang="en-US" dirty="0"/>
              <a:t>消费者医疗</a:t>
            </a:r>
            <a:r>
              <a:rPr lang="zh-CN" altLang="en-US" dirty="0" smtClean="0"/>
              <a:t>美容产品选择偏好</a:t>
            </a:r>
            <a:endParaRPr lang="zh-CN" altLang="en-US" dirty="0"/>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14</a:t>
            </a:fld>
            <a:endParaRPr lang="en-US" altLang="zh-CN"/>
          </a:p>
        </p:txBody>
      </p:sp>
      <p:sp>
        <p:nvSpPr>
          <p:cNvPr id="11" name="Rectangle 28"/>
          <p:cNvSpPr>
            <a:spLocks noChangeArrowheads="1"/>
          </p:cNvSpPr>
          <p:nvPr/>
        </p:nvSpPr>
        <p:spPr bwMode="auto">
          <a:xfrm>
            <a:off x="2051050" y="5050302"/>
            <a:ext cx="6840538" cy="1223889"/>
          </a:xfrm>
          <a:prstGeom prst="rect">
            <a:avLst/>
          </a:prstGeom>
          <a:noFill/>
          <a:ln w="9525">
            <a:solidFill>
              <a:schemeClr val="tx1"/>
            </a:solidFill>
            <a:miter lim="800000"/>
            <a:headEnd/>
            <a:tailEnd/>
          </a:ln>
        </p:spPr>
        <p:txBody>
          <a:bodyPr lIns="0" tIns="0" rIns="0" bIns="0" anchor="t"/>
          <a:lstStyle/>
          <a:p>
            <a:pPr marL="265113" indent="-180975" defTabSz="762000" eaLnBrk="0" hangingPunct="0">
              <a:lnSpc>
                <a:spcPct val="130000"/>
              </a:lnSpc>
              <a:spcBef>
                <a:spcPts val="300"/>
              </a:spcBef>
              <a:spcAft>
                <a:spcPts val="0"/>
              </a:spcAft>
              <a:buFont typeface="Wingdings" pitchFamily="2" charset="2"/>
              <a:buChar char="Ø"/>
            </a:pPr>
            <a:r>
              <a:rPr lang="zh-CN" altLang="en-US" sz="1400" b="1" dirty="0" smtClean="0">
                <a:latin typeface="微软雅黑" pitchFamily="34" charset="-122"/>
                <a:ea typeface="微软雅黑" pitchFamily="34" charset="-122"/>
              </a:rPr>
              <a:t>目标</a:t>
            </a:r>
            <a:r>
              <a:rPr lang="zh-CN" altLang="en-US" sz="1400" b="1" dirty="0">
                <a:latin typeface="微软雅黑" pitchFamily="34" charset="-122"/>
                <a:ea typeface="微软雅黑" pitchFamily="34" charset="-122"/>
              </a:rPr>
              <a:t>消费者对医美材料的</a:t>
            </a:r>
            <a:r>
              <a:rPr lang="zh-CN" altLang="en-US" sz="1400" b="1" dirty="0" smtClean="0">
                <a:latin typeface="微软雅黑" pitchFamily="34" charset="-122"/>
                <a:ea typeface="微软雅黑" pitchFamily="34" charset="-122"/>
              </a:rPr>
              <a:t>植入顾虑较多。消费者</a:t>
            </a:r>
            <a:r>
              <a:rPr lang="zh-CN" altLang="en-US" sz="1400" b="1" dirty="0">
                <a:latin typeface="微软雅黑" pitchFamily="34" charset="-122"/>
                <a:ea typeface="微软雅黑" pitchFamily="34" charset="-122"/>
              </a:rPr>
              <a:t>最主要的顾虑为产品的副作用、维持时间、效果、安全、</a:t>
            </a:r>
            <a:r>
              <a:rPr lang="zh-CN" altLang="en-US" sz="1400" b="1" dirty="0" smtClean="0">
                <a:latin typeface="微软雅黑" pitchFamily="34" charset="-122"/>
                <a:ea typeface="微软雅黑" pitchFamily="34" charset="-122"/>
              </a:rPr>
              <a:t>发炎移位等问题。医</a:t>
            </a:r>
            <a:r>
              <a:rPr lang="zh-CN" altLang="en-US" sz="1400" b="1" dirty="0">
                <a:latin typeface="微软雅黑" pitchFamily="34" charset="-122"/>
                <a:ea typeface="微软雅黑" pitchFamily="34" charset="-122"/>
              </a:rPr>
              <a:t>美材料的质量和宣传水平仍需提升。</a:t>
            </a:r>
          </a:p>
          <a:p>
            <a:pPr marL="265113" indent="-180975" defTabSz="762000" eaLnBrk="0" hangingPunct="0">
              <a:lnSpc>
                <a:spcPct val="130000"/>
              </a:lnSpc>
              <a:spcBef>
                <a:spcPts val="300"/>
              </a:spcBef>
              <a:spcAft>
                <a:spcPts val="0"/>
              </a:spcAft>
              <a:buFont typeface="Wingdings" pitchFamily="2" charset="2"/>
              <a:buChar char="Ø"/>
            </a:pPr>
            <a:r>
              <a:rPr lang="zh-CN" altLang="en-US" sz="1400" dirty="0" smtClean="0">
                <a:latin typeface="微软雅黑" pitchFamily="34" charset="-122"/>
                <a:ea typeface="微软雅黑" pitchFamily="34" charset="-122"/>
              </a:rPr>
              <a:t>男性消费者以及有医疗美容经历的</a:t>
            </a:r>
            <a:r>
              <a:rPr lang="zh-CN" altLang="en-US" sz="1400" dirty="0">
                <a:latin typeface="微软雅黑" pitchFamily="34" charset="-122"/>
                <a:ea typeface="微软雅黑" pitchFamily="34" charset="-122"/>
              </a:rPr>
              <a:t>消费者对医美材料植入顾虑更多，而</a:t>
            </a:r>
            <a:r>
              <a:rPr lang="en-US" altLang="zh-CN" sz="1400" dirty="0">
                <a:latin typeface="微软雅黑" pitchFamily="34" charset="-122"/>
                <a:ea typeface="微软雅黑" pitchFamily="34" charset="-122"/>
              </a:rPr>
              <a:t>50</a:t>
            </a:r>
            <a:r>
              <a:rPr lang="zh-CN" altLang="en-US" sz="1400" dirty="0">
                <a:latin typeface="微软雅黑" pitchFamily="34" charset="-122"/>
                <a:ea typeface="微软雅黑" pitchFamily="34" charset="-122"/>
              </a:rPr>
              <a:t>岁以上的消费者</a:t>
            </a:r>
            <a:r>
              <a:rPr lang="zh-CN" altLang="en-US" sz="1400" dirty="0" smtClean="0">
                <a:latin typeface="微软雅黑" pitchFamily="34" charset="-122"/>
                <a:ea typeface="微软雅黑" pitchFamily="34" charset="-122"/>
              </a:rPr>
              <a:t>顾虑最小</a:t>
            </a:r>
            <a:r>
              <a:rPr lang="zh-CN" altLang="en-US" sz="1400" dirty="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这与</a:t>
            </a:r>
            <a:r>
              <a:rPr lang="zh-CN" altLang="en-US" sz="1400" dirty="0">
                <a:latin typeface="微软雅黑" pitchFamily="34" charset="-122"/>
                <a:ea typeface="微软雅黑" pitchFamily="34" charset="-122"/>
              </a:rPr>
              <a:t>中老年需求仅集中</a:t>
            </a:r>
            <a:r>
              <a:rPr lang="zh-CN" altLang="en-US" sz="1400" dirty="0" smtClean="0">
                <a:latin typeface="微软雅黑" pitchFamily="34" charset="-122"/>
                <a:ea typeface="微软雅黑" pitchFamily="34" charset="-122"/>
              </a:rPr>
              <a:t>在祛皱</a:t>
            </a:r>
            <a:r>
              <a:rPr lang="zh-CN" altLang="en-US" sz="1400" dirty="0">
                <a:latin typeface="微软雅黑" pitchFamily="34" charset="-122"/>
                <a:ea typeface="微软雅黑" pitchFamily="34" charset="-122"/>
              </a:rPr>
              <a:t>、拉皮等项目有关。</a:t>
            </a:r>
          </a:p>
        </p:txBody>
      </p:sp>
      <p:sp>
        <p:nvSpPr>
          <p:cNvPr id="12" name="右箭头 25"/>
          <p:cNvSpPr>
            <a:spLocks noChangeArrowheads="1"/>
          </p:cNvSpPr>
          <p:nvPr/>
        </p:nvSpPr>
        <p:spPr bwMode="auto">
          <a:xfrm>
            <a:off x="228600" y="2819400"/>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ea typeface="微软雅黑" pitchFamily="34" charset="-122"/>
              </a:rPr>
              <a:t>医疗美容产品</a:t>
            </a:r>
            <a:r>
              <a:rPr lang="zh-CN" altLang="en-US" sz="1600" b="1" dirty="0">
                <a:latin typeface="微软雅黑" pitchFamily="34" charset="-122"/>
                <a:ea typeface="微软雅黑" pitchFamily="34" charset="-122"/>
              </a:rPr>
              <a:t>使用</a:t>
            </a:r>
            <a:r>
              <a:rPr lang="zh-CN" altLang="en-US" sz="1600" b="1" dirty="0" smtClean="0">
                <a:latin typeface="微软雅黑" pitchFamily="34" charset="-122"/>
                <a:ea typeface="微软雅黑" pitchFamily="34" charset="-122"/>
              </a:rPr>
              <a:t>选择</a:t>
            </a:r>
            <a:endParaRPr lang="zh-CN" altLang="en-US" sz="1600" b="1" dirty="0">
              <a:latin typeface="微软雅黑" pitchFamily="34" charset="-122"/>
              <a:ea typeface="微软雅黑" pitchFamily="34" charset="-122"/>
            </a:endParaRPr>
          </a:p>
        </p:txBody>
      </p:sp>
      <p:sp>
        <p:nvSpPr>
          <p:cNvPr id="13" name="Rectangle 28"/>
          <p:cNvSpPr>
            <a:spLocks noChangeArrowheads="1"/>
          </p:cNvSpPr>
          <p:nvPr/>
        </p:nvSpPr>
        <p:spPr bwMode="auto">
          <a:xfrm>
            <a:off x="2051050" y="2809082"/>
            <a:ext cx="6840538" cy="2156814"/>
          </a:xfrm>
          <a:prstGeom prst="rect">
            <a:avLst/>
          </a:prstGeom>
          <a:noFill/>
          <a:ln w="9525">
            <a:solidFill>
              <a:schemeClr val="tx1"/>
            </a:solidFill>
            <a:miter lim="800000"/>
            <a:headEnd/>
            <a:tailEnd/>
          </a:ln>
        </p:spPr>
        <p:txBody>
          <a:bodyPr lIns="0" tIns="0" rIns="0" bIns="0" anchor="ctr"/>
          <a:lstStyle/>
          <a:p>
            <a:pPr marL="265113" indent="-180975" defTabSz="762000" eaLnBrk="0" hangingPunct="0">
              <a:lnSpc>
                <a:spcPct val="130000"/>
              </a:lnSpc>
              <a:spcBef>
                <a:spcPts val="300"/>
              </a:spcBef>
              <a:spcAft>
                <a:spcPts val="0"/>
              </a:spcAft>
              <a:buFont typeface="Wingdings" pitchFamily="2" charset="2"/>
              <a:buChar char="Ø"/>
            </a:pPr>
            <a:r>
              <a:rPr lang="zh-CN" altLang="en-US" sz="1400" b="1" dirty="0">
                <a:latin typeface="微软雅黑" pitchFamily="34" charset="-122"/>
                <a:ea typeface="微软雅黑" pitchFamily="34" charset="-122"/>
              </a:rPr>
              <a:t>目前进口的医疗美容材料仍较国产材料更受</a:t>
            </a:r>
            <a:r>
              <a:rPr lang="zh-CN" altLang="en-US" sz="1400" b="1" dirty="0" smtClean="0">
                <a:latin typeface="微软雅黑" pitchFamily="34" charset="-122"/>
                <a:ea typeface="微软雅黑" pitchFamily="34" charset="-122"/>
              </a:rPr>
              <a:t>欢迎。</a:t>
            </a:r>
            <a:r>
              <a:rPr lang="zh-CN" altLang="en-US" sz="1400" dirty="0" smtClean="0">
                <a:latin typeface="微软雅黑" pitchFamily="34" charset="-122"/>
                <a:ea typeface="微软雅黑" pitchFamily="34" charset="-122"/>
              </a:rPr>
              <a:t>在</a:t>
            </a:r>
            <a:r>
              <a:rPr lang="zh-CN" altLang="en-US" sz="1400" dirty="0">
                <a:latin typeface="微软雅黑" pitchFamily="34" charset="-122"/>
                <a:ea typeface="微软雅黑" pitchFamily="34" charset="-122"/>
              </a:rPr>
              <a:t>不考虑价格的前提下，消费者更加倾向于选择进口</a:t>
            </a:r>
            <a:r>
              <a:rPr lang="zh-CN" altLang="en-US" sz="1400" dirty="0" smtClean="0">
                <a:latin typeface="微软雅黑" pitchFamily="34" charset="-122"/>
                <a:ea typeface="微软雅黑" pitchFamily="34" charset="-122"/>
              </a:rPr>
              <a:t>产品，仅收入较低的年轻人较其他人群更易接受国产产品。</a:t>
            </a:r>
            <a:endParaRPr lang="en-US" altLang="zh-CN" sz="1400" dirty="0" smtClean="0">
              <a:latin typeface="微软雅黑" pitchFamily="34" charset="-122"/>
              <a:ea typeface="微软雅黑" pitchFamily="34" charset="-122"/>
            </a:endParaRPr>
          </a:p>
          <a:p>
            <a:pPr marL="265113" indent="-180975" defTabSz="762000" eaLnBrk="0" hangingPunct="0">
              <a:lnSpc>
                <a:spcPct val="130000"/>
              </a:lnSpc>
              <a:spcBef>
                <a:spcPts val="300"/>
              </a:spcBef>
              <a:spcAft>
                <a:spcPts val="0"/>
              </a:spcAft>
              <a:buFont typeface="Wingdings" pitchFamily="2" charset="2"/>
              <a:buChar char="Ø"/>
            </a:pPr>
            <a:r>
              <a:rPr lang="zh-CN" altLang="en-US" sz="1400" b="1" dirty="0">
                <a:latin typeface="微软雅黑" pitchFamily="34" charset="-122"/>
                <a:ea typeface="微软雅黑" pitchFamily="34" charset="-122"/>
              </a:rPr>
              <a:t>整体来看，消费者认为医美材料的副作用、效果维持时间、整形效果和安全性的重要程度最高</a:t>
            </a:r>
            <a:r>
              <a:rPr lang="zh-CN" altLang="en-US" sz="1400" dirty="0">
                <a:latin typeface="微软雅黑" pitchFamily="34" charset="-122"/>
                <a:ea typeface="微软雅黑" pitchFamily="34" charset="-122"/>
              </a:rPr>
              <a:t>，而产品知名度、品牌和价格的重要程度相对较低。</a:t>
            </a:r>
          </a:p>
          <a:p>
            <a:pPr marL="265113" indent="-180975" defTabSz="762000" eaLnBrk="0" hangingPunct="0">
              <a:lnSpc>
                <a:spcPct val="130000"/>
              </a:lnSpc>
              <a:spcBef>
                <a:spcPts val="300"/>
              </a:spcBef>
              <a:spcAft>
                <a:spcPts val="0"/>
              </a:spcAft>
              <a:buFont typeface="Wingdings" pitchFamily="2" charset="2"/>
              <a:buChar char="Ø"/>
            </a:pPr>
            <a:r>
              <a:rPr lang="zh-CN" altLang="en-US" sz="1400" b="1" dirty="0">
                <a:latin typeface="微软雅黑" pitchFamily="34" charset="-122"/>
                <a:ea typeface="微软雅黑" pitchFamily="34" charset="-122"/>
              </a:rPr>
              <a:t>男性更看重产品的效果、安全性和</a:t>
            </a:r>
            <a:r>
              <a:rPr lang="zh-CN" altLang="en-US" sz="1400" b="1" dirty="0" smtClean="0">
                <a:latin typeface="微软雅黑" pitchFamily="34" charset="-122"/>
                <a:ea typeface="微软雅黑" pitchFamily="34" charset="-122"/>
              </a:rPr>
              <a:t>价格，</a:t>
            </a:r>
            <a:r>
              <a:rPr lang="zh-CN" altLang="en-US" sz="1400" b="1" dirty="0">
                <a:latin typeface="微软雅黑" pitchFamily="34" charset="-122"/>
                <a:ea typeface="微软雅黑" pitchFamily="34" charset="-122"/>
              </a:rPr>
              <a:t>而女性认为</a:t>
            </a:r>
            <a:r>
              <a:rPr lang="zh-CN" altLang="en-US" sz="1400" b="1" dirty="0" smtClean="0">
                <a:latin typeface="微软雅黑" pitchFamily="34" charset="-122"/>
                <a:ea typeface="微软雅黑" pitchFamily="34" charset="-122"/>
              </a:rPr>
              <a:t>副作用方面的重要</a:t>
            </a:r>
            <a:r>
              <a:rPr lang="zh-CN" altLang="en-US" sz="1400" b="1" dirty="0">
                <a:latin typeface="微软雅黑" pitchFamily="34" charset="-122"/>
                <a:ea typeface="微软雅黑" pitchFamily="34" charset="-122"/>
              </a:rPr>
              <a:t>程度更高。</a:t>
            </a:r>
          </a:p>
          <a:p>
            <a:pPr marL="265113" indent="-180975" defTabSz="762000" eaLnBrk="0" hangingPunct="0">
              <a:lnSpc>
                <a:spcPct val="130000"/>
              </a:lnSpc>
              <a:spcBef>
                <a:spcPts val="300"/>
              </a:spcBef>
              <a:spcAft>
                <a:spcPts val="0"/>
              </a:spcAft>
              <a:buFont typeface="Wingdings" pitchFamily="2" charset="2"/>
              <a:buChar char="Ø"/>
            </a:pPr>
            <a:r>
              <a:rPr lang="zh-CN" altLang="en-US" sz="1400" b="1" dirty="0">
                <a:latin typeface="微软雅黑" pitchFamily="34" charset="-122"/>
                <a:ea typeface="微软雅黑" pitchFamily="34" charset="-122"/>
              </a:rPr>
              <a:t>随着年龄增长，消费者对产品副作用、效果维持的关注度逐渐降低，而对安全性、品牌、知名度和价格的关注度逐渐上升</a:t>
            </a:r>
            <a:r>
              <a:rPr lang="zh-CN" altLang="en-US" sz="1400" b="1" dirty="0" smtClean="0">
                <a:latin typeface="微软雅黑" pitchFamily="34" charset="-122"/>
                <a:ea typeface="微软雅黑" pitchFamily="34" charset="-122"/>
              </a:rPr>
              <a:t>。</a:t>
            </a:r>
            <a:endParaRPr lang="zh-CN" altLang="en-US" sz="1400" b="1" dirty="0">
              <a:latin typeface="微软雅黑" pitchFamily="34" charset="-122"/>
              <a:ea typeface="微软雅黑" pitchFamily="34" charset="-122"/>
            </a:endParaRPr>
          </a:p>
        </p:txBody>
      </p:sp>
      <p:sp>
        <p:nvSpPr>
          <p:cNvPr id="14" name="右箭头 25"/>
          <p:cNvSpPr>
            <a:spLocks noChangeArrowheads="1"/>
          </p:cNvSpPr>
          <p:nvPr/>
        </p:nvSpPr>
        <p:spPr bwMode="auto">
          <a:xfrm>
            <a:off x="228600" y="5080418"/>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ea typeface="微软雅黑" pitchFamily="34" charset="-122"/>
              </a:rPr>
              <a:t>医疗美容产品选择考虑因素</a:t>
            </a:r>
            <a:endParaRPr lang="zh-CN" altLang="en-US" sz="1600" b="1" dirty="0">
              <a:latin typeface="微软雅黑" pitchFamily="34" charset="-122"/>
              <a:ea typeface="微软雅黑" pitchFamily="34" charset="-122"/>
            </a:endParaRPr>
          </a:p>
        </p:txBody>
      </p:sp>
    </p:spTree>
    <p:extLst>
      <p:ext uri="{BB962C8B-B14F-4D97-AF65-F5344CB8AC3E}">
        <p14:creationId xmlns="" xmlns:p14="http://schemas.microsoft.com/office/powerpoint/2010/main" val="3425131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295400"/>
            <a:ext cx="8229600" cy="563563"/>
          </a:xfrm>
        </p:spPr>
        <p:txBody>
          <a:bodyPr/>
          <a:lstStyle/>
          <a:p>
            <a:pPr eaLnBrk="1" hangingPunct="1"/>
            <a:r>
              <a:rPr lang="zh-CN" altLang="en-US" b="1" dirty="0" smtClean="0">
                <a:solidFill>
                  <a:schemeClr val="tx1"/>
                </a:solidFill>
              </a:rPr>
              <a:t>目   录</a:t>
            </a:r>
            <a:endParaRPr lang="en-US" altLang="zh-CN" b="1" dirty="0" smtClean="0">
              <a:solidFill>
                <a:schemeClr val="tx1"/>
              </a:solidFill>
            </a:endParaRPr>
          </a:p>
        </p:txBody>
      </p:sp>
      <p:grpSp>
        <p:nvGrpSpPr>
          <p:cNvPr id="2" name="组合 1"/>
          <p:cNvGrpSpPr/>
          <p:nvPr/>
        </p:nvGrpSpPr>
        <p:grpSpPr>
          <a:xfrm>
            <a:off x="2053652" y="2227289"/>
            <a:ext cx="4875408" cy="668311"/>
            <a:chOff x="2133600" y="2209800"/>
            <a:chExt cx="4795460" cy="725485"/>
          </a:xfrm>
        </p:grpSpPr>
        <p:sp>
          <p:nvSpPr>
            <p:cNvPr id="7" name="AutoShape 66"/>
            <p:cNvSpPr>
              <a:spLocks noChangeArrowheads="1"/>
            </p:cNvSpPr>
            <p:nvPr/>
          </p:nvSpPr>
          <p:spPr bwMode="gray">
            <a:xfrm>
              <a:off x="2585660" y="2254483"/>
              <a:ext cx="4343400" cy="64746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solidFill>
                  <a:schemeClr val="bg1"/>
                </a:solidFill>
                <a:latin typeface="微软雅黑" pitchFamily="34" charset="-122"/>
                <a:ea typeface="微软雅黑" pitchFamily="34" charset="-122"/>
              </a:endParaRPr>
            </a:p>
          </p:txBody>
        </p:sp>
        <p:sp>
          <p:nvSpPr>
            <p:cNvPr id="8" name="AutoShape 67"/>
            <p:cNvSpPr>
              <a:spLocks noChangeArrowheads="1"/>
            </p:cNvSpPr>
            <p:nvPr/>
          </p:nvSpPr>
          <p:spPr bwMode="gray">
            <a:xfrm>
              <a:off x="2133600" y="2209800"/>
              <a:ext cx="748067" cy="72548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solidFill>
                  <a:schemeClr val="bg1"/>
                </a:solidFill>
                <a:latin typeface="微软雅黑" pitchFamily="34" charset="-122"/>
                <a:ea typeface="微软雅黑" pitchFamily="34" charset="-122"/>
              </a:endParaRPr>
            </a:p>
          </p:txBody>
        </p:sp>
        <p:sp>
          <p:nvSpPr>
            <p:cNvPr id="9" name="Text Box 68"/>
            <p:cNvSpPr txBox="1">
              <a:spLocks noChangeArrowheads="1"/>
            </p:cNvSpPr>
            <p:nvPr/>
          </p:nvSpPr>
          <p:spPr bwMode="gray">
            <a:xfrm>
              <a:off x="3042860" y="2375238"/>
              <a:ext cx="3429000" cy="434339"/>
            </a:xfrm>
            <a:prstGeom prst="rect">
              <a:avLst/>
            </a:prstGeom>
            <a:noFill/>
            <a:ln w="9525" algn="ctr">
              <a:noFill/>
              <a:miter lim="800000"/>
              <a:headEnd/>
              <a:tailEnd/>
            </a:ln>
          </p:spPr>
          <p:txBody>
            <a:bodyPr>
              <a:spAutoFit/>
            </a:bodyPr>
            <a:lstStyle/>
            <a:p>
              <a:pPr algn="ctr" eaLnBrk="0" hangingPunct="0"/>
              <a:r>
                <a:rPr lang="zh-CN" altLang="en-US" sz="2000" b="1" dirty="0" smtClean="0">
                  <a:solidFill>
                    <a:schemeClr val="bg1"/>
                  </a:solidFill>
                  <a:latin typeface="微软雅黑" pitchFamily="34" charset="-122"/>
                  <a:ea typeface="微软雅黑" pitchFamily="34" charset="-122"/>
                </a:rPr>
                <a:t>执行报告</a:t>
              </a:r>
              <a:endParaRPr lang="en-US" altLang="zh-CN" sz="2000" b="1" dirty="0">
                <a:solidFill>
                  <a:schemeClr val="bg1"/>
                </a:solidFill>
                <a:latin typeface="微软雅黑" pitchFamily="34" charset="-122"/>
                <a:ea typeface="微软雅黑" pitchFamily="34" charset="-122"/>
              </a:endParaRPr>
            </a:p>
          </p:txBody>
        </p:sp>
        <p:sp>
          <p:nvSpPr>
            <p:cNvPr id="10" name="Text Box 69"/>
            <p:cNvSpPr txBox="1">
              <a:spLocks noChangeArrowheads="1"/>
            </p:cNvSpPr>
            <p:nvPr/>
          </p:nvSpPr>
          <p:spPr bwMode="gray">
            <a:xfrm>
              <a:off x="2326798" y="2325685"/>
              <a:ext cx="398277" cy="501160"/>
            </a:xfrm>
            <a:prstGeom prst="rect">
              <a:avLst/>
            </a:prstGeom>
            <a:noFill/>
            <a:ln w="9525" algn="ctr">
              <a:noFill/>
              <a:miter lim="800000"/>
              <a:headEnd/>
              <a:tailEnd/>
            </a:ln>
          </p:spPr>
          <p:txBody>
            <a:bodyPr wrap="square">
              <a:spAutoFit/>
            </a:bodyPr>
            <a:lstStyle/>
            <a:p>
              <a:pPr algn="ctr" eaLnBrk="0" hangingPunct="0"/>
              <a:r>
                <a:rPr lang="en-US" altLang="zh-CN" sz="2400" dirty="0">
                  <a:solidFill>
                    <a:schemeClr val="bg1"/>
                  </a:solidFill>
                  <a:latin typeface="微软雅黑" pitchFamily="34" charset="-122"/>
                  <a:ea typeface="微软雅黑" pitchFamily="34" charset="-122"/>
                </a:rPr>
                <a:t>1</a:t>
              </a:r>
            </a:p>
          </p:txBody>
        </p:sp>
      </p:grpSp>
      <p:grpSp>
        <p:nvGrpSpPr>
          <p:cNvPr id="3" name="组合 2"/>
          <p:cNvGrpSpPr/>
          <p:nvPr/>
        </p:nvGrpSpPr>
        <p:grpSpPr>
          <a:xfrm>
            <a:off x="2053652" y="3141689"/>
            <a:ext cx="4875408" cy="668311"/>
            <a:chOff x="2133600" y="3124200"/>
            <a:chExt cx="4795460" cy="725485"/>
          </a:xfrm>
        </p:grpSpPr>
        <p:sp>
          <p:nvSpPr>
            <p:cNvPr id="12" name="AutoShape 81"/>
            <p:cNvSpPr>
              <a:spLocks noChangeArrowheads="1"/>
            </p:cNvSpPr>
            <p:nvPr/>
          </p:nvSpPr>
          <p:spPr bwMode="gray">
            <a:xfrm>
              <a:off x="2585660" y="3168883"/>
              <a:ext cx="4343400" cy="647466"/>
            </a:xfrm>
            <a:prstGeom prst="roundRect">
              <a:avLst>
                <a:gd name="adj" fmla="val 16667"/>
              </a:avLst>
            </a:prstGeom>
            <a:solidFill>
              <a:schemeClr val="accent5">
                <a:lumMod val="9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b="1" dirty="0">
                <a:solidFill>
                  <a:schemeClr val="bg1"/>
                </a:solidFill>
                <a:latin typeface="微软雅黑" pitchFamily="34" charset="-122"/>
                <a:ea typeface="微软雅黑" pitchFamily="34" charset="-122"/>
              </a:endParaRPr>
            </a:p>
          </p:txBody>
        </p:sp>
        <p:sp>
          <p:nvSpPr>
            <p:cNvPr id="13" name="AutoShape 82"/>
            <p:cNvSpPr>
              <a:spLocks noChangeArrowheads="1"/>
            </p:cNvSpPr>
            <p:nvPr/>
          </p:nvSpPr>
          <p:spPr bwMode="gray">
            <a:xfrm>
              <a:off x="2133600" y="3124200"/>
              <a:ext cx="748067" cy="725485"/>
            </a:xfrm>
            <a:prstGeom prst="diamond">
              <a:avLst/>
            </a:prstGeom>
            <a:solidFill>
              <a:schemeClr val="accent5">
                <a:lumMod val="9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b="1" dirty="0">
                <a:solidFill>
                  <a:schemeClr val="bg1"/>
                </a:solidFill>
                <a:latin typeface="微软雅黑" pitchFamily="34" charset="-122"/>
                <a:ea typeface="微软雅黑" pitchFamily="34" charset="-122"/>
              </a:endParaRPr>
            </a:p>
          </p:txBody>
        </p:sp>
        <p:sp>
          <p:nvSpPr>
            <p:cNvPr id="14" name="Text Box 83"/>
            <p:cNvSpPr txBox="1">
              <a:spLocks noChangeArrowheads="1"/>
            </p:cNvSpPr>
            <p:nvPr/>
          </p:nvSpPr>
          <p:spPr bwMode="gray">
            <a:xfrm>
              <a:off x="3195260" y="3289638"/>
              <a:ext cx="3124200" cy="434339"/>
            </a:xfrm>
            <a:prstGeom prst="rect">
              <a:avLst/>
            </a:prstGeom>
            <a:noFill/>
            <a:ln w="9525" algn="ctr">
              <a:noFill/>
              <a:miter lim="800000"/>
              <a:headEnd/>
              <a:tailEnd/>
            </a:ln>
          </p:spPr>
          <p:txBody>
            <a:bodyPr>
              <a:spAutoFit/>
            </a:bodyPr>
            <a:lstStyle/>
            <a:p>
              <a:pPr algn="ctr" eaLnBrk="0" hangingPunct="0"/>
              <a:r>
                <a:rPr lang="zh-CN" altLang="en-US" sz="2000" b="1" dirty="0" smtClean="0">
                  <a:solidFill>
                    <a:schemeClr val="bg1"/>
                  </a:solidFill>
                  <a:latin typeface="微软雅黑" pitchFamily="34" charset="-122"/>
                  <a:ea typeface="微软雅黑" pitchFamily="34" charset="-122"/>
                </a:rPr>
                <a:t>主要发现</a:t>
              </a:r>
              <a:endParaRPr lang="en-US" altLang="zh-CN" sz="2000" b="1" dirty="0">
                <a:solidFill>
                  <a:schemeClr val="bg1"/>
                </a:solidFill>
                <a:latin typeface="微软雅黑" pitchFamily="34" charset="-122"/>
                <a:ea typeface="微软雅黑" pitchFamily="34" charset="-122"/>
              </a:endParaRPr>
            </a:p>
          </p:txBody>
        </p:sp>
        <p:sp>
          <p:nvSpPr>
            <p:cNvPr id="15" name="Text Box 84"/>
            <p:cNvSpPr txBox="1">
              <a:spLocks noChangeArrowheads="1"/>
            </p:cNvSpPr>
            <p:nvPr/>
          </p:nvSpPr>
          <p:spPr bwMode="gray">
            <a:xfrm>
              <a:off x="2326798" y="3240085"/>
              <a:ext cx="398277" cy="501160"/>
            </a:xfrm>
            <a:prstGeom prst="rect">
              <a:avLst/>
            </a:prstGeom>
            <a:noFill/>
            <a:ln w="9525" algn="ctr">
              <a:noFill/>
              <a:miter lim="800000"/>
              <a:headEnd/>
              <a:tailEnd/>
            </a:ln>
          </p:spPr>
          <p:txBody>
            <a:bodyPr wrap="square">
              <a:spAutoFit/>
            </a:bodyPr>
            <a:lstStyle/>
            <a:p>
              <a:pPr algn="ctr" eaLnBrk="0" hangingPunct="0"/>
              <a:r>
                <a:rPr lang="en-US" altLang="zh-CN" sz="2400" dirty="0" smtClean="0">
                  <a:solidFill>
                    <a:schemeClr val="bg1"/>
                  </a:solidFill>
                  <a:latin typeface="微软雅黑" pitchFamily="34" charset="-122"/>
                  <a:ea typeface="微软雅黑" pitchFamily="34" charset="-122"/>
                </a:rPr>
                <a:t>2</a:t>
              </a:r>
              <a:endParaRPr lang="en-US" altLang="zh-CN" sz="2400" dirty="0">
                <a:solidFill>
                  <a:schemeClr val="bg1"/>
                </a:solidFill>
                <a:latin typeface="微软雅黑" pitchFamily="34" charset="-122"/>
                <a:ea typeface="微软雅黑" pitchFamily="34" charset="-122"/>
              </a:endParaRPr>
            </a:p>
          </p:txBody>
        </p:sp>
      </p:grpSp>
      <p:grpSp>
        <p:nvGrpSpPr>
          <p:cNvPr id="4" name="组合 3"/>
          <p:cNvGrpSpPr/>
          <p:nvPr/>
        </p:nvGrpSpPr>
        <p:grpSpPr>
          <a:xfrm>
            <a:off x="2053652" y="4056089"/>
            <a:ext cx="4875408" cy="668311"/>
            <a:chOff x="2133600" y="4038600"/>
            <a:chExt cx="4795460" cy="725485"/>
          </a:xfrm>
        </p:grpSpPr>
        <p:sp>
          <p:nvSpPr>
            <p:cNvPr id="17" name="AutoShape 81"/>
            <p:cNvSpPr>
              <a:spLocks noChangeArrowheads="1"/>
            </p:cNvSpPr>
            <p:nvPr/>
          </p:nvSpPr>
          <p:spPr bwMode="gray">
            <a:xfrm>
              <a:off x="2585660" y="4083283"/>
              <a:ext cx="4343400" cy="647466"/>
            </a:xfrm>
            <a:prstGeom prst="roundRect">
              <a:avLst>
                <a:gd name="adj" fmla="val 16667"/>
              </a:avLst>
            </a:prstGeom>
            <a:solidFill>
              <a:schemeClr val="accent6"/>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b="1" dirty="0">
                <a:solidFill>
                  <a:srgbClr val="FF0000"/>
                </a:solidFill>
                <a:latin typeface="微软雅黑" pitchFamily="34" charset="-122"/>
              </a:endParaRPr>
            </a:p>
          </p:txBody>
        </p:sp>
        <p:sp>
          <p:nvSpPr>
            <p:cNvPr id="18" name="AutoShape 82"/>
            <p:cNvSpPr>
              <a:spLocks noChangeArrowheads="1"/>
            </p:cNvSpPr>
            <p:nvPr/>
          </p:nvSpPr>
          <p:spPr bwMode="gray">
            <a:xfrm>
              <a:off x="2133600" y="4038600"/>
              <a:ext cx="748067" cy="725485"/>
            </a:xfrm>
            <a:prstGeom prst="diamond">
              <a:avLst/>
            </a:prstGeom>
            <a:solidFill>
              <a:schemeClr val="accent6"/>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b="1" dirty="0">
                <a:solidFill>
                  <a:srgbClr val="FF0000"/>
                </a:solidFill>
                <a:latin typeface="微软雅黑" pitchFamily="34" charset="-122"/>
              </a:endParaRPr>
            </a:p>
          </p:txBody>
        </p:sp>
        <p:sp>
          <p:nvSpPr>
            <p:cNvPr id="19" name="Text Box 83"/>
            <p:cNvSpPr txBox="1">
              <a:spLocks noChangeArrowheads="1"/>
            </p:cNvSpPr>
            <p:nvPr/>
          </p:nvSpPr>
          <p:spPr bwMode="gray">
            <a:xfrm>
              <a:off x="2852360" y="4204038"/>
              <a:ext cx="3810000" cy="434339"/>
            </a:xfrm>
            <a:prstGeom prst="rect">
              <a:avLst/>
            </a:prstGeom>
            <a:noFill/>
            <a:ln w="9525" algn="ctr">
              <a:noFill/>
              <a:miter lim="800000"/>
              <a:headEnd/>
              <a:tailEnd/>
            </a:ln>
            <a:effectLst/>
          </p:spPr>
          <p:txBody>
            <a:bodyPr wrap="square">
              <a:spAutoFit/>
            </a:bodyPr>
            <a:lstStyle/>
            <a:p>
              <a:pPr algn="ctr" eaLnBrk="0" hangingPunct="0">
                <a:defRPr/>
              </a:pPr>
              <a:r>
                <a:rPr lang="zh-CN" altLang="en-US" sz="2000" b="1" dirty="0" smtClean="0">
                  <a:solidFill>
                    <a:srgbClr val="FF0000"/>
                  </a:solidFill>
                  <a:latin typeface="微软雅黑" pitchFamily="34" charset="-122"/>
                  <a:ea typeface="微软雅黑" pitchFamily="34" charset="-122"/>
                </a:rPr>
                <a:t>主体报告</a:t>
              </a:r>
              <a:endParaRPr lang="en-US" altLang="zh-CN" sz="2000" b="1" dirty="0">
                <a:solidFill>
                  <a:srgbClr val="FF0000"/>
                </a:solidFill>
                <a:latin typeface="微软雅黑" pitchFamily="34" charset="-122"/>
                <a:ea typeface="微软雅黑" pitchFamily="34" charset="-122"/>
              </a:endParaRPr>
            </a:p>
          </p:txBody>
        </p:sp>
        <p:sp>
          <p:nvSpPr>
            <p:cNvPr id="20" name="Text Box 84"/>
            <p:cNvSpPr txBox="1">
              <a:spLocks noChangeArrowheads="1"/>
            </p:cNvSpPr>
            <p:nvPr/>
          </p:nvSpPr>
          <p:spPr bwMode="gray">
            <a:xfrm>
              <a:off x="2326798" y="4154485"/>
              <a:ext cx="398277" cy="501160"/>
            </a:xfrm>
            <a:prstGeom prst="rect">
              <a:avLst/>
            </a:prstGeom>
            <a:noFill/>
            <a:ln w="9525" algn="ctr">
              <a:noFill/>
              <a:miter lim="800000"/>
              <a:headEnd/>
              <a:tailEnd/>
            </a:ln>
            <a:effectLst/>
          </p:spPr>
          <p:txBody>
            <a:bodyPr wrap="square">
              <a:spAutoFit/>
            </a:bodyPr>
            <a:lstStyle/>
            <a:p>
              <a:pPr algn="ctr" eaLnBrk="0" hangingPunct="0">
                <a:defRPr/>
              </a:pPr>
              <a:r>
                <a:rPr lang="en-US" altLang="zh-CN" sz="2400" b="1" dirty="0" smtClean="0">
                  <a:solidFill>
                    <a:srgbClr val="FF0000"/>
                  </a:solidFill>
                  <a:latin typeface="微软雅黑" pitchFamily="34" charset="-122"/>
                  <a:ea typeface="微软雅黑" pitchFamily="34" charset="-122"/>
                </a:rPr>
                <a:t>3</a:t>
              </a:r>
              <a:endParaRPr lang="en-US" altLang="zh-CN" sz="2400" b="1" dirty="0">
                <a:solidFill>
                  <a:srgbClr val="FF0000"/>
                </a:solidFill>
                <a:latin typeface="微软雅黑" pitchFamily="34" charset="-122"/>
                <a:ea typeface="微软雅黑" pitchFamily="34" charset="-122"/>
              </a:endParaRPr>
            </a:p>
          </p:txBody>
        </p:sp>
      </p:grpSp>
      <p:grpSp>
        <p:nvGrpSpPr>
          <p:cNvPr id="26" name="组合 25"/>
          <p:cNvGrpSpPr/>
          <p:nvPr/>
        </p:nvGrpSpPr>
        <p:grpSpPr>
          <a:xfrm>
            <a:off x="2059612" y="4970489"/>
            <a:ext cx="4869448" cy="668311"/>
            <a:chOff x="2139462" y="4953000"/>
            <a:chExt cx="4789598" cy="725485"/>
          </a:xfrm>
        </p:grpSpPr>
        <p:sp>
          <p:nvSpPr>
            <p:cNvPr id="22" name="AutoShape 81"/>
            <p:cNvSpPr>
              <a:spLocks noChangeArrowheads="1"/>
            </p:cNvSpPr>
            <p:nvPr/>
          </p:nvSpPr>
          <p:spPr bwMode="gray">
            <a:xfrm>
              <a:off x="2585660" y="4997683"/>
              <a:ext cx="4343400" cy="647466"/>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latin typeface="微软雅黑" pitchFamily="34" charset="-122"/>
                <a:ea typeface="微软雅黑" pitchFamily="34" charset="-122"/>
              </a:endParaRPr>
            </a:p>
          </p:txBody>
        </p:sp>
        <p:sp>
          <p:nvSpPr>
            <p:cNvPr id="23" name="AutoShape 82"/>
            <p:cNvSpPr>
              <a:spLocks noChangeArrowheads="1"/>
            </p:cNvSpPr>
            <p:nvPr/>
          </p:nvSpPr>
          <p:spPr bwMode="gray">
            <a:xfrm>
              <a:off x="2139462" y="4953000"/>
              <a:ext cx="748067" cy="725485"/>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latin typeface="微软雅黑" pitchFamily="34" charset="-122"/>
                <a:ea typeface="微软雅黑" pitchFamily="34" charset="-122"/>
              </a:endParaRPr>
            </a:p>
          </p:txBody>
        </p:sp>
        <p:sp>
          <p:nvSpPr>
            <p:cNvPr id="24" name="Text Box 83"/>
            <p:cNvSpPr txBox="1">
              <a:spLocks noChangeArrowheads="1"/>
            </p:cNvSpPr>
            <p:nvPr/>
          </p:nvSpPr>
          <p:spPr bwMode="gray">
            <a:xfrm>
              <a:off x="3195260" y="5118438"/>
              <a:ext cx="3124200" cy="400110"/>
            </a:xfrm>
            <a:prstGeom prst="rect">
              <a:avLst/>
            </a:prstGeom>
            <a:noFill/>
            <a:ln w="9525" algn="ctr">
              <a:noFill/>
              <a:miter lim="800000"/>
              <a:headEnd/>
              <a:tailEnd/>
            </a:ln>
          </p:spPr>
          <p:txBody>
            <a:bodyPr>
              <a:spAutoFit/>
            </a:bodyPr>
            <a:lstStyle/>
            <a:p>
              <a:pPr algn="ctr" eaLnBrk="0" hangingPunct="0"/>
              <a:r>
                <a:rPr lang="zh-CN" altLang="en-US" sz="2000" b="1" dirty="0" smtClean="0">
                  <a:solidFill>
                    <a:schemeClr val="bg1"/>
                  </a:solidFill>
                  <a:latin typeface="微软雅黑" pitchFamily="34" charset="-122"/>
                  <a:ea typeface="微软雅黑" pitchFamily="34" charset="-122"/>
                </a:rPr>
                <a:t>附录</a:t>
              </a:r>
              <a:endParaRPr lang="en-US" altLang="zh-CN" sz="2000" b="1" dirty="0">
                <a:solidFill>
                  <a:schemeClr val="bg1"/>
                </a:solidFill>
                <a:latin typeface="微软雅黑" pitchFamily="34" charset="-122"/>
                <a:ea typeface="微软雅黑" pitchFamily="34" charset="-122"/>
              </a:endParaRPr>
            </a:p>
          </p:txBody>
        </p:sp>
        <p:sp>
          <p:nvSpPr>
            <p:cNvPr id="25" name="Text Box 84"/>
            <p:cNvSpPr txBox="1">
              <a:spLocks noChangeArrowheads="1"/>
            </p:cNvSpPr>
            <p:nvPr/>
          </p:nvSpPr>
          <p:spPr bwMode="gray">
            <a:xfrm>
              <a:off x="2332660" y="5068885"/>
              <a:ext cx="398277" cy="461665"/>
            </a:xfrm>
            <a:prstGeom prst="rect">
              <a:avLst/>
            </a:prstGeom>
            <a:noFill/>
            <a:ln w="9525" algn="ctr">
              <a:noFill/>
              <a:miter lim="800000"/>
              <a:headEnd/>
              <a:tailEnd/>
            </a:ln>
          </p:spPr>
          <p:txBody>
            <a:bodyPr wrap="square">
              <a:spAutoFit/>
            </a:bodyPr>
            <a:lstStyle/>
            <a:p>
              <a:pPr algn="ctr" eaLnBrk="0" hangingPunct="0"/>
              <a:r>
                <a:rPr lang="en-US" altLang="zh-CN" sz="2400" dirty="0" smtClean="0">
                  <a:solidFill>
                    <a:schemeClr val="bg1"/>
                  </a:solidFill>
                  <a:latin typeface="微软雅黑" pitchFamily="34" charset="-122"/>
                  <a:ea typeface="微软雅黑" pitchFamily="34" charset="-122"/>
                </a:rPr>
                <a:t>4</a:t>
              </a:r>
              <a:endParaRPr lang="en-US" altLang="zh-CN" sz="2400" dirty="0">
                <a:solidFill>
                  <a:schemeClr val="bg1"/>
                </a:solidFill>
                <a:latin typeface="微软雅黑" pitchFamily="34" charset="-122"/>
                <a:ea typeface="微软雅黑" pitchFamily="34" charset="-122"/>
              </a:endParaRPr>
            </a:p>
          </p:txBody>
        </p:sp>
      </p:grpSp>
      <p:sp>
        <p:nvSpPr>
          <p:cNvPr id="6" name="灯片编号占位符 5"/>
          <p:cNvSpPr>
            <a:spLocks noGrp="1"/>
          </p:cNvSpPr>
          <p:nvPr>
            <p:ph type="sldNum" sz="quarter" idx="11"/>
          </p:nvPr>
        </p:nvSpPr>
        <p:spPr/>
        <p:txBody>
          <a:bodyPr/>
          <a:lstStyle/>
          <a:p>
            <a:pPr>
              <a:defRPr/>
            </a:pPr>
            <a:fld id="{A4B4F8BA-D396-4B6F-96AD-64CC3167B321}" type="slidenum">
              <a:rPr lang="zh-CN" altLang="en-US" smtClean="0"/>
              <a:pPr>
                <a:defRPr/>
              </a:pPr>
              <a:t>15</a:t>
            </a:fld>
            <a:endParaRPr lang="en-US" altLang="zh-CN"/>
          </a:p>
        </p:txBody>
      </p:sp>
    </p:spTree>
    <p:extLst>
      <p:ext uri="{BB962C8B-B14F-4D97-AF65-F5344CB8AC3E}">
        <p14:creationId xmlns="" xmlns:p14="http://schemas.microsoft.com/office/powerpoint/2010/main" val="816443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9"/>
          <p:cNvSpPr txBox="1">
            <a:spLocks noChangeArrowheads="1"/>
          </p:cNvSpPr>
          <p:nvPr/>
        </p:nvSpPr>
        <p:spPr bwMode="auto">
          <a:xfrm>
            <a:off x="2051050" y="2471737"/>
            <a:ext cx="6769100" cy="1754326"/>
          </a:xfrm>
          <a:prstGeom prst="rect">
            <a:avLst/>
          </a:prstGeom>
          <a:noFill/>
          <a:ln w="9525">
            <a:noFill/>
            <a:miter lim="800000"/>
            <a:headEnd/>
            <a:tailEnd/>
          </a:ln>
        </p:spPr>
        <p:txBody>
          <a:bodyPr>
            <a:spAutoFit/>
          </a:bodyPr>
          <a:lstStyle/>
          <a:p>
            <a:pPr>
              <a:lnSpc>
                <a:spcPct val="200000"/>
              </a:lnSpc>
            </a:pPr>
            <a:r>
              <a:rPr lang="en-US" altLang="zh-CN" b="1" dirty="0">
                <a:latin typeface="微软雅黑" pitchFamily="34" charset="-122"/>
                <a:ea typeface="微软雅黑" pitchFamily="34" charset="-122"/>
              </a:rPr>
              <a:t>1</a:t>
            </a:r>
            <a:r>
              <a:rPr lang="zh-CN" altLang="en-US" b="1" dirty="0" smtClean="0">
                <a:latin typeface="微软雅黑" pitchFamily="34" charset="-122"/>
                <a:ea typeface="微软雅黑" pitchFamily="34" charset="-122"/>
              </a:rPr>
              <a:t>、医疗美容范畴及产品类型</a:t>
            </a:r>
            <a:endParaRPr lang="en-US" altLang="zh-CN" b="1" dirty="0" smtClean="0">
              <a:latin typeface="微软雅黑" pitchFamily="34" charset="-122"/>
              <a:ea typeface="微软雅黑" pitchFamily="34" charset="-122"/>
            </a:endParaRPr>
          </a:p>
          <a:p>
            <a:pPr>
              <a:lnSpc>
                <a:spcPct val="200000"/>
              </a:lnSpc>
            </a:pPr>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、医疗美容行业发展</a:t>
            </a:r>
            <a:r>
              <a:rPr lang="zh-CN" altLang="en-US" b="1" dirty="0">
                <a:latin typeface="微软雅黑" pitchFamily="34" charset="-122"/>
                <a:ea typeface="微软雅黑" pitchFamily="34" charset="-122"/>
              </a:rPr>
              <a:t>现状</a:t>
            </a:r>
          </a:p>
          <a:p>
            <a:pPr>
              <a:lnSpc>
                <a:spcPct val="200000"/>
              </a:lnSpc>
            </a:pPr>
            <a:r>
              <a:rPr lang="en-US" altLang="zh-CN" b="1" dirty="0" smtClean="0">
                <a:latin typeface="微软雅黑" pitchFamily="34" charset="-122"/>
                <a:ea typeface="微软雅黑" pitchFamily="34" charset="-122"/>
              </a:rPr>
              <a:t>3</a:t>
            </a:r>
            <a:r>
              <a:rPr lang="zh-CN" altLang="en-US" b="1" dirty="0">
                <a:latin typeface="微软雅黑" pitchFamily="34" charset="-122"/>
                <a:ea typeface="微软雅黑" pitchFamily="34" charset="-122"/>
              </a:rPr>
              <a:t>、医疗美容相关数据</a:t>
            </a:r>
            <a:r>
              <a:rPr lang="zh-CN" altLang="en-US" b="1" dirty="0" smtClean="0">
                <a:latin typeface="微软雅黑" pitchFamily="34" charset="-122"/>
                <a:ea typeface="微软雅黑" pitchFamily="34" charset="-122"/>
              </a:rPr>
              <a:t>统计</a:t>
            </a:r>
            <a:endParaRPr lang="zh-CN" altLang="en-US" b="1" dirty="0">
              <a:latin typeface="微软雅黑" pitchFamily="34" charset="-122"/>
              <a:ea typeface="微软雅黑" pitchFamily="34" charset="-122"/>
            </a:endParaRPr>
          </a:p>
        </p:txBody>
      </p:sp>
      <p:cxnSp>
        <p:nvCxnSpPr>
          <p:cNvPr id="5123" name="直接连接符 3"/>
          <p:cNvCxnSpPr>
            <a:cxnSpLocks noChangeShapeType="1"/>
          </p:cNvCxnSpPr>
          <p:nvPr/>
        </p:nvCxnSpPr>
        <p:spPr bwMode="auto">
          <a:xfrm>
            <a:off x="1863725" y="1425575"/>
            <a:ext cx="0" cy="2149475"/>
          </a:xfrm>
          <a:prstGeom prst="line">
            <a:avLst/>
          </a:prstGeom>
          <a:noFill/>
          <a:ln w="3175">
            <a:solidFill>
              <a:schemeClr val="accent1"/>
            </a:solidFill>
            <a:round/>
            <a:headEnd/>
            <a:tailEnd/>
          </a:ln>
        </p:spPr>
      </p:cxnSp>
      <p:cxnSp>
        <p:nvCxnSpPr>
          <p:cNvPr id="5124" name="直接连接符 5"/>
          <p:cNvCxnSpPr>
            <a:cxnSpLocks noChangeShapeType="1"/>
          </p:cNvCxnSpPr>
          <p:nvPr/>
        </p:nvCxnSpPr>
        <p:spPr bwMode="auto">
          <a:xfrm>
            <a:off x="1116013" y="2322513"/>
            <a:ext cx="2382837" cy="0"/>
          </a:xfrm>
          <a:prstGeom prst="line">
            <a:avLst/>
          </a:prstGeom>
          <a:noFill/>
          <a:ln w="3175">
            <a:solidFill>
              <a:schemeClr val="accent1"/>
            </a:solidFill>
            <a:round/>
            <a:headEnd/>
            <a:tailEnd/>
          </a:ln>
        </p:spPr>
      </p:cxnSp>
      <p:sp>
        <p:nvSpPr>
          <p:cNvPr id="5125" name="TextBox 1"/>
          <p:cNvSpPr txBox="1">
            <a:spLocks noChangeArrowheads="1"/>
          </p:cNvSpPr>
          <p:nvPr/>
        </p:nvSpPr>
        <p:spPr bwMode="auto">
          <a:xfrm>
            <a:off x="1085850" y="990600"/>
            <a:ext cx="749300" cy="1323975"/>
          </a:xfrm>
          <a:prstGeom prst="rect">
            <a:avLst/>
          </a:prstGeom>
          <a:noFill/>
          <a:ln w="9525">
            <a:noFill/>
            <a:miter lim="800000"/>
            <a:headEnd/>
            <a:tailEnd/>
          </a:ln>
        </p:spPr>
        <p:txBody>
          <a:bodyPr>
            <a:spAutoFit/>
          </a:bodyPr>
          <a:lstStyle/>
          <a:p>
            <a:r>
              <a:rPr lang="en-US" altLang="zh-CN" sz="8000" dirty="0">
                <a:solidFill>
                  <a:schemeClr val="accent1"/>
                </a:solidFill>
                <a:latin typeface="Serif Black"/>
                <a:ea typeface="DFKai-SB"/>
                <a:cs typeface="DFKai-SB"/>
              </a:rPr>
              <a:t>1</a:t>
            </a:r>
            <a:endParaRPr lang="zh-CN" altLang="en-US" sz="8000" dirty="0">
              <a:solidFill>
                <a:schemeClr val="accent1"/>
              </a:solidFill>
              <a:latin typeface="Serif Black"/>
              <a:ea typeface="DFKai-SB"/>
              <a:cs typeface="DFKai-SB"/>
            </a:endParaRPr>
          </a:p>
        </p:txBody>
      </p:sp>
      <p:sp>
        <p:nvSpPr>
          <p:cNvPr id="5126" name="Text Box 12"/>
          <p:cNvSpPr txBox="1">
            <a:spLocks noChangeArrowheads="1"/>
          </p:cNvSpPr>
          <p:nvPr/>
        </p:nvSpPr>
        <p:spPr bwMode="auto">
          <a:xfrm>
            <a:off x="2051050" y="1743075"/>
            <a:ext cx="2016125" cy="400050"/>
          </a:xfrm>
          <a:prstGeom prst="rect">
            <a:avLst/>
          </a:prstGeom>
          <a:noFill/>
          <a:ln w="9525">
            <a:noFill/>
            <a:miter lim="800000"/>
            <a:headEnd/>
            <a:tailEnd/>
          </a:ln>
        </p:spPr>
        <p:txBody>
          <a:bodyPr>
            <a:spAutoFit/>
          </a:bodyPr>
          <a:lstStyle/>
          <a:p>
            <a:pPr>
              <a:spcBef>
                <a:spcPct val="50000"/>
              </a:spcBef>
            </a:pPr>
            <a:r>
              <a:rPr lang="zh-CN" altLang="en-US" sz="2000" b="1" dirty="0">
                <a:latin typeface="微软雅黑" pitchFamily="34" charset="-122"/>
                <a:ea typeface="微软雅黑" pitchFamily="34" charset="-122"/>
              </a:rPr>
              <a:t>项目概述</a:t>
            </a: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16</a:t>
            </a:fld>
            <a:endParaRPr lang="en-US" altLang="zh-CN"/>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zh-CN" altLang="en-US" sz="2400" dirty="0" smtClean="0"/>
              <a:t>医疗美容</a:t>
            </a:r>
          </a:p>
        </p:txBody>
      </p:sp>
      <p:grpSp>
        <p:nvGrpSpPr>
          <p:cNvPr id="5" name="组合 4"/>
          <p:cNvGrpSpPr/>
          <p:nvPr/>
        </p:nvGrpSpPr>
        <p:grpSpPr>
          <a:xfrm>
            <a:off x="517740" y="2478088"/>
            <a:ext cx="4321969" cy="3541712"/>
            <a:chOff x="398462" y="2625726"/>
            <a:chExt cx="4979988" cy="3398837"/>
          </a:xfrm>
        </p:grpSpPr>
        <p:sp>
          <p:nvSpPr>
            <p:cNvPr id="6148" name="Freeform 1041"/>
            <p:cNvSpPr>
              <a:spLocks/>
            </p:cNvSpPr>
            <p:nvPr/>
          </p:nvSpPr>
          <p:spPr bwMode="auto">
            <a:xfrm>
              <a:off x="2117725" y="4332288"/>
              <a:ext cx="1585912" cy="1104900"/>
            </a:xfrm>
            <a:custGeom>
              <a:avLst/>
              <a:gdLst>
                <a:gd name="T0" fmla="*/ 2147483647 w 1152"/>
                <a:gd name="T1" fmla="*/ 0 h 1020"/>
                <a:gd name="T2" fmla="*/ 0 w 1152"/>
                <a:gd name="T3" fmla="*/ 2147483647 h 1020"/>
                <a:gd name="T4" fmla="*/ 2147483647 w 1152"/>
                <a:gd name="T5" fmla="*/ 2147483647 h 1020"/>
                <a:gd name="T6" fmla="*/ 2147483647 w 1152"/>
                <a:gd name="T7" fmla="*/ 0 h 1020"/>
                <a:gd name="T8" fmla="*/ 0 60000 65536"/>
                <a:gd name="T9" fmla="*/ 0 60000 65536"/>
                <a:gd name="T10" fmla="*/ 0 60000 65536"/>
                <a:gd name="T11" fmla="*/ 0 60000 65536"/>
                <a:gd name="T12" fmla="*/ 0 w 1152"/>
                <a:gd name="T13" fmla="*/ 0 h 1020"/>
                <a:gd name="T14" fmla="*/ 1152 w 1152"/>
                <a:gd name="T15" fmla="*/ 1020 h 1020"/>
              </a:gdLst>
              <a:ahLst/>
              <a:cxnLst>
                <a:cxn ang="T8">
                  <a:pos x="T0" y="T1"/>
                </a:cxn>
                <a:cxn ang="T9">
                  <a:pos x="T2" y="T3"/>
                </a:cxn>
                <a:cxn ang="T10">
                  <a:pos x="T4" y="T5"/>
                </a:cxn>
                <a:cxn ang="T11">
                  <a:pos x="T6" y="T7"/>
                </a:cxn>
              </a:cxnLst>
              <a:rect l="T12" t="T13" r="T14" b="T15"/>
              <a:pathLst>
                <a:path w="1152" h="1020">
                  <a:moveTo>
                    <a:pt x="582" y="0"/>
                  </a:moveTo>
                  <a:lnTo>
                    <a:pt x="0" y="1020"/>
                  </a:lnTo>
                  <a:lnTo>
                    <a:pt x="1152" y="1020"/>
                  </a:lnTo>
                  <a:lnTo>
                    <a:pt x="582" y="0"/>
                  </a:lnTo>
                  <a:close/>
                </a:path>
              </a:pathLst>
            </a:custGeom>
            <a:gradFill rotWithShape="0">
              <a:gsLst>
                <a:gs pos="0">
                  <a:srgbClr val="FFFFFF"/>
                </a:gs>
                <a:gs pos="100000">
                  <a:srgbClr val="767676"/>
                </a:gs>
              </a:gsLst>
              <a:lin ang="5400000" scaled="1"/>
            </a:gradFill>
            <a:ln w="6350">
              <a:noFill/>
              <a:round/>
              <a:headEnd/>
              <a:tailEnd/>
            </a:ln>
          </p:spPr>
          <p:txBody>
            <a:bodyPr wrap="none" bIns="0" anchor="ctr"/>
            <a:lstStyle/>
            <a:p>
              <a:endParaRPr lang="zh-CN" altLang="en-US" dirty="0">
                <a:latin typeface="微软雅黑" pitchFamily="34" charset="-122"/>
              </a:endParaRPr>
            </a:p>
          </p:txBody>
        </p:sp>
        <p:sp>
          <p:nvSpPr>
            <p:cNvPr id="6149" name="Freeform 1042"/>
            <p:cNvSpPr>
              <a:spLocks/>
            </p:cNvSpPr>
            <p:nvPr/>
          </p:nvSpPr>
          <p:spPr bwMode="auto">
            <a:xfrm flipV="1">
              <a:off x="2117725" y="3432176"/>
              <a:ext cx="1585912" cy="1104900"/>
            </a:xfrm>
            <a:custGeom>
              <a:avLst/>
              <a:gdLst>
                <a:gd name="T0" fmla="*/ 2147483647 w 1152"/>
                <a:gd name="T1" fmla="*/ 0 h 1020"/>
                <a:gd name="T2" fmla="*/ 0 w 1152"/>
                <a:gd name="T3" fmla="*/ 2147483647 h 1020"/>
                <a:gd name="T4" fmla="*/ 2147483647 w 1152"/>
                <a:gd name="T5" fmla="*/ 2147483647 h 1020"/>
                <a:gd name="T6" fmla="*/ 2147483647 w 1152"/>
                <a:gd name="T7" fmla="*/ 0 h 1020"/>
                <a:gd name="T8" fmla="*/ 0 60000 65536"/>
                <a:gd name="T9" fmla="*/ 0 60000 65536"/>
                <a:gd name="T10" fmla="*/ 0 60000 65536"/>
                <a:gd name="T11" fmla="*/ 0 60000 65536"/>
                <a:gd name="T12" fmla="*/ 0 w 1152"/>
                <a:gd name="T13" fmla="*/ 0 h 1020"/>
                <a:gd name="T14" fmla="*/ 1152 w 1152"/>
                <a:gd name="T15" fmla="*/ 1020 h 1020"/>
              </a:gdLst>
              <a:ahLst/>
              <a:cxnLst>
                <a:cxn ang="T8">
                  <a:pos x="T0" y="T1"/>
                </a:cxn>
                <a:cxn ang="T9">
                  <a:pos x="T2" y="T3"/>
                </a:cxn>
                <a:cxn ang="T10">
                  <a:pos x="T4" y="T5"/>
                </a:cxn>
                <a:cxn ang="T11">
                  <a:pos x="T6" y="T7"/>
                </a:cxn>
              </a:cxnLst>
              <a:rect l="T12" t="T13" r="T14" b="T15"/>
              <a:pathLst>
                <a:path w="1152" h="1020">
                  <a:moveTo>
                    <a:pt x="582" y="0"/>
                  </a:moveTo>
                  <a:lnTo>
                    <a:pt x="0" y="1020"/>
                  </a:lnTo>
                  <a:lnTo>
                    <a:pt x="1152" y="1020"/>
                  </a:lnTo>
                  <a:lnTo>
                    <a:pt x="582" y="0"/>
                  </a:lnTo>
                  <a:close/>
                </a:path>
              </a:pathLst>
            </a:custGeom>
            <a:gradFill rotWithShape="0">
              <a:gsLst>
                <a:gs pos="0">
                  <a:srgbClr val="767676"/>
                </a:gs>
                <a:gs pos="100000">
                  <a:srgbClr val="FFFFFF"/>
                </a:gs>
              </a:gsLst>
              <a:lin ang="5400000" scaled="1"/>
            </a:gradFill>
            <a:ln w="6350">
              <a:noFill/>
              <a:round/>
              <a:headEnd/>
              <a:tailEnd/>
            </a:ln>
          </p:spPr>
          <p:txBody>
            <a:bodyPr wrap="none" bIns="0" anchor="ctr"/>
            <a:lstStyle/>
            <a:p>
              <a:endParaRPr lang="zh-CN" altLang="en-US" dirty="0">
                <a:latin typeface="微软雅黑" pitchFamily="34" charset="-122"/>
              </a:endParaRPr>
            </a:p>
          </p:txBody>
        </p:sp>
        <p:sp>
          <p:nvSpPr>
            <p:cNvPr id="6150" name="Freeform 1043"/>
            <p:cNvSpPr>
              <a:spLocks/>
            </p:cNvSpPr>
            <p:nvPr/>
          </p:nvSpPr>
          <p:spPr bwMode="auto">
            <a:xfrm rot="5400000" flipV="1">
              <a:off x="2886075" y="3751263"/>
              <a:ext cx="1292225" cy="1196975"/>
            </a:xfrm>
            <a:custGeom>
              <a:avLst/>
              <a:gdLst>
                <a:gd name="T0" fmla="*/ 2147483647 w 1152"/>
                <a:gd name="T1" fmla="*/ 0 h 1020"/>
                <a:gd name="T2" fmla="*/ 0 w 1152"/>
                <a:gd name="T3" fmla="*/ 2147483647 h 1020"/>
                <a:gd name="T4" fmla="*/ 2147483647 w 1152"/>
                <a:gd name="T5" fmla="*/ 2147483647 h 1020"/>
                <a:gd name="T6" fmla="*/ 2147483647 w 1152"/>
                <a:gd name="T7" fmla="*/ 0 h 1020"/>
                <a:gd name="T8" fmla="*/ 0 60000 65536"/>
                <a:gd name="T9" fmla="*/ 0 60000 65536"/>
                <a:gd name="T10" fmla="*/ 0 60000 65536"/>
                <a:gd name="T11" fmla="*/ 0 60000 65536"/>
                <a:gd name="T12" fmla="*/ 0 w 1152"/>
                <a:gd name="T13" fmla="*/ 0 h 1020"/>
                <a:gd name="T14" fmla="*/ 1152 w 1152"/>
                <a:gd name="T15" fmla="*/ 1020 h 1020"/>
              </a:gdLst>
              <a:ahLst/>
              <a:cxnLst>
                <a:cxn ang="T8">
                  <a:pos x="T0" y="T1"/>
                </a:cxn>
                <a:cxn ang="T9">
                  <a:pos x="T2" y="T3"/>
                </a:cxn>
                <a:cxn ang="T10">
                  <a:pos x="T4" y="T5"/>
                </a:cxn>
                <a:cxn ang="T11">
                  <a:pos x="T6" y="T7"/>
                </a:cxn>
              </a:cxnLst>
              <a:rect l="T12" t="T13" r="T14" b="T15"/>
              <a:pathLst>
                <a:path w="1152" h="1020">
                  <a:moveTo>
                    <a:pt x="582" y="0"/>
                  </a:moveTo>
                  <a:lnTo>
                    <a:pt x="0" y="1020"/>
                  </a:lnTo>
                  <a:lnTo>
                    <a:pt x="1152" y="1020"/>
                  </a:lnTo>
                  <a:lnTo>
                    <a:pt x="582" y="0"/>
                  </a:lnTo>
                  <a:close/>
                </a:path>
              </a:pathLst>
            </a:custGeom>
            <a:gradFill rotWithShape="0">
              <a:gsLst>
                <a:gs pos="0">
                  <a:srgbClr val="FFFFFF"/>
                </a:gs>
                <a:gs pos="100000">
                  <a:srgbClr val="767676"/>
                </a:gs>
              </a:gsLst>
              <a:lin ang="0" scaled="1"/>
            </a:gradFill>
            <a:ln w="6350">
              <a:noFill/>
              <a:round/>
              <a:headEnd/>
              <a:tailEnd/>
            </a:ln>
          </p:spPr>
          <p:txBody>
            <a:bodyPr wrap="none" bIns="0" anchor="ctr"/>
            <a:lstStyle/>
            <a:p>
              <a:endParaRPr lang="zh-CN" altLang="en-US" dirty="0">
                <a:latin typeface="微软雅黑" pitchFamily="34" charset="-122"/>
              </a:endParaRPr>
            </a:p>
          </p:txBody>
        </p:sp>
        <p:sp>
          <p:nvSpPr>
            <p:cNvPr id="6151" name="Freeform 1044"/>
            <p:cNvSpPr>
              <a:spLocks/>
            </p:cNvSpPr>
            <p:nvPr/>
          </p:nvSpPr>
          <p:spPr bwMode="auto">
            <a:xfrm rot="-5400000" flipH="1" flipV="1">
              <a:off x="1576387" y="3770313"/>
              <a:ext cx="1292225" cy="1196975"/>
            </a:xfrm>
            <a:custGeom>
              <a:avLst/>
              <a:gdLst>
                <a:gd name="T0" fmla="*/ 2147483647 w 1152"/>
                <a:gd name="T1" fmla="*/ 0 h 1020"/>
                <a:gd name="T2" fmla="*/ 0 w 1152"/>
                <a:gd name="T3" fmla="*/ 2147483647 h 1020"/>
                <a:gd name="T4" fmla="*/ 2147483647 w 1152"/>
                <a:gd name="T5" fmla="*/ 2147483647 h 1020"/>
                <a:gd name="T6" fmla="*/ 2147483647 w 1152"/>
                <a:gd name="T7" fmla="*/ 0 h 1020"/>
                <a:gd name="T8" fmla="*/ 0 60000 65536"/>
                <a:gd name="T9" fmla="*/ 0 60000 65536"/>
                <a:gd name="T10" fmla="*/ 0 60000 65536"/>
                <a:gd name="T11" fmla="*/ 0 60000 65536"/>
                <a:gd name="T12" fmla="*/ 0 w 1152"/>
                <a:gd name="T13" fmla="*/ 0 h 1020"/>
                <a:gd name="T14" fmla="*/ 1152 w 1152"/>
                <a:gd name="T15" fmla="*/ 1020 h 1020"/>
              </a:gdLst>
              <a:ahLst/>
              <a:cxnLst>
                <a:cxn ang="T8">
                  <a:pos x="T0" y="T1"/>
                </a:cxn>
                <a:cxn ang="T9">
                  <a:pos x="T2" y="T3"/>
                </a:cxn>
                <a:cxn ang="T10">
                  <a:pos x="T4" y="T5"/>
                </a:cxn>
                <a:cxn ang="T11">
                  <a:pos x="T6" y="T7"/>
                </a:cxn>
              </a:cxnLst>
              <a:rect l="T12" t="T13" r="T14" b="T15"/>
              <a:pathLst>
                <a:path w="1152" h="1020">
                  <a:moveTo>
                    <a:pt x="582" y="0"/>
                  </a:moveTo>
                  <a:lnTo>
                    <a:pt x="0" y="1020"/>
                  </a:lnTo>
                  <a:lnTo>
                    <a:pt x="1152" y="1020"/>
                  </a:lnTo>
                  <a:lnTo>
                    <a:pt x="582" y="0"/>
                  </a:lnTo>
                  <a:close/>
                </a:path>
              </a:pathLst>
            </a:custGeom>
            <a:gradFill rotWithShape="0">
              <a:gsLst>
                <a:gs pos="0">
                  <a:srgbClr val="767676"/>
                </a:gs>
                <a:gs pos="100000">
                  <a:srgbClr val="FFFFFF"/>
                </a:gs>
              </a:gsLst>
              <a:lin ang="0" scaled="1"/>
            </a:gradFill>
            <a:ln w="6350">
              <a:noFill/>
              <a:round/>
              <a:headEnd/>
              <a:tailEnd/>
            </a:ln>
          </p:spPr>
          <p:txBody>
            <a:bodyPr wrap="none" bIns="0" anchor="ctr"/>
            <a:lstStyle/>
            <a:p>
              <a:endParaRPr lang="zh-CN" altLang="en-US" dirty="0">
                <a:latin typeface="微软雅黑" pitchFamily="34" charset="-122"/>
              </a:endParaRPr>
            </a:p>
          </p:txBody>
        </p:sp>
        <p:sp>
          <p:nvSpPr>
            <p:cNvPr id="8" name="Rectangle 1045"/>
            <p:cNvSpPr>
              <a:spLocks noChangeArrowheads="1"/>
            </p:cNvSpPr>
            <p:nvPr/>
          </p:nvSpPr>
          <p:spPr bwMode="auto">
            <a:xfrm>
              <a:off x="404812" y="3711576"/>
              <a:ext cx="1316038" cy="1260475"/>
            </a:xfrm>
            <a:prstGeom prst="rect">
              <a:avLst/>
            </a:prstGeom>
            <a:solidFill>
              <a:srgbClr val="C0C0C0"/>
            </a:solidFill>
            <a:ln w="6350">
              <a:noFill/>
              <a:miter lim="800000"/>
              <a:headEnd/>
              <a:tailEnd/>
            </a:ln>
            <a:effectLst>
              <a:outerShdw dist="53882" dir="2700000" algn="ctr" rotWithShape="0">
                <a:srgbClr val="808080"/>
              </a:outerShdw>
            </a:effectLst>
          </p:spPr>
          <p:txBody>
            <a:bodyPr lIns="45720" tIns="0" rIns="45720" bIns="0" anchor="ctr"/>
            <a:lstStyle/>
            <a:p>
              <a:pPr marL="114300" indent="-114300">
                <a:lnSpc>
                  <a:spcPts val="1400"/>
                </a:lnSpc>
                <a:spcBef>
                  <a:spcPct val="50000"/>
                </a:spcBef>
                <a:buFontTx/>
                <a:buChar char="•"/>
                <a:defRPr/>
              </a:pPr>
              <a:endParaRPr kumimoji="1" lang="de-DE" altLang="en-US" dirty="0">
                <a:latin typeface="微软雅黑" pitchFamily="34" charset="-122"/>
              </a:endParaRPr>
            </a:p>
          </p:txBody>
        </p:sp>
        <p:sp>
          <p:nvSpPr>
            <p:cNvPr id="9" name="Rectangle 1046"/>
            <p:cNvSpPr>
              <a:spLocks noChangeArrowheads="1"/>
            </p:cNvSpPr>
            <p:nvPr/>
          </p:nvSpPr>
          <p:spPr bwMode="auto">
            <a:xfrm>
              <a:off x="4062412" y="3711576"/>
              <a:ext cx="1316038" cy="1273175"/>
            </a:xfrm>
            <a:prstGeom prst="rect">
              <a:avLst/>
            </a:prstGeom>
            <a:solidFill>
              <a:srgbClr val="C0C0C0"/>
            </a:solidFill>
            <a:ln w="6350">
              <a:noFill/>
              <a:miter lim="800000"/>
              <a:headEnd/>
              <a:tailEnd/>
            </a:ln>
            <a:effectLst>
              <a:outerShdw dist="53882" dir="2700000" algn="ctr" rotWithShape="0">
                <a:srgbClr val="808080"/>
              </a:outerShdw>
            </a:effectLst>
          </p:spPr>
          <p:txBody>
            <a:bodyPr lIns="45720" tIns="0" rIns="45720" bIns="0" anchor="ctr"/>
            <a:lstStyle/>
            <a:p>
              <a:pPr marL="114300" indent="-114300">
                <a:lnSpc>
                  <a:spcPts val="1400"/>
                </a:lnSpc>
                <a:spcBef>
                  <a:spcPct val="50000"/>
                </a:spcBef>
                <a:buFontTx/>
                <a:buChar char="•"/>
                <a:defRPr/>
              </a:pPr>
              <a:endParaRPr kumimoji="1" lang="de-DE" altLang="en-US" dirty="0">
                <a:latin typeface="微软雅黑" pitchFamily="34" charset="-122"/>
              </a:endParaRPr>
            </a:p>
          </p:txBody>
        </p:sp>
        <p:sp>
          <p:nvSpPr>
            <p:cNvPr id="6154" name="Text Box 1047"/>
            <p:cNvSpPr txBox="1">
              <a:spLocks noChangeArrowheads="1"/>
            </p:cNvSpPr>
            <p:nvPr/>
          </p:nvSpPr>
          <p:spPr bwMode="auto">
            <a:xfrm>
              <a:off x="398462" y="4176713"/>
              <a:ext cx="1265238" cy="285750"/>
            </a:xfrm>
            <a:prstGeom prst="rect">
              <a:avLst/>
            </a:prstGeom>
            <a:noFill/>
            <a:ln w="6350">
              <a:noFill/>
              <a:miter lim="800000"/>
              <a:headEnd/>
              <a:tailEnd/>
            </a:ln>
          </p:spPr>
          <p:txBody>
            <a:bodyPr lIns="45720" rIns="45720">
              <a:spAutoFit/>
            </a:bodyPr>
            <a:lstStyle/>
            <a:p>
              <a:pPr marL="114300" indent="-114300" algn="ctr">
                <a:lnSpc>
                  <a:spcPct val="90000"/>
                </a:lnSpc>
                <a:spcBef>
                  <a:spcPct val="30000"/>
                </a:spcBef>
              </a:pPr>
              <a:r>
                <a:rPr lang="zh-CN" altLang="en-US" sz="1400" dirty="0">
                  <a:latin typeface="微软雅黑" pitchFamily="34" charset="-122"/>
                  <a:ea typeface="微软雅黑" pitchFamily="34" charset="-122"/>
                </a:rPr>
                <a:t>美容牙科</a:t>
              </a:r>
              <a:endParaRPr lang="en-US" altLang="zh-CN" sz="1400" dirty="0">
                <a:latin typeface="微软雅黑" pitchFamily="34" charset="-122"/>
                <a:ea typeface="微软雅黑" pitchFamily="34" charset="-122"/>
              </a:endParaRPr>
            </a:p>
          </p:txBody>
        </p:sp>
        <p:sp>
          <p:nvSpPr>
            <p:cNvPr id="6155" name="Text Box 1048"/>
            <p:cNvSpPr txBox="1">
              <a:spLocks noChangeArrowheads="1"/>
            </p:cNvSpPr>
            <p:nvPr/>
          </p:nvSpPr>
          <p:spPr bwMode="auto">
            <a:xfrm>
              <a:off x="4089400" y="4195763"/>
              <a:ext cx="1277937" cy="285750"/>
            </a:xfrm>
            <a:prstGeom prst="rect">
              <a:avLst/>
            </a:prstGeom>
            <a:noFill/>
            <a:ln w="6350">
              <a:noFill/>
              <a:miter lim="800000"/>
              <a:headEnd/>
              <a:tailEnd/>
            </a:ln>
          </p:spPr>
          <p:txBody>
            <a:bodyPr lIns="45720" rIns="45720">
              <a:spAutoFit/>
            </a:bodyPr>
            <a:lstStyle/>
            <a:p>
              <a:pPr marL="114300" indent="-114300" algn="ctr">
                <a:lnSpc>
                  <a:spcPct val="90000"/>
                </a:lnSpc>
                <a:spcBef>
                  <a:spcPct val="30000"/>
                </a:spcBef>
              </a:pPr>
              <a:r>
                <a:rPr lang="zh-CN" altLang="en-US" sz="1400" dirty="0">
                  <a:latin typeface="微软雅黑" pitchFamily="34" charset="-122"/>
                  <a:ea typeface="微软雅黑" pitchFamily="34" charset="-122"/>
                </a:rPr>
                <a:t>美容皮肤科</a:t>
              </a:r>
              <a:endParaRPr lang="en-US" altLang="zh-CN" sz="1400" dirty="0">
                <a:latin typeface="微软雅黑" pitchFamily="34" charset="-122"/>
                <a:ea typeface="微软雅黑" pitchFamily="34" charset="-122"/>
              </a:endParaRPr>
            </a:p>
          </p:txBody>
        </p:sp>
        <p:sp>
          <p:nvSpPr>
            <p:cNvPr id="12" name="Oval 1049"/>
            <p:cNvSpPr>
              <a:spLocks noChangeArrowheads="1"/>
            </p:cNvSpPr>
            <p:nvPr/>
          </p:nvSpPr>
          <p:spPr bwMode="auto">
            <a:xfrm>
              <a:off x="2035175" y="3716338"/>
              <a:ext cx="1743075" cy="1209675"/>
            </a:xfrm>
            <a:prstGeom prst="ellipse">
              <a:avLst/>
            </a:prstGeom>
            <a:gradFill rotWithShape="0">
              <a:gsLst>
                <a:gs pos="0">
                  <a:schemeClr val="accent1"/>
                </a:gs>
                <a:gs pos="100000">
                  <a:schemeClr val="accent1">
                    <a:gamma/>
                    <a:shade val="86275"/>
                    <a:invGamma/>
                  </a:schemeClr>
                </a:gs>
              </a:gsLst>
              <a:path path="shape">
                <a:fillToRect l="50000" t="50000" r="50000" b="50000"/>
              </a:path>
            </a:gradFill>
            <a:ln w="6350">
              <a:solidFill>
                <a:schemeClr val="bg1"/>
              </a:solidFill>
              <a:round/>
              <a:headEnd/>
              <a:tailEnd/>
            </a:ln>
            <a:effectLst/>
          </p:spPr>
          <p:txBody>
            <a:bodyPr wrap="none" lIns="45720" rIns="45720" anchor="ctr"/>
            <a:lstStyle/>
            <a:p>
              <a:pPr>
                <a:defRPr/>
              </a:pPr>
              <a:endParaRPr lang="zh-CN" altLang="en-US" dirty="0">
                <a:latin typeface="微软雅黑" pitchFamily="34" charset="-122"/>
                <a:ea typeface="微软雅黑" pitchFamily="34" charset="-122"/>
              </a:endParaRPr>
            </a:p>
          </p:txBody>
        </p:sp>
        <p:sp>
          <p:nvSpPr>
            <p:cNvPr id="6157" name="Text Box 1050"/>
            <p:cNvSpPr txBox="1">
              <a:spLocks noChangeArrowheads="1"/>
            </p:cNvSpPr>
            <p:nvPr/>
          </p:nvSpPr>
          <p:spPr bwMode="auto">
            <a:xfrm>
              <a:off x="2180847" y="4149726"/>
              <a:ext cx="1484312" cy="439737"/>
            </a:xfrm>
            <a:prstGeom prst="rect">
              <a:avLst/>
            </a:prstGeom>
            <a:noFill/>
            <a:ln w="635">
              <a:noFill/>
              <a:miter lim="800000"/>
              <a:headEnd/>
              <a:tailEnd/>
            </a:ln>
          </p:spPr>
          <p:txBody>
            <a:bodyPr lIns="45720" rIns="45720"/>
            <a:lstStyle/>
            <a:p>
              <a:pPr algn="ctr"/>
              <a:r>
                <a:rPr lang="zh-CN" altLang="en-US" b="1" dirty="0">
                  <a:solidFill>
                    <a:schemeClr val="bg1"/>
                  </a:solidFill>
                  <a:latin typeface="微软雅黑" pitchFamily="34" charset="-122"/>
                  <a:ea typeface="微软雅黑" pitchFamily="34" charset="-122"/>
                </a:rPr>
                <a:t>医疗美容</a:t>
              </a:r>
              <a:endParaRPr lang="en-US" altLang="zh-CN" b="1" dirty="0">
                <a:solidFill>
                  <a:schemeClr val="bg1"/>
                </a:solidFill>
                <a:latin typeface="微软雅黑" pitchFamily="34" charset="-122"/>
                <a:ea typeface="微软雅黑" pitchFamily="34" charset="-122"/>
              </a:endParaRPr>
            </a:p>
          </p:txBody>
        </p:sp>
        <p:sp>
          <p:nvSpPr>
            <p:cNvPr id="14" name="Rectangle 1051"/>
            <p:cNvSpPr>
              <a:spLocks noChangeArrowheads="1"/>
            </p:cNvSpPr>
            <p:nvPr/>
          </p:nvSpPr>
          <p:spPr bwMode="auto">
            <a:xfrm>
              <a:off x="2108200" y="2625726"/>
              <a:ext cx="1582737" cy="893762"/>
            </a:xfrm>
            <a:prstGeom prst="rect">
              <a:avLst/>
            </a:prstGeom>
            <a:solidFill>
              <a:srgbClr val="C0C0C0"/>
            </a:solidFill>
            <a:ln w="6350">
              <a:noFill/>
              <a:miter lim="800000"/>
              <a:headEnd/>
              <a:tailEnd/>
            </a:ln>
            <a:effectLst>
              <a:outerShdw dist="53882" dir="2700000" algn="ctr" rotWithShape="0">
                <a:srgbClr val="808080"/>
              </a:outerShdw>
            </a:effectLst>
          </p:spPr>
          <p:txBody>
            <a:bodyPr lIns="45720" tIns="0" rIns="45720" bIns="0" anchor="ctr"/>
            <a:lstStyle/>
            <a:p>
              <a:pPr marL="114300" indent="-114300">
                <a:lnSpc>
                  <a:spcPts val="1400"/>
                </a:lnSpc>
                <a:spcBef>
                  <a:spcPct val="50000"/>
                </a:spcBef>
                <a:buFontTx/>
                <a:buChar char="•"/>
                <a:defRPr/>
              </a:pPr>
              <a:endParaRPr kumimoji="1" lang="de-DE" altLang="en-US" dirty="0">
                <a:latin typeface="微软雅黑" pitchFamily="34" charset="-122"/>
              </a:endParaRPr>
            </a:p>
          </p:txBody>
        </p:sp>
        <p:sp>
          <p:nvSpPr>
            <p:cNvPr id="15" name="Rectangle 1052"/>
            <p:cNvSpPr>
              <a:spLocks noChangeArrowheads="1"/>
            </p:cNvSpPr>
            <p:nvPr/>
          </p:nvSpPr>
          <p:spPr bwMode="auto">
            <a:xfrm>
              <a:off x="2119312" y="5130801"/>
              <a:ext cx="1581150" cy="893762"/>
            </a:xfrm>
            <a:prstGeom prst="rect">
              <a:avLst/>
            </a:prstGeom>
            <a:solidFill>
              <a:srgbClr val="C0C0C0"/>
            </a:solidFill>
            <a:ln w="6350">
              <a:noFill/>
              <a:miter lim="800000"/>
              <a:headEnd/>
              <a:tailEnd/>
            </a:ln>
            <a:effectLst>
              <a:outerShdw dist="53882" dir="2700000" algn="ctr" rotWithShape="0">
                <a:srgbClr val="808080"/>
              </a:outerShdw>
            </a:effectLst>
          </p:spPr>
          <p:txBody>
            <a:bodyPr lIns="45720" tIns="0" rIns="45720" bIns="0" anchor="ctr"/>
            <a:lstStyle/>
            <a:p>
              <a:pPr marL="114300" indent="-114300">
                <a:lnSpc>
                  <a:spcPts val="1400"/>
                </a:lnSpc>
                <a:spcBef>
                  <a:spcPct val="50000"/>
                </a:spcBef>
                <a:buFontTx/>
                <a:buChar char="•"/>
                <a:defRPr/>
              </a:pPr>
              <a:endParaRPr kumimoji="1" lang="de-DE" altLang="en-US" dirty="0">
                <a:latin typeface="微软雅黑" pitchFamily="34" charset="-122"/>
              </a:endParaRPr>
            </a:p>
          </p:txBody>
        </p:sp>
        <p:sp>
          <p:nvSpPr>
            <p:cNvPr id="6160" name="Text Box 1053"/>
            <p:cNvSpPr txBox="1">
              <a:spLocks noChangeArrowheads="1"/>
            </p:cNvSpPr>
            <p:nvPr/>
          </p:nvSpPr>
          <p:spPr bwMode="auto">
            <a:xfrm>
              <a:off x="2149475" y="5473701"/>
              <a:ext cx="1454150" cy="285750"/>
            </a:xfrm>
            <a:prstGeom prst="rect">
              <a:avLst/>
            </a:prstGeom>
            <a:noFill/>
            <a:ln w="6350">
              <a:noFill/>
              <a:miter lim="800000"/>
              <a:headEnd/>
              <a:tailEnd/>
            </a:ln>
          </p:spPr>
          <p:txBody>
            <a:bodyPr lIns="45720" rIns="45720">
              <a:spAutoFit/>
            </a:bodyPr>
            <a:lstStyle/>
            <a:p>
              <a:pPr marL="114300" indent="-114300" algn="ctr">
                <a:lnSpc>
                  <a:spcPct val="90000"/>
                </a:lnSpc>
                <a:spcBef>
                  <a:spcPct val="30000"/>
                </a:spcBef>
              </a:pPr>
              <a:r>
                <a:rPr lang="zh-CN" altLang="en-US" sz="1400" dirty="0">
                  <a:latin typeface="微软雅黑" pitchFamily="34" charset="-122"/>
                  <a:ea typeface="微软雅黑" pitchFamily="34" charset="-122"/>
                </a:rPr>
                <a:t>美容中医科</a:t>
              </a:r>
              <a:endParaRPr lang="en-US" altLang="zh-CN" sz="1400" dirty="0">
                <a:latin typeface="微软雅黑" pitchFamily="34" charset="-122"/>
                <a:ea typeface="微软雅黑" pitchFamily="34" charset="-122"/>
              </a:endParaRPr>
            </a:p>
          </p:txBody>
        </p:sp>
        <p:sp>
          <p:nvSpPr>
            <p:cNvPr id="6161" name="Text Box 1054"/>
            <p:cNvSpPr txBox="1">
              <a:spLocks noChangeArrowheads="1"/>
            </p:cNvSpPr>
            <p:nvPr/>
          </p:nvSpPr>
          <p:spPr bwMode="auto">
            <a:xfrm>
              <a:off x="2149475" y="2957513"/>
              <a:ext cx="1557337" cy="285750"/>
            </a:xfrm>
            <a:prstGeom prst="rect">
              <a:avLst/>
            </a:prstGeom>
            <a:noFill/>
            <a:ln w="6350">
              <a:noFill/>
              <a:miter lim="800000"/>
              <a:headEnd/>
              <a:tailEnd/>
            </a:ln>
          </p:spPr>
          <p:txBody>
            <a:bodyPr lIns="45720" rIns="45720">
              <a:spAutoFit/>
            </a:bodyPr>
            <a:lstStyle/>
            <a:p>
              <a:pPr marL="114300" indent="-114300" algn="ctr">
                <a:lnSpc>
                  <a:spcPct val="90000"/>
                </a:lnSpc>
                <a:spcBef>
                  <a:spcPct val="30000"/>
                </a:spcBef>
              </a:pPr>
              <a:r>
                <a:rPr lang="zh-CN" altLang="en-US" sz="1400" dirty="0">
                  <a:latin typeface="微软雅黑" pitchFamily="34" charset="-122"/>
                  <a:ea typeface="微软雅黑" pitchFamily="34" charset="-122"/>
                </a:rPr>
                <a:t>美容外科</a:t>
              </a:r>
              <a:endParaRPr lang="en-US" altLang="zh-CN" sz="1400" dirty="0">
                <a:latin typeface="微软雅黑" pitchFamily="34" charset="-122"/>
                <a:ea typeface="微软雅黑" pitchFamily="34" charset="-122"/>
              </a:endParaRPr>
            </a:p>
          </p:txBody>
        </p:sp>
      </p:grpSp>
      <p:sp>
        <p:nvSpPr>
          <p:cNvPr id="6162" name="AutoShape 1056"/>
          <p:cNvSpPr>
            <a:spLocks noChangeArrowheads="1"/>
          </p:cNvSpPr>
          <p:nvPr/>
        </p:nvSpPr>
        <p:spPr bwMode="auto">
          <a:xfrm rot="-5400000">
            <a:off x="3509385" y="4293103"/>
            <a:ext cx="3338512" cy="212725"/>
          </a:xfrm>
          <a:prstGeom prst="flowChartMerge">
            <a:avLst/>
          </a:prstGeom>
          <a:solidFill>
            <a:schemeClr val="bg2"/>
          </a:solidFill>
          <a:ln w="6350">
            <a:noFill/>
            <a:miter lim="800000"/>
            <a:headEnd/>
            <a:tailEnd/>
          </a:ln>
        </p:spPr>
        <p:txBody>
          <a:bodyPr wrap="none" lIns="0" tIns="0" rIns="0" bIns="0" anchor="ctr"/>
          <a:lstStyle/>
          <a:p>
            <a:endParaRPr lang="zh-CN" altLang="en-US" dirty="0">
              <a:latin typeface="微软雅黑" pitchFamily="34" charset="-122"/>
              <a:ea typeface="微软雅黑" pitchFamily="34" charset="-122"/>
            </a:endParaRPr>
          </a:p>
        </p:txBody>
      </p:sp>
      <p:grpSp>
        <p:nvGrpSpPr>
          <p:cNvPr id="6163" name="Group 1057"/>
          <p:cNvGrpSpPr>
            <a:grpSpLocks/>
          </p:cNvGrpSpPr>
          <p:nvPr/>
        </p:nvGrpSpPr>
        <p:grpSpPr bwMode="auto">
          <a:xfrm>
            <a:off x="5392953" y="2438400"/>
            <a:ext cx="3131948" cy="360369"/>
            <a:chOff x="470" y="1576"/>
            <a:chExt cx="2037" cy="205"/>
          </a:xfrm>
        </p:grpSpPr>
        <p:sp>
          <p:nvSpPr>
            <p:cNvPr id="21" name="Rectangle 1058"/>
            <p:cNvSpPr>
              <a:spLocks noChangeArrowheads="1"/>
            </p:cNvSpPr>
            <p:nvPr/>
          </p:nvSpPr>
          <p:spPr bwMode="auto">
            <a:xfrm>
              <a:off x="470" y="1576"/>
              <a:ext cx="2037" cy="200"/>
            </a:xfrm>
            <a:prstGeom prst="rect">
              <a:avLst/>
            </a:prstGeom>
            <a:solidFill>
              <a:srgbClr val="C0C0C0"/>
            </a:solidFill>
            <a:ln w="6350">
              <a:noFill/>
              <a:miter lim="800000"/>
              <a:headEnd/>
              <a:tailEnd/>
            </a:ln>
            <a:effectLst>
              <a:outerShdw dist="35921" dir="2700000" algn="ctr" rotWithShape="0">
                <a:schemeClr val="bg2"/>
              </a:outerShdw>
            </a:effectLst>
          </p:spPr>
          <p:txBody>
            <a:bodyPr lIns="0" tIns="0" rIns="0" bIns="0" anchor="ctr">
              <a:spAutoFit/>
            </a:bodyPr>
            <a:lstStyle/>
            <a:p>
              <a:pPr>
                <a:defRPr/>
              </a:pPr>
              <a:endParaRPr lang="zh-CN" altLang="en-US" dirty="0">
                <a:latin typeface="微软雅黑" pitchFamily="34" charset="-122"/>
                <a:ea typeface="微软雅黑" pitchFamily="34" charset="-122"/>
              </a:endParaRPr>
            </a:p>
          </p:txBody>
        </p:sp>
        <p:sp>
          <p:nvSpPr>
            <p:cNvPr id="6170" name="Text Box 1059"/>
            <p:cNvSpPr txBox="1">
              <a:spLocks noChangeArrowheads="1"/>
            </p:cNvSpPr>
            <p:nvPr/>
          </p:nvSpPr>
          <p:spPr bwMode="auto">
            <a:xfrm>
              <a:off x="661" y="1581"/>
              <a:ext cx="1737" cy="200"/>
            </a:xfrm>
            <a:prstGeom prst="rect">
              <a:avLst/>
            </a:prstGeom>
            <a:noFill/>
            <a:ln w="6350">
              <a:noFill/>
              <a:miter lim="800000"/>
              <a:headEnd/>
              <a:tailEnd/>
            </a:ln>
          </p:spPr>
          <p:txBody>
            <a:bodyPr lIns="0" tIns="0" rIns="0" bIns="0" anchor="ctr">
              <a:spAutoFit/>
            </a:bodyPr>
            <a:lstStyle/>
            <a:p>
              <a:pPr algn="ctr"/>
              <a:r>
                <a:rPr lang="zh-CN" altLang="en-US" b="1" dirty="0">
                  <a:latin typeface="微软雅黑" pitchFamily="34" charset="-122"/>
                  <a:ea typeface="微软雅黑" pitchFamily="34" charset="-122"/>
                </a:rPr>
                <a:t>医疗美容分类</a:t>
              </a:r>
              <a:endParaRPr lang="en-GB" altLang="zh-CN" b="1" dirty="0">
                <a:latin typeface="微软雅黑" pitchFamily="34" charset="-122"/>
                <a:ea typeface="微软雅黑" pitchFamily="34" charset="-122"/>
              </a:endParaRPr>
            </a:p>
          </p:txBody>
        </p:sp>
      </p:grpSp>
      <p:sp>
        <p:nvSpPr>
          <p:cNvPr id="6164" name="Rectangle 1060"/>
          <p:cNvSpPr>
            <a:spLocks noChangeArrowheads="1"/>
          </p:cNvSpPr>
          <p:nvPr/>
        </p:nvSpPr>
        <p:spPr bwMode="auto">
          <a:xfrm>
            <a:off x="5388190" y="2955635"/>
            <a:ext cx="3146210" cy="2035809"/>
          </a:xfrm>
          <a:prstGeom prst="rect">
            <a:avLst/>
          </a:prstGeom>
          <a:noFill/>
          <a:ln w="6350">
            <a:solidFill>
              <a:schemeClr val="tx1"/>
            </a:solidFill>
            <a:miter lim="800000"/>
            <a:headEnd/>
            <a:tailEnd/>
          </a:ln>
        </p:spPr>
        <p:txBody>
          <a:bodyPr wrap="none" lIns="0" tIns="0" rIns="0" bIns="0" anchor="ctr"/>
          <a:lstStyle/>
          <a:p>
            <a:endParaRPr lang="zh-CN" altLang="en-US" dirty="0">
              <a:latin typeface="微软雅黑" pitchFamily="34" charset="-122"/>
              <a:ea typeface="微软雅黑" pitchFamily="34" charset="-122"/>
            </a:endParaRPr>
          </a:p>
        </p:txBody>
      </p:sp>
      <p:sp>
        <p:nvSpPr>
          <p:cNvPr id="6165" name="AutoShape 1061"/>
          <p:cNvSpPr>
            <a:spLocks noChangeArrowheads="1"/>
          </p:cNvSpPr>
          <p:nvPr/>
        </p:nvSpPr>
        <p:spPr bwMode="auto">
          <a:xfrm>
            <a:off x="5550114" y="5082884"/>
            <a:ext cx="2780785" cy="168275"/>
          </a:xfrm>
          <a:prstGeom prst="flowChartMerge">
            <a:avLst/>
          </a:prstGeom>
          <a:solidFill>
            <a:schemeClr val="bg2"/>
          </a:solidFill>
          <a:ln w="6350">
            <a:noFill/>
            <a:miter lim="800000"/>
            <a:headEnd/>
            <a:tailEnd/>
          </a:ln>
        </p:spPr>
        <p:txBody>
          <a:bodyPr wrap="none" lIns="0" tIns="0" rIns="0" bIns="0" anchor="ctr"/>
          <a:lstStyle/>
          <a:p>
            <a:endParaRPr lang="zh-CN" altLang="en-US" dirty="0">
              <a:latin typeface="微软雅黑" pitchFamily="34" charset="-122"/>
              <a:ea typeface="微软雅黑" pitchFamily="34" charset="-122"/>
            </a:endParaRPr>
          </a:p>
        </p:txBody>
      </p:sp>
      <p:sp>
        <p:nvSpPr>
          <p:cNvPr id="6166" name="Rectangle 1062"/>
          <p:cNvSpPr>
            <a:spLocks noChangeArrowheads="1"/>
          </p:cNvSpPr>
          <p:nvPr/>
        </p:nvSpPr>
        <p:spPr bwMode="auto">
          <a:xfrm>
            <a:off x="5388190" y="5334000"/>
            <a:ext cx="3146210" cy="857984"/>
          </a:xfrm>
          <a:prstGeom prst="rect">
            <a:avLst/>
          </a:prstGeom>
          <a:noFill/>
          <a:ln w="19050">
            <a:solidFill>
              <a:schemeClr val="tx1"/>
            </a:solidFill>
            <a:miter lim="800000"/>
            <a:headEnd/>
            <a:tailEnd/>
          </a:ln>
        </p:spPr>
        <p:txBody>
          <a:bodyPr wrap="none" lIns="0" tIns="0" rIns="0" bIns="0" anchor="ctr"/>
          <a:lstStyle/>
          <a:p>
            <a:endParaRPr lang="zh-CN" altLang="en-US" dirty="0">
              <a:latin typeface="微软雅黑" pitchFamily="34" charset="-122"/>
              <a:ea typeface="微软雅黑" pitchFamily="34" charset="-122"/>
            </a:endParaRPr>
          </a:p>
        </p:txBody>
      </p:sp>
      <p:sp>
        <p:nvSpPr>
          <p:cNvPr id="6167" name="Rectangle 1063"/>
          <p:cNvSpPr>
            <a:spLocks noChangeArrowheads="1"/>
          </p:cNvSpPr>
          <p:nvPr/>
        </p:nvSpPr>
        <p:spPr bwMode="auto">
          <a:xfrm>
            <a:off x="5469153" y="3025484"/>
            <a:ext cx="3032125" cy="1938992"/>
          </a:xfrm>
          <a:prstGeom prst="rect">
            <a:avLst/>
          </a:prstGeom>
          <a:noFill/>
          <a:ln w="6350">
            <a:noFill/>
            <a:miter lim="800000"/>
            <a:headEnd/>
            <a:tailEnd/>
          </a:ln>
        </p:spPr>
        <p:txBody>
          <a:bodyPr wrap="square" lIns="0" tIns="0" rIns="0" bIns="0">
            <a:spAutoFit/>
          </a:bodyPr>
          <a:lstStyle/>
          <a:p>
            <a:pPr marL="182563" indent="-182563">
              <a:lnSpc>
                <a:spcPct val="150000"/>
              </a:lnSpc>
              <a:buFont typeface="Wingdings" pitchFamily="2" charset="2"/>
              <a:buChar char="Ø"/>
            </a:pPr>
            <a:r>
              <a:rPr lang="zh-CN" altLang="en-US" sz="1200" dirty="0">
                <a:latin typeface="微软雅黑" pitchFamily="34" charset="-122"/>
                <a:ea typeface="微软雅黑" pitchFamily="34" charset="-122"/>
              </a:rPr>
              <a:t>按照医疗科室的归属进行分类，目前可分为四类：美容外科、美容牙科、美容皮肤科和美容中医</a:t>
            </a:r>
            <a:r>
              <a:rPr lang="zh-CN" altLang="en-US" sz="1200" dirty="0" smtClean="0">
                <a:latin typeface="微软雅黑" pitchFamily="34" charset="-122"/>
                <a:ea typeface="微软雅黑" pitchFamily="34" charset="-122"/>
              </a:rPr>
              <a:t>科。</a:t>
            </a:r>
            <a:endParaRPr lang="en-US" altLang="zh-CN" sz="1200" dirty="0" smtClean="0">
              <a:latin typeface="微软雅黑" pitchFamily="34" charset="-122"/>
              <a:ea typeface="微软雅黑" pitchFamily="34" charset="-122"/>
            </a:endParaRPr>
          </a:p>
          <a:p>
            <a:pPr marL="182563" indent="-182563">
              <a:lnSpc>
                <a:spcPct val="150000"/>
              </a:lnSpc>
              <a:buFont typeface="Wingdings" pitchFamily="2" charset="2"/>
              <a:buChar char="Ø"/>
            </a:pPr>
            <a:r>
              <a:rPr lang="zh-CN" altLang="en-US" sz="1200" dirty="0" smtClean="0">
                <a:latin typeface="微软雅黑" pitchFamily="34" charset="-122"/>
                <a:ea typeface="微软雅黑" pitchFamily="34" charset="-122"/>
              </a:rPr>
              <a:t>美容皮肤科作为</a:t>
            </a:r>
            <a:r>
              <a:rPr lang="zh-CN" altLang="en-US" sz="1200" dirty="0">
                <a:latin typeface="微软雅黑" pitchFamily="34" charset="-122"/>
                <a:ea typeface="微软雅黑" pitchFamily="34" charset="-122"/>
              </a:rPr>
              <a:t>目前医疗美容体系中涵盖范围最广、发展速度最快、关注度最高的分支，已经得到了众多投资者、医疗从业者及广大爱美者的热切关注。</a:t>
            </a:r>
            <a:endParaRPr kumimoji="1" lang="en-US" altLang="de-DE" sz="1200" dirty="0">
              <a:latin typeface="微软雅黑" pitchFamily="34" charset="-122"/>
              <a:ea typeface="微软雅黑" pitchFamily="34" charset="-122"/>
            </a:endParaRPr>
          </a:p>
        </p:txBody>
      </p:sp>
      <p:sp>
        <p:nvSpPr>
          <p:cNvPr id="6168" name="Rectangle 1064"/>
          <p:cNvSpPr>
            <a:spLocks noChangeArrowheads="1"/>
          </p:cNvSpPr>
          <p:nvPr/>
        </p:nvSpPr>
        <p:spPr bwMode="auto">
          <a:xfrm>
            <a:off x="5456675" y="5360987"/>
            <a:ext cx="3044603" cy="830997"/>
          </a:xfrm>
          <a:prstGeom prst="rect">
            <a:avLst/>
          </a:prstGeom>
          <a:noFill/>
          <a:ln w="6350">
            <a:noFill/>
            <a:miter lim="800000"/>
            <a:headEnd/>
            <a:tailEnd/>
          </a:ln>
        </p:spPr>
        <p:txBody>
          <a:bodyPr wrap="square" lIns="0" tIns="0" rIns="0" bIns="0">
            <a:spAutoFit/>
          </a:bodyPr>
          <a:lstStyle/>
          <a:p>
            <a:pPr marL="182563" lvl="1" indent="-182563" defTabSz="330200">
              <a:lnSpc>
                <a:spcPct val="150000"/>
              </a:lnSpc>
              <a:buFont typeface="Wingdings" pitchFamily="2" charset="2"/>
              <a:buChar char="Ø"/>
              <a:tabLst>
                <a:tab pos="8521700" algn="r"/>
              </a:tabLst>
            </a:pPr>
            <a:r>
              <a:rPr lang="zh-CN" altLang="en-US" sz="1200" dirty="0" smtClean="0">
                <a:latin typeface="微软雅黑" pitchFamily="34" charset="-122"/>
                <a:ea typeface="微软雅黑" pitchFamily="34" charset="-122"/>
              </a:rPr>
              <a:t>本医疗美容行业报告将美容</a:t>
            </a:r>
            <a:r>
              <a:rPr lang="zh-CN" altLang="en-US" sz="1200" dirty="0">
                <a:latin typeface="微软雅黑" pitchFamily="34" charset="-122"/>
                <a:ea typeface="微软雅黑" pitchFamily="34" charset="-122"/>
              </a:rPr>
              <a:t>外科和美容</a:t>
            </a:r>
            <a:r>
              <a:rPr lang="zh-CN" altLang="en-US" sz="1200" dirty="0" smtClean="0">
                <a:latin typeface="微软雅黑" pitchFamily="34" charset="-122"/>
                <a:ea typeface="微软雅黑" pitchFamily="34" charset="-122"/>
              </a:rPr>
              <a:t>皮肤科作为主要</a:t>
            </a:r>
            <a:r>
              <a:rPr lang="zh-CN" altLang="en-US" sz="1200" dirty="0">
                <a:latin typeface="微软雅黑" pitchFamily="34" charset="-122"/>
                <a:ea typeface="微软雅黑" pitchFamily="34" charset="-122"/>
              </a:rPr>
              <a:t>研究对象，而对美容牙科及美容中医科则较少涉及。</a:t>
            </a:r>
            <a:endParaRPr lang="en-US" altLang="de-DE" sz="120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17</a:t>
            </a:fld>
            <a:endParaRPr lang="en-US" altLang="zh-CN"/>
          </a:p>
        </p:txBody>
      </p:sp>
      <p:sp>
        <p:nvSpPr>
          <p:cNvPr id="29"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根据</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医疗</a:t>
            </a:r>
            <a:r>
              <a:rPr lang="zh-CN" altLang="en-US" sz="1400" dirty="0" smtClean="0">
                <a:latin typeface="微软雅黑" pitchFamily="34" charset="-122"/>
                <a:ea typeface="微软雅黑" pitchFamily="34" charset="-122"/>
              </a:rPr>
              <a:t>美容服务管理</a:t>
            </a:r>
            <a:r>
              <a:rPr lang="zh-CN" altLang="en-US" sz="1400" dirty="0">
                <a:latin typeface="微软雅黑" pitchFamily="34" charset="-122"/>
                <a:ea typeface="微软雅黑" pitchFamily="34" charset="-122"/>
              </a:rPr>
              <a:t>办法</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第二条的规定：医疗美容，是指运用手术、药物、医疗器械以及其他具有创伤性或者侵入性的医学技术方法对人的容貌和人体各部位形态进行的修复与再</a:t>
            </a:r>
            <a:r>
              <a:rPr lang="zh-CN" altLang="en-US" sz="1400" dirty="0" smtClean="0">
                <a:latin typeface="微软雅黑" pitchFamily="34" charset="-122"/>
                <a:ea typeface="微软雅黑" pitchFamily="34" charset="-122"/>
              </a:rPr>
              <a:t>塑。</a:t>
            </a:r>
            <a:endParaRPr lang="en-US" altLang="zh-CN" sz="140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dirty="0" smtClean="0">
                <a:latin typeface="微软雅黑" pitchFamily="34" charset="-122"/>
                <a:ea typeface="微软雅黑" pitchFamily="34" charset="-122"/>
              </a:rPr>
              <a:t>目前美容皮肤科</a:t>
            </a:r>
            <a:r>
              <a:rPr lang="zh-CN" altLang="en-US" sz="1400" dirty="0">
                <a:latin typeface="微软雅黑" pitchFamily="34" charset="-122"/>
                <a:ea typeface="微软雅黑" pitchFamily="34" charset="-122"/>
              </a:rPr>
              <a:t>为</a:t>
            </a:r>
            <a:r>
              <a:rPr lang="zh-CN" altLang="en-US" sz="1400" dirty="0" smtClean="0">
                <a:latin typeface="微软雅黑" pitchFamily="34" charset="-122"/>
                <a:ea typeface="微软雅黑" pitchFamily="34" charset="-122"/>
              </a:rPr>
              <a:t>涵盖</a:t>
            </a:r>
            <a:r>
              <a:rPr lang="zh-CN" altLang="en-US" sz="1400" dirty="0">
                <a:latin typeface="微软雅黑" pitchFamily="34" charset="-122"/>
                <a:ea typeface="微软雅黑" pitchFamily="34" charset="-122"/>
              </a:rPr>
              <a:t>最广、发展速度最快的学科，正日益受到</a:t>
            </a:r>
            <a:r>
              <a:rPr lang="zh-CN" altLang="en-US" sz="1400" dirty="0" smtClean="0">
                <a:latin typeface="微软雅黑" pitchFamily="34" charset="-122"/>
                <a:ea typeface="微软雅黑" pitchFamily="34" charset="-122"/>
              </a:rPr>
              <a:t>各界人士更多的关注。</a:t>
            </a:r>
            <a:endParaRPr lang="zh-CN" altLang="en-US" sz="1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r>
              <a:rPr lang="zh-CN" altLang="en-US" dirty="0"/>
              <a:t>医疗美容的</a:t>
            </a:r>
            <a:r>
              <a:rPr lang="zh-CN" altLang="en-US" sz="2400" dirty="0" smtClean="0"/>
              <a:t>概念与范畴</a:t>
            </a:r>
          </a:p>
        </p:txBody>
      </p:sp>
      <p:sp>
        <p:nvSpPr>
          <p:cNvPr id="19" name="Rectangle 2"/>
          <p:cNvSpPr>
            <a:spLocks noChangeArrowheads="1"/>
          </p:cNvSpPr>
          <p:nvPr/>
        </p:nvSpPr>
        <p:spPr bwMode="auto">
          <a:xfrm>
            <a:off x="566737" y="3376642"/>
            <a:ext cx="3188368" cy="1615827"/>
          </a:xfrm>
          <a:prstGeom prst="rect">
            <a:avLst/>
          </a:prstGeom>
          <a:noFill/>
          <a:ln w="6350">
            <a:noFill/>
            <a:miter lim="800000"/>
            <a:headEnd/>
            <a:tailEnd/>
          </a:ln>
        </p:spPr>
        <p:txBody>
          <a:bodyPr wrap="square" lIns="0" tIns="0" rIns="0" bIns="0">
            <a:spAutoFit/>
          </a:bodyPr>
          <a:lstStyle/>
          <a:p>
            <a:pPr marL="190500" lvl="1" indent="-188913" defTabSz="330200">
              <a:lnSpc>
                <a:spcPct val="150000"/>
              </a:lnSpc>
              <a:buFontTx/>
              <a:buChar char="•"/>
              <a:tabLst>
                <a:tab pos="8521700" algn="r"/>
              </a:tabLst>
            </a:pPr>
            <a:r>
              <a:rPr lang="zh-CN" altLang="zh-CN" sz="1400" dirty="0" smtClean="0">
                <a:latin typeface="微软雅黑" pitchFamily="34" charset="-122"/>
                <a:ea typeface="微软雅黑" pitchFamily="34" charset="-122"/>
              </a:rPr>
              <a:t>修复</a:t>
            </a:r>
            <a:r>
              <a:rPr lang="zh-CN" altLang="en-US" sz="1400" dirty="0" smtClean="0">
                <a:latin typeface="微软雅黑" pitchFamily="34" charset="-122"/>
                <a:ea typeface="微软雅黑" pitchFamily="34" charset="-122"/>
              </a:rPr>
              <a:t>美容</a:t>
            </a:r>
            <a:r>
              <a:rPr lang="zh-CN" altLang="zh-CN" sz="1400" dirty="0" smtClean="0">
                <a:latin typeface="微软雅黑" pitchFamily="34" charset="-122"/>
                <a:ea typeface="微软雅黑" pitchFamily="34" charset="-122"/>
              </a:rPr>
              <a:t>主要是针对就医者身上存在的缺陷进行的带有治疗性质的</a:t>
            </a:r>
            <a:r>
              <a:rPr lang="zh-CN" altLang="en-US" sz="1400" dirty="0" smtClean="0">
                <a:latin typeface="微软雅黑" pitchFamily="34" charset="-122"/>
                <a:ea typeface="微软雅黑" pitchFamily="34" charset="-122"/>
              </a:rPr>
              <a:t>医疗</a:t>
            </a:r>
            <a:r>
              <a:rPr lang="zh-CN" altLang="zh-CN" sz="1400" dirty="0" smtClean="0">
                <a:latin typeface="微软雅黑" pitchFamily="34" charset="-122"/>
                <a:ea typeface="微软雅黑" pitchFamily="34" charset="-122"/>
              </a:rPr>
              <a:t>美容</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marL="190500" lvl="1" indent="-188913" defTabSz="330200">
              <a:lnSpc>
                <a:spcPct val="150000"/>
              </a:lnSpc>
              <a:buFontTx/>
              <a:buChar char="•"/>
              <a:tabLst>
                <a:tab pos="8521700" algn="r"/>
              </a:tabLst>
            </a:pPr>
            <a:r>
              <a:rPr lang="zh-CN" altLang="zh-CN" sz="1400" dirty="0" smtClean="0">
                <a:latin typeface="微软雅黑" pitchFamily="34" charset="-122"/>
                <a:ea typeface="微软雅黑" pitchFamily="34" charset="-122"/>
              </a:rPr>
              <a:t>修复</a:t>
            </a:r>
            <a:r>
              <a:rPr lang="zh-CN" altLang="en-US" sz="1400" dirty="0">
                <a:latin typeface="微软雅黑" pitchFamily="34" charset="-122"/>
                <a:ea typeface="微软雅黑" pitchFamily="34" charset="-122"/>
              </a:rPr>
              <a:t>美容</a:t>
            </a:r>
            <a:r>
              <a:rPr lang="zh-CN" altLang="zh-CN" sz="1400" dirty="0" smtClean="0">
                <a:latin typeface="微软雅黑" pitchFamily="34" charset="-122"/>
                <a:ea typeface="微软雅黑" pitchFamily="34" charset="-122"/>
              </a:rPr>
              <a:t>一般包括：外耳再造、鼻缺损的治疗等</a:t>
            </a:r>
            <a:r>
              <a:rPr lang="zh-CN" altLang="en-US" sz="1400" dirty="0" smtClean="0">
                <a:latin typeface="微软雅黑" pitchFamily="34" charset="-122"/>
                <a:ea typeface="微软雅黑" pitchFamily="34" charset="-122"/>
              </a:rPr>
              <a:t>。</a:t>
            </a:r>
            <a:endParaRPr kumimoji="1" lang="zh-CN" altLang="de-DE" sz="1400" b="0" dirty="0">
              <a:latin typeface="微软雅黑" pitchFamily="34" charset="-122"/>
              <a:ea typeface="微软雅黑" pitchFamily="34" charset="-122"/>
            </a:endParaRPr>
          </a:p>
        </p:txBody>
      </p:sp>
      <p:sp>
        <p:nvSpPr>
          <p:cNvPr id="20" name="Rectangle 3"/>
          <p:cNvSpPr>
            <a:spLocks noChangeArrowheads="1"/>
          </p:cNvSpPr>
          <p:nvPr/>
        </p:nvSpPr>
        <p:spPr bwMode="auto">
          <a:xfrm>
            <a:off x="457200" y="2775664"/>
            <a:ext cx="3687445" cy="348536"/>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修复类</a:t>
            </a:r>
            <a:endParaRPr lang="zh-CN" altLang="en-US" sz="1600" b="1" dirty="0">
              <a:solidFill>
                <a:schemeClr val="tx1"/>
              </a:solidFill>
              <a:latin typeface="微软雅黑" pitchFamily="34" charset="-122"/>
              <a:ea typeface="微软雅黑" pitchFamily="34" charset="-122"/>
            </a:endParaRPr>
          </a:p>
        </p:txBody>
      </p:sp>
      <p:sp>
        <p:nvSpPr>
          <p:cNvPr id="22" name="Rectangle 5"/>
          <p:cNvSpPr>
            <a:spLocks noChangeArrowheads="1"/>
          </p:cNvSpPr>
          <p:nvPr/>
        </p:nvSpPr>
        <p:spPr bwMode="auto">
          <a:xfrm>
            <a:off x="457200" y="3317876"/>
            <a:ext cx="3687445" cy="2549524"/>
          </a:xfrm>
          <a:prstGeom prst="rect">
            <a:avLst/>
          </a:prstGeom>
          <a:no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600" b="1" dirty="0">
              <a:latin typeface="微软雅黑" pitchFamily="34" charset="-122"/>
              <a:ea typeface="微软雅黑" pitchFamily="34" charset="-122"/>
            </a:endParaRPr>
          </a:p>
        </p:txBody>
      </p:sp>
      <p:sp>
        <p:nvSpPr>
          <p:cNvPr id="23" name="Rectangle 6"/>
          <p:cNvSpPr>
            <a:spLocks noChangeArrowheads="1"/>
          </p:cNvSpPr>
          <p:nvPr/>
        </p:nvSpPr>
        <p:spPr bwMode="auto">
          <a:xfrm>
            <a:off x="5479098" y="3376642"/>
            <a:ext cx="3050598" cy="1938992"/>
          </a:xfrm>
          <a:prstGeom prst="rect">
            <a:avLst/>
          </a:prstGeom>
          <a:noFill/>
          <a:ln w="6350">
            <a:noFill/>
            <a:miter lim="800000"/>
            <a:headEnd/>
            <a:tailEnd/>
          </a:ln>
        </p:spPr>
        <p:txBody>
          <a:bodyPr wrap="square" lIns="0" tIns="0" rIns="0" bIns="0">
            <a:spAutoFit/>
          </a:bodyPr>
          <a:lstStyle/>
          <a:p>
            <a:pPr marL="190500" lvl="1" indent="-188913" defTabSz="330200">
              <a:lnSpc>
                <a:spcPct val="150000"/>
              </a:lnSpc>
              <a:buFontTx/>
              <a:buChar char="•"/>
              <a:tabLst>
                <a:tab pos="8521700" algn="r"/>
              </a:tabLst>
            </a:pPr>
            <a:r>
              <a:rPr lang="zh-CN" altLang="zh-CN" sz="1400" dirty="0" smtClean="0">
                <a:latin typeface="微软雅黑" pitchFamily="34" charset="-122"/>
                <a:ea typeface="微软雅黑" pitchFamily="34" charset="-122"/>
              </a:rPr>
              <a:t>求美</a:t>
            </a:r>
            <a:r>
              <a:rPr lang="zh-CN" altLang="en-US" sz="1400" dirty="0">
                <a:latin typeface="微软雅黑" pitchFamily="34" charset="-122"/>
                <a:ea typeface="微软雅黑" pitchFamily="34" charset="-122"/>
              </a:rPr>
              <a:t>美容</a:t>
            </a:r>
            <a:r>
              <a:rPr lang="zh-CN" altLang="zh-CN" sz="1400" dirty="0" smtClean="0">
                <a:latin typeface="微软雅黑" pitchFamily="34" charset="-122"/>
                <a:ea typeface="微软雅黑" pitchFamily="34" charset="-122"/>
              </a:rPr>
              <a:t>大多是针对外表并无缺陷的就医者，利用医疗美容的方式帮助他们追求更美的外在形象而进行的</a:t>
            </a:r>
            <a:r>
              <a:rPr lang="zh-CN" altLang="en-US" sz="1400" dirty="0" smtClean="0">
                <a:latin typeface="微软雅黑" pitchFamily="34" charset="-122"/>
                <a:ea typeface="微软雅黑" pitchFamily="34" charset="-122"/>
              </a:rPr>
              <a:t>医疗美容。</a:t>
            </a:r>
            <a:endParaRPr lang="en-US" altLang="zh-CN" sz="1400" dirty="0" smtClean="0">
              <a:latin typeface="微软雅黑" pitchFamily="34" charset="-122"/>
              <a:ea typeface="微软雅黑" pitchFamily="34" charset="-122"/>
            </a:endParaRPr>
          </a:p>
          <a:p>
            <a:pPr marL="190500" lvl="1" indent="-188913" defTabSz="330200">
              <a:lnSpc>
                <a:spcPct val="150000"/>
              </a:lnSpc>
              <a:buFontTx/>
              <a:buChar char="•"/>
              <a:tabLst>
                <a:tab pos="8521700" algn="r"/>
              </a:tabLst>
            </a:pPr>
            <a:r>
              <a:rPr lang="zh-CN" altLang="zh-CN" sz="1400" dirty="0" smtClean="0">
                <a:latin typeface="微软雅黑" pitchFamily="34" charset="-122"/>
                <a:ea typeface="微软雅黑" pitchFamily="34" charset="-122"/>
              </a:rPr>
              <a:t>求美</a:t>
            </a:r>
            <a:r>
              <a:rPr lang="zh-CN" altLang="en-US" sz="1400" dirty="0">
                <a:latin typeface="微软雅黑" pitchFamily="34" charset="-122"/>
                <a:ea typeface="微软雅黑" pitchFamily="34" charset="-122"/>
              </a:rPr>
              <a:t>美容</a:t>
            </a:r>
            <a:r>
              <a:rPr lang="zh-CN" altLang="zh-CN" sz="1400" dirty="0" smtClean="0">
                <a:latin typeface="微软雅黑" pitchFamily="34" charset="-122"/>
                <a:ea typeface="微软雅黑" pitchFamily="34" charset="-122"/>
              </a:rPr>
              <a:t>一般包括：</a:t>
            </a:r>
            <a:r>
              <a:rPr lang="zh-CN" altLang="en-US" sz="1400" dirty="0" smtClean="0">
                <a:latin typeface="微软雅黑" pitchFamily="34" charset="-122"/>
                <a:ea typeface="微软雅黑" pitchFamily="34" charset="-122"/>
              </a:rPr>
              <a:t>双眼皮手术</a:t>
            </a:r>
            <a:r>
              <a:rPr lang="zh-CN" altLang="zh-CN" sz="1400" dirty="0" smtClean="0">
                <a:latin typeface="微软雅黑" pitchFamily="34" charset="-122"/>
                <a:ea typeface="微软雅黑" pitchFamily="34" charset="-122"/>
              </a:rPr>
              <a:t>、隆鼻等项目</a:t>
            </a:r>
            <a:r>
              <a:rPr lang="zh-CN" altLang="en-US" sz="1400" dirty="0" smtClean="0">
                <a:latin typeface="微软雅黑" pitchFamily="34" charset="-122"/>
                <a:ea typeface="微软雅黑" pitchFamily="34" charset="-122"/>
              </a:rPr>
              <a:t>。</a:t>
            </a:r>
            <a:endParaRPr kumimoji="1" lang="zh-CN" altLang="de-DE" sz="1400" b="0" dirty="0">
              <a:latin typeface="微软雅黑" pitchFamily="34" charset="-122"/>
              <a:ea typeface="微软雅黑" pitchFamily="34" charset="-122"/>
            </a:endParaRPr>
          </a:p>
        </p:txBody>
      </p:sp>
      <p:sp>
        <p:nvSpPr>
          <p:cNvPr id="24" name="Rectangle 7"/>
          <p:cNvSpPr>
            <a:spLocks noChangeArrowheads="1"/>
          </p:cNvSpPr>
          <p:nvPr/>
        </p:nvSpPr>
        <p:spPr bwMode="auto">
          <a:xfrm>
            <a:off x="4999355" y="2775664"/>
            <a:ext cx="3687445" cy="348536"/>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1600" b="1" dirty="0">
                <a:solidFill>
                  <a:schemeClr val="tx1"/>
                </a:solidFill>
                <a:latin typeface="微软雅黑" pitchFamily="34" charset="-122"/>
              </a:rPr>
              <a:t>求美类</a:t>
            </a: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18</a:t>
            </a:fld>
            <a:endParaRPr lang="en-US" altLang="zh-CN"/>
          </a:p>
        </p:txBody>
      </p:sp>
      <p:sp>
        <p:nvSpPr>
          <p:cNvPr id="15" name="Rectangle 5"/>
          <p:cNvSpPr>
            <a:spLocks noChangeArrowheads="1"/>
          </p:cNvSpPr>
          <p:nvPr/>
        </p:nvSpPr>
        <p:spPr bwMode="auto">
          <a:xfrm>
            <a:off x="4999355" y="3317876"/>
            <a:ext cx="3687445" cy="2549524"/>
          </a:xfrm>
          <a:prstGeom prst="rect">
            <a:avLst/>
          </a:prstGeom>
          <a:no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600" b="1" dirty="0">
              <a:latin typeface="微软雅黑" pitchFamily="34" charset="-122"/>
              <a:ea typeface="微软雅黑" pitchFamily="34" charset="-122"/>
            </a:endParaRPr>
          </a:p>
        </p:txBody>
      </p:sp>
      <p:sp>
        <p:nvSpPr>
          <p:cNvPr id="27" name="Oval 11"/>
          <p:cNvSpPr>
            <a:spLocks noChangeArrowheads="1"/>
          </p:cNvSpPr>
          <p:nvPr/>
        </p:nvSpPr>
        <p:spPr bwMode="auto">
          <a:xfrm>
            <a:off x="3761105" y="3790950"/>
            <a:ext cx="1619250" cy="1619250"/>
          </a:xfrm>
          <a:prstGeom prst="ellipse">
            <a:avLst/>
          </a:prstGeom>
          <a:solidFill>
            <a:schemeClr val="accent2"/>
          </a:solidFill>
          <a:ln w="6350">
            <a:solidFill>
              <a:schemeClr val="accent2"/>
            </a:solidFill>
            <a:round/>
            <a:headEnd/>
            <a:tailEnd/>
          </a:ln>
          <a:effectLst>
            <a:outerShdw dist="35921" dir="2700000" algn="ctr" rotWithShape="0">
              <a:schemeClr val="hlink"/>
            </a:outerShdw>
          </a:effectLst>
        </p:spPr>
        <p:txBody>
          <a:bodyPr wrap="none" lIns="72000" tIns="0" rIns="0" bIns="0" anchor="ctr"/>
          <a:lstStyle/>
          <a:p>
            <a:pPr algn="ctr">
              <a:defRPr/>
            </a:pPr>
            <a:r>
              <a:rPr lang="zh-CN" altLang="en-US" b="1" dirty="0">
                <a:latin typeface="微软雅黑" pitchFamily="34" charset="-122"/>
                <a:ea typeface="微软雅黑" pitchFamily="34" charset="-122"/>
              </a:rPr>
              <a:t>医疗美容</a:t>
            </a:r>
          </a:p>
        </p:txBody>
      </p:sp>
      <p:sp>
        <p:nvSpPr>
          <p:cNvPr id="16"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利用外科手段对人体某部分进行塑造、改善功能与外形以增进美感，均</a:t>
            </a:r>
            <a:r>
              <a:rPr lang="zh-CN" altLang="en-US" sz="1400" dirty="0" smtClean="0">
                <a:latin typeface="微软雅黑" pitchFamily="34" charset="-122"/>
                <a:ea typeface="微软雅黑" pitchFamily="34" charset="-122"/>
              </a:rPr>
              <a:t>属于医疗美容的</a:t>
            </a:r>
            <a:r>
              <a:rPr lang="zh-CN" altLang="en-US" sz="1400" dirty="0">
                <a:latin typeface="微软雅黑" pitchFamily="34" charset="-122"/>
                <a:ea typeface="微软雅黑" pitchFamily="34" charset="-122"/>
              </a:rPr>
              <a:t>范畴。其中包括了毛发种植，纹身刺青，五官整形，形体雕塑</a:t>
            </a:r>
            <a:r>
              <a:rPr lang="zh-CN" altLang="en-US" sz="1400" dirty="0" smtClean="0">
                <a:latin typeface="微软雅黑" pitchFamily="34" charset="-122"/>
                <a:ea typeface="微软雅黑" pitchFamily="34" charset="-122"/>
              </a:rPr>
              <a:t>等范畴。</a:t>
            </a:r>
            <a:endParaRPr lang="zh-CN" altLang="en-US" sz="1400" dirty="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dirty="0" smtClean="0">
                <a:latin typeface="微软雅黑" pitchFamily="34" charset="-122"/>
                <a:ea typeface="微软雅黑" pitchFamily="34" charset="-122"/>
              </a:rPr>
              <a:t>按照消费者</a:t>
            </a:r>
            <a:r>
              <a:rPr lang="zh-CN" altLang="en-US" sz="1400" dirty="0">
                <a:latin typeface="微软雅黑" pitchFamily="34" charset="-122"/>
                <a:ea typeface="微软雅黑" pitchFamily="34" charset="-122"/>
              </a:rPr>
              <a:t>需求，医疗美容可分为修复及求美类两种，目前求美类的医疗美容项目因其增长速度快、商业价值大，受到了多</a:t>
            </a:r>
            <a:r>
              <a:rPr lang="zh-CN" altLang="en-US" sz="1400" dirty="0" smtClean="0">
                <a:latin typeface="微软雅黑" pitchFamily="34" charset="-122"/>
                <a:ea typeface="微软雅黑" pitchFamily="34" charset="-122"/>
              </a:rPr>
              <a:t>方面关注</a:t>
            </a:r>
            <a:r>
              <a:rPr lang="zh-CN" altLang="en-US" sz="1400" dirty="0">
                <a:latin typeface="微软雅黑" pitchFamily="34" charset="-122"/>
                <a:ea typeface="微软雅黑" pitchFamily="34" charset="-122"/>
              </a:rPr>
              <a:t>，本文的相关研究内容也主要以求美类</a:t>
            </a:r>
            <a:r>
              <a:rPr lang="zh-CN" altLang="en-US" sz="1400" dirty="0" smtClean="0">
                <a:latin typeface="微软雅黑" pitchFamily="34" charset="-122"/>
                <a:ea typeface="微软雅黑" pitchFamily="34" charset="-122"/>
              </a:rPr>
              <a:t>医疗美容</a:t>
            </a:r>
            <a:r>
              <a:rPr lang="zh-CN" altLang="en-US" sz="1400" dirty="0">
                <a:latin typeface="微软雅黑" pitchFamily="34" charset="-122"/>
                <a:ea typeface="微软雅黑" pitchFamily="34" charset="-122"/>
              </a:rPr>
              <a:t>项目为主</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890392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医疗美容行业使用频率较高的四种假体材料</a:t>
            </a:r>
            <a:endParaRPr lang="zh-CN" altLang="en-US" dirty="0"/>
          </a:p>
        </p:txBody>
      </p:sp>
      <p:grpSp>
        <p:nvGrpSpPr>
          <p:cNvPr id="8" name="组合 7"/>
          <p:cNvGrpSpPr/>
          <p:nvPr/>
        </p:nvGrpSpPr>
        <p:grpSpPr>
          <a:xfrm>
            <a:off x="595402" y="2799080"/>
            <a:ext cx="8015198" cy="810845"/>
            <a:chOff x="666757" y="2844800"/>
            <a:chExt cx="8015198" cy="818172"/>
          </a:xfrm>
        </p:grpSpPr>
        <p:sp>
          <p:nvSpPr>
            <p:cNvPr id="23" name="AutoShape 3"/>
            <p:cNvSpPr>
              <a:spLocks noChangeArrowheads="1"/>
            </p:cNvSpPr>
            <p:nvPr/>
          </p:nvSpPr>
          <p:spPr bwMode="auto">
            <a:xfrm>
              <a:off x="666757" y="2844800"/>
              <a:ext cx="1447800" cy="814388"/>
            </a:xfrm>
            <a:prstGeom prst="homePlate">
              <a:avLst>
                <a:gd name="adj" fmla="val 20275"/>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400" b="1" dirty="0">
                  <a:solidFill>
                    <a:schemeClr val="tx1"/>
                  </a:solidFill>
                  <a:latin typeface="微软雅黑" pitchFamily="34" charset="-122"/>
                  <a:ea typeface="微软雅黑" pitchFamily="34" charset="-122"/>
                </a:rPr>
                <a:t>合成物质</a:t>
              </a:r>
            </a:p>
          </p:txBody>
        </p:sp>
        <p:sp>
          <p:nvSpPr>
            <p:cNvPr id="25" name="Freeform 5"/>
            <p:cNvSpPr>
              <a:spLocks/>
            </p:cNvSpPr>
            <p:nvPr/>
          </p:nvSpPr>
          <p:spPr bwMode="auto">
            <a:xfrm>
              <a:off x="2007242" y="2844800"/>
              <a:ext cx="6674713" cy="814388"/>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26" name="Rectangle 6"/>
            <p:cNvSpPr>
              <a:spLocks noChangeArrowheads="1"/>
            </p:cNvSpPr>
            <p:nvPr/>
          </p:nvSpPr>
          <p:spPr bwMode="auto">
            <a:xfrm>
              <a:off x="2251718" y="2862753"/>
              <a:ext cx="6307428" cy="800219"/>
            </a:xfrm>
            <a:prstGeom prst="rect">
              <a:avLst/>
            </a:prstGeom>
            <a:noFill/>
            <a:ln w="6350">
              <a:noFill/>
              <a:miter lim="800000"/>
              <a:headEnd/>
              <a:tailEnd/>
            </a:ln>
          </p:spPr>
          <p:txBody>
            <a:bodyPr wrap="square" lIns="0" tIns="0" rIns="0" bIns="0" anchor="ctr">
              <a:spAutoFit/>
            </a:bodyPr>
            <a:lstStyle/>
            <a:p>
              <a:pPr marL="190500" lvl="1" indent="-188913" defTabSz="330200">
                <a:buFontTx/>
                <a:buChar char="•"/>
                <a:tabLst>
                  <a:tab pos="8521700" algn="r"/>
                </a:tabLst>
              </a:pPr>
              <a:r>
                <a:rPr kumimoji="1" lang="zh-CN" altLang="en-US" sz="1300" dirty="0" smtClean="0">
                  <a:latin typeface="微软雅黑" pitchFamily="34" charset="-122"/>
                </a:rPr>
                <a:t>主要有</a:t>
              </a:r>
              <a:r>
                <a:rPr lang="zh-CN" altLang="zh-CN" sz="1300" dirty="0" smtClean="0">
                  <a:latin typeface="微软雅黑" pitchFamily="34" charset="-122"/>
                </a:rPr>
                <a:t>硅胶和膨体</a:t>
              </a:r>
              <a:r>
                <a:rPr lang="zh-CN" altLang="en-US" sz="1300" dirty="0" smtClean="0">
                  <a:latin typeface="微软雅黑" pitchFamily="34" charset="-122"/>
                </a:rPr>
                <a:t>两类，</a:t>
              </a:r>
              <a:r>
                <a:rPr lang="zh-CN" altLang="zh-CN" sz="1300" dirty="0" smtClean="0">
                  <a:latin typeface="微软雅黑" pitchFamily="34" charset="-122"/>
                </a:rPr>
                <a:t>占据了超过</a:t>
              </a:r>
              <a:r>
                <a:rPr lang="en-US" altLang="zh-CN" sz="1300" dirty="0" smtClean="0">
                  <a:latin typeface="微软雅黑" pitchFamily="34" charset="-122"/>
                </a:rPr>
                <a:t>80%</a:t>
              </a:r>
              <a:r>
                <a:rPr lang="zh-CN" altLang="zh-CN" sz="1300" dirty="0" smtClean="0">
                  <a:latin typeface="微软雅黑" pitchFamily="34" charset="-122"/>
                </a:rPr>
                <a:t>的份额，使用范围广泛</a:t>
              </a:r>
              <a:r>
                <a:rPr lang="zh-CN" altLang="en-US" sz="1300" dirty="0" smtClean="0">
                  <a:latin typeface="微软雅黑" pitchFamily="34" charset="-122"/>
                </a:rPr>
                <a:t>。</a:t>
              </a:r>
              <a:endParaRPr lang="en-US" altLang="zh-CN" sz="1300" dirty="0" smtClean="0">
                <a:latin typeface="微软雅黑" pitchFamily="34" charset="-122"/>
              </a:endParaRPr>
            </a:p>
            <a:p>
              <a:pPr marL="190500" lvl="1" indent="-188913" defTabSz="330200">
                <a:buFontTx/>
                <a:buChar char="•"/>
                <a:tabLst>
                  <a:tab pos="8521700" algn="r"/>
                </a:tabLst>
              </a:pPr>
              <a:r>
                <a:rPr lang="zh-CN" altLang="en-US" sz="1300" dirty="0" smtClean="0">
                  <a:latin typeface="微软雅黑" pitchFamily="34" charset="-122"/>
                </a:rPr>
                <a:t>优点：</a:t>
              </a:r>
              <a:r>
                <a:rPr lang="zh-CN" altLang="zh-CN" sz="1300" dirty="0" smtClean="0">
                  <a:latin typeface="微软雅黑" pitchFamily="34" charset="-122"/>
                </a:rPr>
                <a:t>排异反应低，相对安全；塑形容易，手感上与人体组织接近；不会对人体造成二次损伤；硅胶类材质相对便宜，普通收入人群</a:t>
              </a:r>
              <a:r>
                <a:rPr lang="zh-CN" altLang="en-US" sz="1300" dirty="0" smtClean="0">
                  <a:latin typeface="微软雅黑" pitchFamily="34" charset="-122"/>
                </a:rPr>
                <a:t>易</a:t>
              </a:r>
              <a:r>
                <a:rPr lang="zh-CN" altLang="zh-CN" sz="1300" dirty="0" smtClean="0">
                  <a:latin typeface="微软雅黑" pitchFamily="34" charset="-122"/>
                </a:rPr>
                <a:t>接受；在植入人体后如果有需要可取出；产品在</a:t>
              </a:r>
              <a:r>
                <a:rPr lang="zh-CN" altLang="en-US" sz="1300" dirty="0" smtClean="0">
                  <a:latin typeface="微软雅黑" pitchFamily="34" charset="-122"/>
                </a:rPr>
                <a:t>医疗</a:t>
              </a:r>
              <a:r>
                <a:rPr lang="zh-CN" altLang="zh-CN" sz="1300" dirty="0" smtClean="0">
                  <a:latin typeface="微软雅黑" pitchFamily="34" charset="-122"/>
                </a:rPr>
                <a:t>美容行业的使用年限较长，患者的接受度较高</a:t>
              </a:r>
              <a:r>
                <a:rPr lang="zh-CN" altLang="en-US" sz="1300" dirty="0" smtClean="0">
                  <a:latin typeface="微软雅黑" pitchFamily="34" charset="-122"/>
                </a:rPr>
                <a:t>。</a:t>
              </a:r>
              <a:endParaRPr kumimoji="1" lang="zh-CN" altLang="de-DE" sz="1300" b="0" dirty="0">
                <a:latin typeface="微软雅黑" pitchFamily="34" charset="-122"/>
              </a:endParaRPr>
            </a:p>
          </p:txBody>
        </p:sp>
      </p:grpSp>
      <p:grpSp>
        <p:nvGrpSpPr>
          <p:cNvPr id="7" name="组合 6"/>
          <p:cNvGrpSpPr/>
          <p:nvPr/>
        </p:nvGrpSpPr>
        <p:grpSpPr>
          <a:xfrm>
            <a:off x="595402" y="3674228"/>
            <a:ext cx="8015198" cy="807095"/>
            <a:chOff x="666757" y="3733800"/>
            <a:chExt cx="8015198" cy="814388"/>
          </a:xfrm>
        </p:grpSpPr>
        <p:sp>
          <p:nvSpPr>
            <p:cNvPr id="27" name="AutoShape 7"/>
            <p:cNvSpPr>
              <a:spLocks noChangeArrowheads="1"/>
            </p:cNvSpPr>
            <p:nvPr/>
          </p:nvSpPr>
          <p:spPr bwMode="auto">
            <a:xfrm>
              <a:off x="666757" y="3733800"/>
              <a:ext cx="1447800" cy="814388"/>
            </a:xfrm>
            <a:prstGeom prst="homePlate">
              <a:avLst>
                <a:gd name="adj" fmla="val 20275"/>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1400" b="1" dirty="0">
                  <a:solidFill>
                    <a:schemeClr val="tx1"/>
                  </a:solidFill>
                  <a:latin typeface="微软雅黑" pitchFamily="34" charset="-122"/>
                  <a:ea typeface="微软雅黑" pitchFamily="34" charset="-122"/>
                </a:rPr>
                <a:t>同种异体组织</a:t>
              </a:r>
            </a:p>
          </p:txBody>
        </p:sp>
        <p:sp>
          <p:nvSpPr>
            <p:cNvPr id="29" name="Freeform 9"/>
            <p:cNvSpPr>
              <a:spLocks/>
            </p:cNvSpPr>
            <p:nvPr/>
          </p:nvSpPr>
          <p:spPr bwMode="auto">
            <a:xfrm>
              <a:off x="2007242" y="3733800"/>
              <a:ext cx="6674713" cy="814388"/>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30" name="Rectangle 10"/>
            <p:cNvSpPr>
              <a:spLocks noChangeArrowheads="1"/>
            </p:cNvSpPr>
            <p:nvPr/>
          </p:nvSpPr>
          <p:spPr bwMode="auto">
            <a:xfrm>
              <a:off x="2251717" y="3860071"/>
              <a:ext cx="6311531" cy="600164"/>
            </a:xfrm>
            <a:prstGeom prst="rect">
              <a:avLst/>
            </a:prstGeom>
            <a:noFill/>
            <a:ln w="6350">
              <a:noFill/>
              <a:miter lim="800000"/>
              <a:headEnd/>
              <a:tailEnd/>
            </a:ln>
          </p:spPr>
          <p:txBody>
            <a:bodyPr wrap="square" lIns="0" tIns="0" rIns="0" bIns="0" anchor="ctr">
              <a:spAutoFit/>
            </a:bodyPr>
            <a:lstStyle/>
            <a:p>
              <a:pPr marL="190500" lvl="1" indent="-188913" defTabSz="330200">
                <a:buFontTx/>
                <a:buChar char="•"/>
                <a:tabLst>
                  <a:tab pos="8521700" algn="r"/>
                </a:tabLst>
              </a:pPr>
              <a:r>
                <a:rPr lang="zh-CN" altLang="zh-CN" sz="1300" dirty="0" smtClean="0">
                  <a:latin typeface="微软雅黑" pitchFamily="34" charset="-122"/>
                </a:rPr>
                <a:t>主要是从</a:t>
              </a:r>
              <a:r>
                <a:rPr lang="zh-CN" altLang="en-US" sz="1300" dirty="0" smtClean="0">
                  <a:latin typeface="微软雅黑" pitchFamily="34" charset="-122"/>
                </a:rPr>
                <a:t>尸体</a:t>
              </a:r>
              <a:r>
                <a:rPr lang="zh-CN" altLang="zh-CN" sz="1300" dirty="0" smtClean="0">
                  <a:latin typeface="微软雅黑" pitchFamily="34" charset="-122"/>
                </a:rPr>
                <a:t>上取下的真皮组织等，较广泛的应用于烧伤整形及创面缝合领域</a:t>
              </a:r>
              <a:r>
                <a:rPr lang="zh-CN" altLang="en-US" sz="1300" dirty="0" smtClean="0">
                  <a:latin typeface="微软雅黑" pitchFamily="34" charset="-122"/>
                </a:rPr>
                <a:t>。</a:t>
              </a:r>
              <a:endParaRPr lang="en-US" altLang="zh-CN" sz="1300" dirty="0" smtClean="0">
                <a:latin typeface="微软雅黑" pitchFamily="34" charset="-122"/>
              </a:endParaRPr>
            </a:p>
            <a:p>
              <a:pPr marL="190500" lvl="1" indent="-188913" defTabSz="330200">
                <a:buFontTx/>
                <a:buChar char="•"/>
                <a:tabLst>
                  <a:tab pos="8521700" algn="r"/>
                </a:tabLst>
              </a:pPr>
              <a:r>
                <a:rPr lang="zh-CN" altLang="en-US" sz="1300" dirty="0" smtClean="0">
                  <a:latin typeface="微软雅黑" pitchFamily="34" charset="-122"/>
                </a:rPr>
                <a:t>但</a:t>
              </a:r>
              <a:r>
                <a:rPr lang="zh-CN" altLang="zh-CN" sz="1300" dirty="0" smtClean="0">
                  <a:latin typeface="微软雅黑" pitchFamily="34" charset="-122"/>
                </a:rPr>
                <a:t>因同种异体组织的供体较少，所以这种组织的价格较贵；且因不是自体组织所以还是存在产生排异反应的风险。</a:t>
              </a:r>
              <a:endParaRPr kumimoji="1" lang="zh-CN" altLang="de-DE" sz="1300" b="0" dirty="0">
                <a:latin typeface="微软雅黑" pitchFamily="34" charset="-122"/>
              </a:endParaRPr>
            </a:p>
          </p:txBody>
        </p:sp>
      </p:grpSp>
      <p:grpSp>
        <p:nvGrpSpPr>
          <p:cNvPr id="6" name="组合 5"/>
          <p:cNvGrpSpPr/>
          <p:nvPr/>
        </p:nvGrpSpPr>
        <p:grpSpPr>
          <a:xfrm>
            <a:off x="595402" y="4545626"/>
            <a:ext cx="8015198" cy="807095"/>
            <a:chOff x="666757" y="4648200"/>
            <a:chExt cx="8015198" cy="814388"/>
          </a:xfrm>
        </p:grpSpPr>
        <p:sp>
          <p:nvSpPr>
            <p:cNvPr id="31" name="AutoShape 11"/>
            <p:cNvSpPr>
              <a:spLocks noChangeArrowheads="1"/>
            </p:cNvSpPr>
            <p:nvPr/>
          </p:nvSpPr>
          <p:spPr bwMode="auto">
            <a:xfrm>
              <a:off x="666757" y="4648200"/>
              <a:ext cx="1447800" cy="814388"/>
            </a:xfrm>
            <a:prstGeom prst="homePlate">
              <a:avLst>
                <a:gd name="adj" fmla="val 20275"/>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1400" b="1" dirty="0">
                  <a:solidFill>
                    <a:schemeClr val="tx1"/>
                  </a:solidFill>
                  <a:latin typeface="微软雅黑" pitchFamily="34" charset="-122"/>
                  <a:ea typeface="微软雅黑" pitchFamily="34" charset="-122"/>
                </a:rPr>
                <a:t>异种组织</a:t>
              </a:r>
            </a:p>
          </p:txBody>
        </p:sp>
        <p:sp>
          <p:nvSpPr>
            <p:cNvPr id="33" name="Freeform 13"/>
            <p:cNvSpPr>
              <a:spLocks/>
            </p:cNvSpPr>
            <p:nvPr/>
          </p:nvSpPr>
          <p:spPr bwMode="auto">
            <a:xfrm>
              <a:off x="2007242" y="4648200"/>
              <a:ext cx="6674713" cy="814388"/>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34" name="Rectangle 14"/>
            <p:cNvSpPr>
              <a:spLocks noChangeArrowheads="1"/>
            </p:cNvSpPr>
            <p:nvPr/>
          </p:nvSpPr>
          <p:spPr bwMode="auto">
            <a:xfrm>
              <a:off x="2251718" y="4712321"/>
              <a:ext cx="6307428" cy="600164"/>
            </a:xfrm>
            <a:prstGeom prst="rect">
              <a:avLst/>
            </a:prstGeom>
            <a:noFill/>
            <a:ln w="6350">
              <a:noFill/>
              <a:miter lim="800000"/>
              <a:headEnd/>
              <a:tailEnd/>
            </a:ln>
          </p:spPr>
          <p:txBody>
            <a:bodyPr wrap="square" lIns="0" tIns="0" rIns="0" bIns="0" anchor="ctr">
              <a:spAutoFit/>
            </a:bodyPr>
            <a:lstStyle/>
            <a:p>
              <a:pPr marL="190500" lvl="1" indent="-188913" defTabSz="330200">
                <a:buFontTx/>
                <a:buChar char="•"/>
                <a:tabLst>
                  <a:tab pos="8521700" algn="r"/>
                </a:tabLst>
              </a:pPr>
              <a:r>
                <a:rPr lang="zh-CN" altLang="zh-CN" sz="1300" dirty="0" smtClean="0">
                  <a:latin typeface="微软雅黑" pitchFamily="34" charset="-122"/>
                </a:rPr>
                <a:t>指从其他种群生物的身上采集下的组织，经过去抗原等技术应用到人体整形美容项目上的材料</a:t>
              </a:r>
              <a:r>
                <a:rPr lang="zh-CN" altLang="en-US" sz="1300" dirty="0" smtClean="0">
                  <a:latin typeface="微软雅黑" pitchFamily="34" charset="-122"/>
                </a:rPr>
                <a:t>。</a:t>
              </a:r>
              <a:endParaRPr lang="en-US" altLang="zh-CN" sz="1300" dirty="0" smtClean="0">
                <a:latin typeface="微软雅黑" pitchFamily="34" charset="-122"/>
              </a:endParaRPr>
            </a:p>
            <a:p>
              <a:pPr marL="190500" lvl="1" indent="-188913" defTabSz="330200">
                <a:buFontTx/>
                <a:buChar char="•"/>
                <a:tabLst>
                  <a:tab pos="8521700" algn="r"/>
                </a:tabLst>
              </a:pPr>
              <a:r>
                <a:rPr lang="zh-CN" altLang="zh-CN" sz="1300" dirty="0" smtClean="0">
                  <a:latin typeface="微软雅黑" pitchFamily="34" charset="-122"/>
                </a:rPr>
                <a:t>异</a:t>
              </a:r>
              <a:r>
                <a:rPr lang="zh-CN" altLang="en-US" sz="1300" dirty="0" smtClean="0">
                  <a:latin typeface="微软雅黑" pitchFamily="34" charset="-122"/>
                </a:rPr>
                <a:t>种</a:t>
              </a:r>
              <a:r>
                <a:rPr lang="zh-CN" altLang="zh-CN" sz="1300" dirty="0" smtClean="0">
                  <a:latin typeface="微软雅黑" pitchFamily="34" charset="-122"/>
                </a:rPr>
                <a:t>组织在实际的应用中发生排异反应的几率较高</a:t>
              </a:r>
              <a:r>
                <a:rPr lang="zh-CN" altLang="en-US" sz="1300" dirty="0" smtClean="0">
                  <a:latin typeface="微软雅黑" pitchFamily="34" charset="-122"/>
                </a:rPr>
                <a:t>。</a:t>
              </a:r>
              <a:endParaRPr lang="zh-CN" altLang="zh-CN" sz="1300" dirty="0">
                <a:latin typeface="微软雅黑" pitchFamily="34" charset="-122"/>
              </a:endParaRPr>
            </a:p>
          </p:txBody>
        </p:sp>
      </p:grpSp>
      <p:grpSp>
        <p:nvGrpSpPr>
          <p:cNvPr id="5" name="组合 4"/>
          <p:cNvGrpSpPr/>
          <p:nvPr/>
        </p:nvGrpSpPr>
        <p:grpSpPr>
          <a:xfrm>
            <a:off x="595402" y="5417024"/>
            <a:ext cx="8015198" cy="755176"/>
            <a:chOff x="666757" y="5486400"/>
            <a:chExt cx="8015198" cy="762000"/>
          </a:xfrm>
        </p:grpSpPr>
        <p:sp>
          <p:nvSpPr>
            <p:cNvPr id="35" name="AutoShape 15"/>
            <p:cNvSpPr>
              <a:spLocks noChangeArrowheads="1"/>
            </p:cNvSpPr>
            <p:nvPr/>
          </p:nvSpPr>
          <p:spPr bwMode="auto">
            <a:xfrm>
              <a:off x="666757" y="5486400"/>
              <a:ext cx="1447800" cy="762000"/>
            </a:xfrm>
            <a:prstGeom prst="homePlate">
              <a:avLst>
                <a:gd name="adj" fmla="val 20275"/>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1400" b="1" dirty="0">
                  <a:solidFill>
                    <a:schemeClr val="tx1"/>
                  </a:solidFill>
                  <a:latin typeface="微软雅黑" pitchFamily="34" charset="-122"/>
                  <a:ea typeface="微软雅黑" pitchFamily="34" charset="-122"/>
                </a:rPr>
                <a:t>自体组织</a:t>
              </a:r>
            </a:p>
          </p:txBody>
        </p:sp>
        <p:sp>
          <p:nvSpPr>
            <p:cNvPr id="37" name="Freeform 17"/>
            <p:cNvSpPr>
              <a:spLocks/>
            </p:cNvSpPr>
            <p:nvPr/>
          </p:nvSpPr>
          <p:spPr bwMode="auto">
            <a:xfrm>
              <a:off x="2007242" y="5486400"/>
              <a:ext cx="6674713" cy="762000"/>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38" name="Rectangle 18"/>
            <p:cNvSpPr>
              <a:spLocks noChangeArrowheads="1"/>
            </p:cNvSpPr>
            <p:nvPr/>
          </p:nvSpPr>
          <p:spPr bwMode="auto">
            <a:xfrm>
              <a:off x="2251718" y="5536808"/>
              <a:ext cx="6307428" cy="600164"/>
            </a:xfrm>
            <a:prstGeom prst="rect">
              <a:avLst/>
            </a:prstGeom>
            <a:noFill/>
            <a:ln w="6350">
              <a:noFill/>
              <a:miter lim="800000"/>
              <a:headEnd/>
              <a:tailEnd/>
            </a:ln>
          </p:spPr>
          <p:txBody>
            <a:bodyPr wrap="square" lIns="0" tIns="0" rIns="0" bIns="0" anchor="ctr">
              <a:spAutoFit/>
            </a:bodyPr>
            <a:lstStyle/>
            <a:p>
              <a:pPr marL="190500" lvl="1" indent="-188913" defTabSz="330200">
                <a:buFontTx/>
                <a:buChar char="•"/>
                <a:tabLst>
                  <a:tab pos="8521700" algn="r"/>
                </a:tabLst>
              </a:pPr>
              <a:r>
                <a:rPr lang="zh-CN" altLang="zh-CN" sz="1300" dirty="0" smtClean="0">
                  <a:latin typeface="微软雅黑" pitchFamily="34" charset="-122"/>
                </a:rPr>
                <a:t>因为取用自身组织的安全性较高，是较主流的发展趋势。</a:t>
              </a:r>
              <a:endParaRPr lang="en-US" altLang="zh-CN" sz="1300" dirty="0" smtClean="0">
                <a:latin typeface="微软雅黑" pitchFamily="34" charset="-122"/>
              </a:endParaRPr>
            </a:p>
            <a:p>
              <a:pPr marL="190500" lvl="1" indent="-188913" defTabSz="330200">
                <a:buFontTx/>
                <a:buChar char="•"/>
                <a:tabLst>
                  <a:tab pos="8521700" algn="r"/>
                </a:tabLst>
              </a:pPr>
              <a:r>
                <a:rPr lang="zh-CN" altLang="zh-CN" sz="1300" dirty="0" smtClean="0">
                  <a:latin typeface="微软雅黑" pitchFamily="34" charset="-122"/>
                </a:rPr>
                <a:t>是自体组织的组织相容性好，不会出现排异反映；植入患者体内后，因是患者自身组织，异物感小，故患者更易接受</a:t>
              </a:r>
              <a:r>
                <a:rPr lang="zh-CN" altLang="en-US" sz="1300" dirty="0" smtClean="0">
                  <a:latin typeface="微软雅黑" pitchFamily="34" charset="-122"/>
                </a:rPr>
                <a:t>，但</a:t>
              </a:r>
              <a:r>
                <a:rPr lang="zh-CN" altLang="zh-CN" sz="1300" dirty="0" smtClean="0">
                  <a:latin typeface="微软雅黑" pitchFamily="34" charset="-122"/>
                </a:rPr>
                <a:t>存在一定的致癌风险</a:t>
              </a:r>
              <a:r>
                <a:rPr lang="zh-CN" altLang="en-US" sz="1300" dirty="0" smtClean="0">
                  <a:latin typeface="微软雅黑" pitchFamily="34" charset="-122"/>
                </a:rPr>
                <a:t>。</a:t>
              </a:r>
              <a:endParaRPr lang="zh-CN" altLang="de-DE" sz="1300" dirty="0">
                <a:latin typeface="微软雅黑" pitchFamily="34" charset="-122"/>
              </a:endParaRPr>
            </a:p>
          </p:txBody>
        </p:sp>
      </p:gr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19</a:t>
            </a:fld>
            <a:endParaRPr lang="en-US" altLang="zh-CN"/>
          </a:p>
        </p:txBody>
      </p:sp>
      <p:sp>
        <p:nvSpPr>
          <p:cNvPr id="21"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医疗器械监督管理条例</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对植入人体的第三类医疗器械的生产、经营做出了严格规定：只有经过国家食品药品监督管理局审批</a:t>
            </a:r>
            <a:r>
              <a:rPr lang="zh-CN" altLang="en-US" sz="1400" dirty="0" smtClean="0">
                <a:latin typeface="微软雅黑" pitchFamily="34" charset="-122"/>
                <a:ea typeface="微软雅黑" pitchFamily="34" charset="-122"/>
              </a:rPr>
              <a:t>认可并获得</a:t>
            </a:r>
            <a:r>
              <a:rPr lang="zh-CN" altLang="en-US" sz="1400" dirty="0">
                <a:latin typeface="微软雅黑" pitchFamily="34" charset="-122"/>
                <a:ea typeface="微软雅黑" pitchFamily="34" charset="-122"/>
              </a:rPr>
              <a:t>相应生产许可证的企业才可以生产加工，其产品还要达到国家标准，经过审批并获得</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医疗器械产品注册证书</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a:t>
            </a:r>
          </a:p>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目前我国使用</a:t>
            </a:r>
            <a:r>
              <a:rPr lang="zh-CN" altLang="en-US" sz="1400" dirty="0" smtClean="0">
                <a:latin typeface="微软雅黑" pitchFamily="34" charset="-122"/>
                <a:ea typeface="微软雅黑" pitchFamily="34" charset="-122"/>
              </a:rPr>
              <a:t>的医疗美容</a:t>
            </a:r>
            <a:r>
              <a:rPr lang="zh-CN" altLang="en-US" sz="1400" dirty="0">
                <a:latin typeface="微软雅黑" pitchFamily="34" charset="-122"/>
                <a:ea typeface="微软雅黑" pitchFamily="34" charset="-122"/>
              </a:rPr>
              <a:t>产品分为四类，一种为合成物质（膨体、硅胶等）、一种为同种异体组织、一种为异体组织、一种为自体组织</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59020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295400"/>
            <a:ext cx="8229600" cy="563563"/>
          </a:xfrm>
        </p:spPr>
        <p:txBody>
          <a:bodyPr/>
          <a:lstStyle/>
          <a:p>
            <a:pPr eaLnBrk="1" hangingPunct="1"/>
            <a:r>
              <a:rPr lang="zh-CN" altLang="en-US" b="1" dirty="0" smtClean="0">
                <a:solidFill>
                  <a:schemeClr val="tx1"/>
                </a:solidFill>
              </a:rPr>
              <a:t>目   录</a:t>
            </a:r>
            <a:endParaRPr lang="en-US" altLang="zh-CN" b="1" dirty="0" smtClean="0">
              <a:solidFill>
                <a:schemeClr val="tx1"/>
              </a:solidFill>
            </a:endParaRPr>
          </a:p>
        </p:txBody>
      </p:sp>
      <p:grpSp>
        <p:nvGrpSpPr>
          <p:cNvPr id="2" name="组合 1"/>
          <p:cNvGrpSpPr/>
          <p:nvPr/>
        </p:nvGrpSpPr>
        <p:grpSpPr>
          <a:xfrm>
            <a:off x="2053652" y="2227288"/>
            <a:ext cx="4875407" cy="668311"/>
            <a:chOff x="2133600" y="2209800"/>
            <a:chExt cx="4795458" cy="725485"/>
          </a:xfrm>
        </p:grpSpPr>
        <p:sp>
          <p:nvSpPr>
            <p:cNvPr id="7" name="AutoShape 66"/>
            <p:cNvSpPr>
              <a:spLocks noChangeArrowheads="1"/>
            </p:cNvSpPr>
            <p:nvPr/>
          </p:nvSpPr>
          <p:spPr bwMode="gray">
            <a:xfrm>
              <a:off x="2585660" y="2254483"/>
              <a:ext cx="4343398" cy="647467"/>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solidFill>
                  <a:srgbClr val="FF0000"/>
                </a:solidFill>
                <a:latin typeface="微软雅黑" pitchFamily="34" charset="-122"/>
                <a:ea typeface="微软雅黑" pitchFamily="34" charset="-122"/>
              </a:endParaRPr>
            </a:p>
          </p:txBody>
        </p:sp>
        <p:sp>
          <p:nvSpPr>
            <p:cNvPr id="8" name="AutoShape 67"/>
            <p:cNvSpPr>
              <a:spLocks noChangeArrowheads="1"/>
            </p:cNvSpPr>
            <p:nvPr/>
          </p:nvSpPr>
          <p:spPr bwMode="gray">
            <a:xfrm>
              <a:off x="2133600" y="2209800"/>
              <a:ext cx="748066" cy="72548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solidFill>
                  <a:srgbClr val="FF0000"/>
                </a:solidFill>
                <a:latin typeface="微软雅黑" pitchFamily="34" charset="-122"/>
                <a:ea typeface="微软雅黑" pitchFamily="34" charset="-122"/>
              </a:endParaRPr>
            </a:p>
          </p:txBody>
        </p:sp>
        <p:sp>
          <p:nvSpPr>
            <p:cNvPr id="9" name="Text Box 68"/>
            <p:cNvSpPr txBox="1">
              <a:spLocks noChangeArrowheads="1"/>
            </p:cNvSpPr>
            <p:nvPr/>
          </p:nvSpPr>
          <p:spPr bwMode="gray">
            <a:xfrm>
              <a:off x="3042860" y="2375238"/>
              <a:ext cx="3428999" cy="400110"/>
            </a:xfrm>
            <a:prstGeom prst="rect">
              <a:avLst/>
            </a:prstGeom>
            <a:noFill/>
            <a:ln w="9525" algn="ctr">
              <a:noFill/>
              <a:miter lim="800000"/>
              <a:headEnd/>
              <a:tailEnd/>
            </a:ln>
          </p:spPr>
          <p:txBody>
            <a:bodyPr>
              <a:spAutoFit/>
            </a:bodyPr>
            <a:lstStyle/>
            <a:p>
              <a:pPr algn="ctr" eaLnBrk="0" hangingPunct="0"/>
              <a:r>
                <a:rPr lang="zh-CN" altLang="en-US" sz="2000" b="1" dirty="0" smtClean="0">
                  <a:solidFill>
                    <a:srgbClr val="FF0000"/>
                  </a:solidFill>
                  <a:latin typeface="微软雅黑" pitchFamily="34" charset="-122"/>
                  <a:ea typeface="微软雅黑" pitchFamily="34" charset="-122"/>
                </a:rPr>
                <a:t>执行报告</a:t>
              </a:r>
              <a:endParaRPr lang="en-US" altLang="zh-CN" sz="2000" b="1" dirty="0">
                <a:solidFill>
                  <a:srgbClr val="FF0000"/>
                </a:solidFill>
                <a:latin typeface="微软雅黑" pitchFamily="34" charset="-122"/>
                <a:ea typeface="微软雅黑" pitchFamily="34" charset="-122"/>
              </a:endParaRPr>
            </a:p>
          </p:txBody>
        </p:sp>
        <p:sp>
          <p:nvSpPr>
            <p:cNvPr id="10" name="Text Box 69"/>
            <p:cNvSpPr txBox="1">
              <a:spLocks noChangeArrowheads="1"/>
            </p:cNvSpPr>
            <p:nvPr/>
          </p:nvSpPr>
          <p:spPr bwMode="gray">
            <a:xfrm>
              <a:off x="2326798" y="2325685"/>
              <a:ext cx="398277" cy="461665"/>
            </a:xfrm>
            <a:prstGeom prst="rect">
              <a:avLst/>
            </a:prstGeom>
            <a:noFill/>
            <a:ln w="9525" algn="ctr">
              <a:noFill/>
              <a:miter lim="800000"/>
              <a:headEnd/>
              <a:tailEnd/>
            </a:ln>
          </p:spPr>
          <p:txBody>
            <a:bodyPr wrap="square">
              <a:spAutoFit/>
            </a:bodyPr>
            <a:lstStyle/>
            <a:p>
              <a:pPr algn="ctr" eaLnBrk="0" hangingPunct="0"/>
              <a:r>
                <a:rPr lang="en-US" altLang="zh-CN" sz="2400" b="1" dirty="0">
                  <a:solidFill>
                    <a:srgbClr val="FF0000"/>
                  </a:solidFill>
                  <a:latin typeface="微软雅黑" pitchFamily="34" charset="-122"/>
                  <a:ea typeface="微软雅黑" pitchFamily="34" charset="-122"/>
                </a:rPr>
                <a:t>1</a:t>
              </a:r>
            </a:p>
          </p:txBody>
        </p:sp>
      </p:grpSp>
      <p:grpSp>
        <p:nvGrpSpPr>
          <p:cNvPr id="3" name="组合 2"/>
          <p:cNvGrpSpPr/>
          <p:nvPr/>
        </p:nvGrpSpPr>
        <p:grpSpPr>
          <a:xfrm>
            <a:off x="2053652" y="3141688"/>
            <a:ext cx="4875408" cy="668311"/>
            <a:chOff x="2133600" y="3124200"/>
            <a:chExt cx="4795459" cy="725485"/>
          </a:xfrm>
        </p:grpSpPr>
        <p:sp>
          <p:nvSpPr>
            <p:cNvPr id="12" name="AutoShape 81"/>
            <p:cNvSpPr>
              <a:spLocks noChangeArrowheads="1"/>
            </p:cNvSpPr>
            <p:nvPr/>
          </p:nvSpPr>
          <p:spPr bwMode="gray">
            <a:xfrm>
              <a:off x="2585660" y="3168883"/>
              <a:ext cx="4343399" cy="647467"/>
            </a:xfrm>
            <a:prstGeom prst="roundRect">
              <a:avLst>
                <a:gd name="adj" fmla="val 16667"/>
              </a:avLst>
            </a:prstGeom>
            <a:solidFill>
              <a:schemeClr val="accent5">
                <a:lumMod val="9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latin typeface="微软雅黑" pitchFamily="34" charset="-122"/>
                <a:ea typeface="微软雅黑" pitchFamily="34" charset="-122"/>
              </a:endParaRPr>
            </a:p>
          </p:txBody>
        </p:sp>
        <p:sp>
          <p:nvSpPr>
            <p:cNvPr id="13" name="AutoShape 82"/>
            <p:cNvSpPr>
              <a:spLocks noChangeArrowheads="1"/>
            </p:cNvSpPr>
            <p:nvPr/>
          </p:nvSpPr>
          <p:spPr bwMode="gray">
            <a:xfrm>
              <a:off x="2133600" y="3124200"/>
              <a:ext cx="748066" cy="725485"/>
            </a:xfrm>
            <a:prstGeom prst="diamond">
              <a:avLst/>
            </a:prstGeom>
            <a:solidFill>
              <a:schemeClr val="accent5">
                <a:lumMod val="9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latin typeface="微软雅黑" pitchFamily="34" charset="-122"/>
                <a:ea typeface="微软雅黑" pitchFamily="34" charset="-122"/>
              </a:endParaRPr>
            </a:p>
          </p:txBody>
        </p:sp>
        <p:sp>
          <p:nvSpPr>
            <p:cNvPr id="14" name="Text Box 83"/>
            <p:cNvSpPr txBox="1">
              <a:spLocks noChangeArrowheads="1"/>
            </p:cNvSpPr>
            <p:nvPr/>
          </p:nvSpPr>
          <p:spPr bwMode="gray">
            <a:xfrm>
              <a:off x="3195260" y="3289638"/>
              <a:ext cx="3124199" cy="400110"/>
            </a:xfrm>
            <a:prstGeom prst="rect">
              <a:avLst/>
            </a:prstGeom>
            <a:noFill/>
            <a:ln w="9525" algn="ctr">
              <a:noFill/>
              <a:miter lim="800000"/>
              <a:headEnd/>
              <a:tailEnd/>
            </a:ln>
          </p:spPr>
          <p:txBody>
            <a:bodyPr>
              <a:spAutoFit/>
            </a:bodyPr>
            <a:lstStyle/>
            <a:p>
              <a:pPr algn="ctr" eaLnBrk="0" hangingPunct="0"/>
              <a:r>
                <a:rPr lang="zh-CN" altLang="en-US" sz="2000" b="1" dirty="0" smtClean="0">
                  <a:solidFill>
                    <a:schemeClr val="bg1"/>
                  </a:solidFill>
                  <a:latin typeface="微软雅黑" pitchFamily="34" charset="-122"/>
                  <a:ea typeface="微软雅黑" pitchFamily="34" charset="-122"/>
                </a:rPr>
                <a:t>主要发现</a:t>
              </a:r>
              <a:endParaRPr lang="en-US" altLang="zh-CN" sz="2000" b="1" dirty="0">
                <a:solidFill>
                  <a:schemeClr val="bg1"/>
                </a:solidFill>
                <a:latin typeface="微软雅黑" pitchFamily="34" charset="-122"/>
                <a:ea typeface="微软雅黑" pitchFamily="34" charset="-122"/>
              </a:endParaRPr>
            </a:p>
          </p:txBody>
        </p:sp>
        <p:sp>
          <p:nvSpPr>
            <p:cNvPr id="15" name="Text Box 84"/>
            <p:cNvSpPr txBox="1">
              <a:spLocks noChangeArrowheads="1"/>
            </p:cNvSpPr>
            <p:nvPr/>
          </p:nvSpPr>
          <p:spPr bwMode="gray">
            <a:xfrm>
              <a:off x="2326798" y="3240085"/>
              <a:ext cx="398277" cy="461665"/>
            </a:xfrm>
            <a:prstGeom prst="rect">
              <a:avLst/>
            </a:prstGeom>
            <a:noFill/>
            <a:ln w="9525" algn="ctr">
              <a:noFill/>
              <a:miter lim="800000"/>
              <a:headEnd/>
              <a:tailEnd/>
            </a:ln>
          </p:spPr>
          <p:txBody>
            <a:bodyPr wrap="square">
              <a:spAutoFit/>
            </a:bodyPr>
            <a:lstStyle/>
            <a:p>
              <a:pPr algn="ctr" eaLnBrk="0" hangingPunct="0"/>
              <a:r>
                <a:rPr lang="en-US" altLang="zh-CN" sz="2400" dirty="0" smtClean="0">
                  <a:solidFill>
                    <a:schemeClr val="bg1"/>
                  </a:solidFill>
                  <a:latin typeface="微软雅黑" pitchFamily="34" charset="-122"/>
                  <a:ea typeface="微软雅黑" pitchFamily="34" charset="-122"/>
                </a:rPr>
                <a:t>2</a:t>
              </a:r>
              <a:endParaRPr lang="en-US" altLang="zh-CN" sz="2400" dirty="0">
                <a:solidFill>
                  <a:schemeClr val="bg1"/>
                </a:solidFill>
                <a:latin typeface="微软雅黑" pitchFamily="34" charset="-122"/>
                <a:ea typeface="微软雅黑" pitchFamily="34" charset="-122"/>
              </a:endParaRPr>
            </a:p>
          </p:txBody>
        </p:sp>
      </p:grpSp>
      <p:grpSp>
        <p:nvGrpSpPr>
          <p:cNvPr id="4" name="组合 3"/>
          <p:cNvGrpSpPr/>
          <p:nvPr/>
        </p:nvGrpSpPr>
        <p:grpSpPr>
          <a:xfrm>
            <a:off x="2053652" y="4056089"/>
            <a:ext cx="4875407" cy="668311"/>
            <a:chOff x="2133600" y="4038601"/>
            <a:chExt cx="4795458" cy="725485"/>
          </a:xfrm>
        </p:grpSpPr>
        <p:sp>
          <p:nvSpPr>
            <p:cNvPr id="17" name="AutoShape 81"/>
            <p:cNvSpPr>
              <a:spLocks noChangeArrowheads="1"/>
            </p:cNvSpPr>
            <p:nvPr/>
          </p:nvSpPr>
          <p:spPr bwMode="gray">
            <a:xfrm>
              <a:off x="2585660" y="4083283"/>
              <a:ext cx="4343398" cy="647467"/>
            </a:xfrm>
            <a:prstGeom prst="roundRect">
              <a:avLst>
                <a:gd name="adj" fmla="val 16667"/>
              </a:avLst>
            </a:prstGeom>
            <a:solidFill>
              <a:schemeClr val="accent6">
                <a:lumMod val="75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latin typeface="微软雅黑" pitchFamily="34" charset="-122"/>
              </a:endParaRPr>
            </a:p>
          </p:txBody>
        </p:sp>
        <p:sp>
          <p:nvSpPr>
            <p:cNvPr id="18" name="AutoShape 82"/>
            <p:cNvSpPr>
              <a:spLocks noChangeArrowheads="1"/>
            </p:cNvSpPr>
            <p:nvPr/>
          </p:nvSpPr>
          <p:spPr bwMode="gray">
            <a:xfrm>
              <a:off x="2133600" y="4038601"/>
              <a:ext cx="748066" cy="725485"/>
            </a:xfrm>
            <a:prstGeom prst="diamond">
              <a:avLst/>
            </a:prstGeom>
            <a:solidFill>
              <a:schemeClr val="accent6">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latin typeface="微软雅黑" pitchFamily="34" charset="-122"/>
              </a:endParaRPr>
            </a:p>
          </p:txBody>
        </p:sp>
        <p:sp>
          <p:nvSpPr>
            <p:cNvPr id="19" name="Text Box 83"/>
            <p:cNvSpPr txBox="1">
              <a:spLocks noChangeArrowheads="1"/>
            </p:cNvSpPr>
            <p:nvPr/>
          </p:nvSpPr>
          <p:spPr bwMode="gray">
            <a:xfrm>
              <a:off x="2852360" y="4204039"/>
              <a:ext cx="3809999" cy="400110"/>
            </a:xfrm>
            <a:prstGeom prst="rect">
              <a:avLst/>
            </a:prstGeom>
            <a:noFill/>
            <a:ln w="9525" algn="ctr">
              <a:noFill/>
              <a:miter lim="800000"/>
              <a:headEnd/>
              <a:tailEnd/>
            </a:ln>
            <a:effectLst/>
          </p:spPr>
          <p:txBody>
            <a:bodyPr wrap="square">
              <a:spAutoFit/>
            </a:bodyPr>
            <a:lstStyle/>
            <a:p>
              <a:pPr algn="ctr" eaLnBrk="0" hangingPunct="0">
                <a:defRPr/>
              </a:pPr>
              <a:r>
                <a:rPr lang="zh-CN" altLang="en-US" sz="2000" b="1" dirty="0" smtClean="0">
                  <a:solidFill>
                    <a:schemeClr val="bg1"/>
                  </a:solidFill>
                  <a:latin typeface="微软雅黑" pitchFamily="34" charset="-122"/>
                  <a:ea typeface="微软雅黑" pitchFamily="34" charset="-122"/>
                </a:rPr>
                <a:t>主体报告</a:t>
              </a:r>
              <a:endParaRPr lang="en-US" altLang="zh-CN" sz="2000" b="1" dirty="0">
                <a:solidFill>
                  <a:schemeClr val="bg1"/>
                </a:solidFill>
                <a:latin typeface="微软雅黑" pitchFamily="34" charset="-122"/>
                <a:ea typeface="微软雅黑" pitchFamily="34" charset="-122"/>
              </a:endParaRPr>
            </a:p>
          </p:txBody>
        </p:sp>
        <p:sp>
          <p:nvSpPr>
            <p:cNvPr id="20" name="Text Box 84"/>
            <p:cNvSpPr txBox="1">
              <a:spLocks noChangeArrowheads="1"/>
            </p:cNvSpPr>
            <p:nvPr/>
          </p:nvSpPr>
          <p:spPr bwMode="gray">
            <a:xfrm>
              <a:off x="2326798" y="4154485"/>
              <a:ext cx="398277" cy="461665"/>
            </a:xfrm>
            <a:prstGeom prst="rect">
              <a:avLst/>
            </a:prstGeom>
            <a:noFill/>
            <a:ln w="9525" algn="ctr">
              <a:noFill/>
              <a:miter lim="800000"/>
              <a:headEnd/>
              <a:tailEnd/>
            </a:ln>
            <a:effectLst/>
          </p:spPr>
          <p:txBody>
            <a:bodyPr wrap="square">
              <a:spAutoFit/>
            </a:bodyPr>
            <a:lstStyle/>
            <a:p>
              <a:pPr algn="ctr" eaLnBrk="0" hangingPunct="0">
                <a:defRPr/>
              </a:pPr>
              <a:r>
                <a:rPr lang="en-US" altLang="zh-CN" sz="2400" dirty="0" smtClean="0">
                  <a:solidFill>
                    <a:schemeClr val="bg1"/>
                  </a:solidFill>
                  <a:latin typeface="微软雅黑" pitchFamily="34" charset="-122"/>
                  <a:ea typeface="微软雅黑" pitchFamily="34" charset="-122"/>
                </a:rPr>
                <a:t>3</a:t>
              </a:r>
              <a:endParaRPr lang="en-US" altLang="zh-CN" sz="2400" dirty="0">
                <a:solidFill>
                  <a:schemeClr val="bg1"/>
                </a:solidFill>
                <a:latin typeface="微软雅黑" pitchFamily="34" charset="-122"/>
                <a:ea typeface="微软雅黑" pitchFamily="34" charset="-122"/>
              </a:endParaRPr>
            </a:p>
          </p:txBody>
        </p:sp>
      </p:grpSp>
      <p:grpSp>
        <p:nvGrpSpPr>
          <p:cNvPr id="26" name="组合 25"/>
          <p:cNvGrpSpPr/>
          <p:nvPr/>
        </p:nvGrpSpPr>
        <p:grpSpPr>
          <a:xfrm>
            <a:off x="2059612" y="4970489"/>
            <a:ext cx="4869448" cy="668311"/>
            <a:chOff x="2139461" y="4953001"/>
            <a:chExt cx="4789597" cy="725485"/>
          </a:xfrm>
        </p:grpSpPr>
        <p:sp>
          <p:nvSpPr>
            <p:cNvPr id="22" name="AutoShape 81"/>
            <p:cNvSpPr>
              <a:spLocks noChangeArrowheads="1"/>
            </p:cNvSpPr>
            <p:nvPr/>
          </p:nvSpPr>
          <p:spPr bwMode="gray">
            <a:xfrm>
              <a:off x="2585659" y="4997683"/>
              <a:ext cx="4343399" cy="647467"/>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latin typeface="微软雅黑" pitchFamily="34" charset="-122"/>
                <a:ea typeface="微软雅黑" pitchFamily="34" charset="-122"/>
              </a:endParaRPr>
            </a:p>
          </p:txBody>
        </p:sp>
        <p:sp>
          <p:nvSpPr>
            <p:cNvPr id="23" name="AutoShape 82"/>
            <p:cNvSpPr>
              <a:spLocks noChangeArrowheads="1"/>
            </p:cNvSpPr>
            <p:nvPr/>
          </p:nvSpPr>
          <p:spPr bwMode="gray">
            <a:xfrm>
              <a:off x="2139461" y="4953001"/>
              <a:ext cx="748066" cy="725485"/>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latin typeface="微软雅黑" pitchFamily="34" charset="-122"/>
                <a:ea typeface="微软雅黑" pitchFamily="34" charset="-122"/>
              </a:endParaRPr>
            </a:p>
          </p:txBody>
        </p:sp>
        <p:sp>
          <p:nvSpPr>
            <p:cNvPr id="24" name="Text Box 83"/>
            <p:cNvSpPr txBox="1">
              <a:spLocks noChangeArrowheads="1"/>
            </p:cNvSpPr>
            <p:nvPr/>
          </p:nvSpPr>
          <p:spPr bwMode="gray">
            <a:xfrm>
              <a:off x="3195259" y="5118439"/>
              <a:ext cx="3124199" cy="400110"/>
            </a:xfrm>
            <a:prstGeom prst="rect">
              <a:avLst/>
            </a:prstGeom>
            <a:noFill/>
            <a:ln w="9525" algn="ctr">
              <a:noFill/>
              <a:miter lim="800000"/>
              <a:headEnd/>
              <a:tailEnd/>
            </a:ln>
          </p:spPr>
          <p:txBody>
            <a:bodyPr>
              <a:spAutoFit/>
            </a:bodyPr>
            <a:lstStyle/>
            <a:p>
              <a:pPr algn="ctr" eaLnBrk="0" hangingPunct="0"/>
              <a:r>
                <a:rPr lang="zh-CN" altLang="en-US" sz="2000" b="1" dirty="0" smtClean="0">
                  <a:solidFill>
                    <a:schemeClr val="bg1"/>
                  </a:solidFill>
                  <a:latin typeface="微软雅黑" pitchFamily="34" charset="-122"/>
                  <a:ea typeface="微软雅黑" pitchFamily="34" charset="-122"/>
                </a:rPr>
                <a:t>附录</a:t>
              </a:r>
              <a:endParaRPr lang="en-US" altLang="zh-CN" sz="2000" b="1" dirty="0">
                <a:solidFill>
                  <a:schemeClr val="bg1"/>
                </a:solidFill>
                <a:latin typeface="微软雅黑" pitchFamily="34" charset="-122"/>
                <a:ea typeface="微软雅黑" pitchFamily="34" charset="-122"/>
              </a:endParaRPr>
            </a:p>
          </p:txBody>
        </p:sp>
        <p:sp>
          <p:nvSpPr>
            <p:cNvPr id="25" name="Text Box 84"/>
            <p:cNvSpPr txBox="1">
              <a:spLocks noChangeArrowheads="1"/>
            </p:cNvSpPr>
            <p:nvPr/>
          </p:nvSpPr>
          <p:spPr bwMode="gray">
            <a:xfrm>
              <a:off x="2332660" y="5068885"/>
              <a:ext cx="398277" cy="461665"/>
            </a:xfrm>
            <a:prstGeom prst="rect">
              <a:avLst/>
            </a:prstGeom>
            <a:noFill/>
            <a:ln w="9525" algn="ctr">
              <a:noFill/>
              <a:miter lim="800000"/>
              <a:headEnd/>
              <a:tailEnd/>
            </a:ln>
          </p:spPr>
          <p:txBody>
            <a:bodyPr wrap="square">
              <a:spAutoFit/>
            </a:bodyPr>
            <a:lstStyle/>
            <a:p>
              <a:pPr algn="ctr" eaLnBrk="0" hangingPunct="0"/>
              <a:r>
                <a:rPr lang="en-US" altLang="zh-CN" sz="2400" dirty="0" smtClean="0">
                  <a:solidFill>
                    <a:schemeClr val="bg1"/>
                  </a:solidFill>
                  <a:latin typeface="微软雅黑" pitchFamily="34" charset="-122"/>
                  <a:ea typeface="微软雅黑" pitchFamily="34" charset="-122"/>
                </a:rPr>
                <a:t>4</a:t>
              </a:r>
              <a:endParaRPr lang="en-US" altLang="zh-CN" sz="2400" dirty="0">
                <a:solidFill>
                  <a:schemeClr val="bg1"/>
                </a:solidFill>
                <a:latin typeface="微软雅黑" pitchFamily="34" charset="-122"/>
                <a:ea typeface="微软雅黑" pitchFamily="34" charset="-122"/>
              </a:endParaRPr>
            </a:p>
          </p:txBody>
        </p:sp>
      </p:grpSp>
      <p:sp>
        <p:nvSpPr>
          <p:cNvPr id="6" name="灯片编号占位符 5"/>
          <p:cNvSpPr>
            <a:spLocks noGrp="1"/>
          </p:cNvSpPr>
          <p:nvPr>
            <p:ph type="sldNum" sz="quarter" idx="11"/>
          </p:nvPr>
        </p:nvSpPr>
        <p:spPr/>
        <p:txBody>
          <a:bodyPr/>
          <a:lstStyle/>
          <a:p>
            <a:pPr>
              <a:defRPr/>
            </a:pPr>
            <a:fld id="{A4B4F8BA-D396-4B6F-96AD-64CC3167B321}" type="slidenum">
              <a:rPr lang="zh-CN" altLang="en-US" smtClean="0"/>
              <a:pPr>
                <a:defRPr/>
              </a:pPr>
              <a:t>2</a:t>
            </a:fld>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579120" y="2779712"/>
            <a:ext cx="8016240" cy="3392488"/>
            <a:chOff x="609600" y="2779712"/>
            <a:chExt cx="8153400" cy="3621088"/>
          </a:xfrm>
        </p:grpSpPr>
        <p:sp>
          <p:nvSpPr>
            <p:cNvPr id="4" name="AutoShape 2"/>
            <p:cNvSpPr>
              <a:spLocks noChangeArrowheads="1"/>
            </p:cNvSpPr>
            <p:nvPr/>
          </p:nvSpPr>
          <p:spPr bwMode="auto">
            <a:xfrm>
              <a:off x="609600" y="2779712"/>
              <a:ext cx="1262063" cy="1101725"/>
            </a:xfrm>
            <a:prstGeom prst="homePlate">
              <a:avLst>
                <a:gd name="adj" fmla="val 14987"/>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400" b="1" dirty="0">
                  <a:solidFill>
                    <a:schemeClr val="tx1"/>
                  </a:solidFill>
                  <a:latin typeface="微软雅黑" pitchFamily="34" charset="-122"/>
                  <a:ea typeface="微软雅黑" pitchFamily="34" charset="-122"/>
                </a:rPr>
                <a:t>透明质酸</a:t>
              </a:r>
            </a:p>
          </p:txBody>
        </p:sp>
        <p:sp>
          <p:nvSpPr>
            <p:cNvPr id="6" name="Freeform 4"/>
            <p:cNvSpPr>
              <a:spLocks/>
            </p:cNvSpPr>
            <p:nvPr/>
          </p:nvSpPr>
          <p:spPr bwMode="auto">
            <a:xfrm>
              <a:off x="1812925" y="2779713"/>
              <a:ext cx="6950075" cy="1101725"/>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7" name="Rectangle 5"/>
            <p:cNvSpPr>
              <a:spLocks noChangeArrowheads="1"/>
            </p:cNvSpPr>
            <p:nvPr/>
          </p:nvSpPr>
          <p:spPr bwMode="auto">
            <a:xfrm>
              <a:off x="2057400" y="2814214"/>
              <a:ext cx="6597095" cy="1281212"/>
            </a:xfrm>
            <a:prstGeom prst="rect">
              <a:avLst/>
            </a:prstGeom>
            <a:noFill/>
            <a:ln w="6350">
              <a:noFill/>
              <a:miter lim="800000"/>
              <a:headEnd/>
              <a:tailEnd/>
            </a:ln>
          </p:spPr>
          <p:txBody>
            <a:bodyPr wrap="square" lIns="0" tIns="0" rIns="0" bIns="0" anchor="ctr">
              <a:spAutoFit/>
            </a:bodyPr>
            <a:lstStyle/>
            <a:p>
              <a:pPr marL="190500" lvl="1" indent="-188913" defTabSz="330200">
                <a:buFontTx/>
                <a:buChar char="•"/>
                <a:tabLst>
                  <a:tab pos="8521700" algn="r"/>
                </a:tabLst>
              </a:pPr>
              <a:r>
                <a:rPr lang="zh-CN" altLang="zh-CN" sz="1300" dirty="0" smtClean="0">
                  <a:latin typeface="微软雅黑" pitchFamily="34" charset="-122"/>
                </a:rPr>
                <a:t>玻尿酸具有非生物源性，无过敏危险，注射一定时间后会被人体分解掉，不会有长期副作用。</a:t>
              </a:r>
              <a:endParaRPr lang="en-US" altLang="zh-CN" sz="1300" dirty="0" smtClean="0">
                <a:latin typeface="微软雅黑" pitchFamily="34" charset="-122"/>
              </a:endParaRPr>
            </a:p>
            <a:p>
              <a:pPr marL="190500" lvl="1" indent="-188913" defTabSz="330200">
                <a:buFontTx/>
                <a:buChar char="•"/>
                <a:tabLst>
                  <a:tab pos="8521700" algn="r"/>
                </a:tabLst>
              </a:pPr>
              <a:r>
                <a:rPr lang="zh-CN" altLang="zh-CN" sz="1300" dirty="0" smtClean="0">
                  <a:latin typeface="微软雅黑" pitchFamily="34" charset="-122"/>
                </a:rPr>
                <a:t>透明质酸具有特殊生物学上的活性，且拥有无毒、低免疫反应、高生物相容及生物可分解以及人体可吸收等特性，透明质酸多用来进行皱纹的填补，脸部组织的调整</a:t>
              </a:r>
              <a:r>
                <a:rPr lang="zh-CN" altLang="en-US" sz="1300" dirty="0" smtClean="0">
                  <a:latin typeface="微软雅黑" pitchFamily="34" charset="-122"/>
                </a:rPr>
                <a:t>，是目前应用最广泛的一种注射材质。</a:t>
              </a:r>
              <a:endParaRPr lang="en-US" altLang="zh-CN" sz="1300" dirty="0" smtClean="0">
                <a:latin typeface="微软雅黑" pitchFamily="34" charset="-122"/>
              </a:endParaRPr>
            </a:p>
            <a:p>
              <a:pPr marL="190500" lvl="1" indent="-188913" defTabSz="330200">
                <a:buFontTx/>
                <a:buChar char="•"/>
                <a:tabLst>
                  <a:tab pos="8521700" algn="r"/>
                </a:tabLst>
              </a:pPr>
              <a:endParaRPr kumimoji="1" lang="zh-CN" altLang="de-DE" sz="1300" b="0" dirty="0">
                <a:latin typeface="微软雅黑" pitchFamily="34" charset="-122"/>
              </a:endParaRPr>
            </a:p>
          </p:txBody>
        </p:sp>
        <p:sp>
          <p:nvSpPr>
            <p:cNvPr id="8" name="AutoShape 6"/>
            <p:cNvSpPr>
              <a:spLocks noChangeArrowheads="1"/>
            </p:cNvSpPr>
            <p:nvPr/>
          </p:nvSpPr>
          <p:spPr bwMode="auto">
            <a:xfrm>
              <a:off x="609600" y="4038599"/>
              <a:ext cx="1262063" cy="1101725"/>
            </a:xfrm>
            <a:prstGeom prst="homePlate">
              <a:avLst>
                <a:gd name="adj" fmla="val 14987"/>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400" b="1" dirty="0">
                  <a:solidFill>
                    <a:schemeClr val="tx1"/>
                  </a:solidFill>
                  <a:latin typeface="微软雅黑" pitchFamily="34" charset="-122"/>
                  <a:ea typeface="微软雅黑" pitchFamily="34" charset="-122"/>
                </a:rPr>
                <a:t>胶原蛋白</a:t>
              </a:r>
            </a:p>
          </p:txBody>
        </p:sp>
        <p:sp>
          <p:nvSpPr>
            <p:cNvPr id="10" name="Freeform 8"/>
            <p:cNvSpPr>
              <a:spLocks/>
            </p:cNvSpPr>
            <p:nvPr/>
          </p:nvSpPr>
          <p:spPr bwMode="auto">
            <a:xfrm>
              <a:off x="1812925" y="4038600"/>
              <a:ext cx="6950075" cy="1101725"/>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11" name="Rectangle 9"/>
            <p:cNvSpPr>
              <a:spLocks noChangeArrowheads="1"/>
            </p:cNvSpPr>
            <p:nvPr/>
          </p:nvSpPr>
          <p:spPr bwMode="auto">
            <a:xfrm>
              <a:off x="2057400" y="4194816"/>
              <a:ext cx="6597095" cy="854141"/>
            </a:xfrm>
            <a:prstGeom prst="rect">
              <a:avLst/>
            </a:prstGeom>
            <a:noFill/>
            <a:ln w="6350">
              <a:noFill/>
              <a:miter lim="800000"/>
              <a:headEnd/>
              <a:tailEnd/>
            </a:ln>
          </p:spPr>
          <p:txBody>
            <a:bodyPr wrap="square" lIns="0" tIns="0" rIns="0" bIns="0" anchor="ctr">
              <a:spAutoFit/>
            </a:bodyPr>
            <a:lstStyle/>
            <a:p>
              <a:pPr marL="190500" lvl="1" indent="-188913" defTabSz="330200">
                <a:buFontTx/>
                <a:buChar char="•"/>
                <a:tabLst>
                  <a:tab pos="8521700" algn="r"/>
                </a:tabLst>
              </a:pPr>
              <a:r>
                <a:rPr lang="zh-CN" altLang="zh-CN" sz="1300" dirty="0" smtClean="0">
                  <a:latin typeface="微软雅黑" pitchFamily="34" charset="-122"/>
                </a:rPr>
                <a:t>胶原蛋白注射除皱是目前新型注射美容除皱技术的一种常见方法，通过非手术方式将胶原蛋白植入皮下，增加真皮层组织的容量，从而达到抚平皱纹、改善脸部缺陷、雕塑完美肌肤的目的。胶原蛋白是一种高分子蛋白质，丝状的胶原蛋白纤维能使皮肤保持结实而有弹性，因此胶原蛋白注射除皱效果也是被大家所认可的</a:t>
              </a:r>
              <a:r>
                <a:rPr lang="zh-CN" altLang="en-US" sz="1300" dirty="0" smtClean="0">
                  <a:latin typeface="微软雅黑" pitchFamily="34" charset="-122"/>
                </a:rPr>
                <a:t>。</a:t>
              </a:r>
              <a:endParaRPr lang="en-US" altLang="zh-CN" sz="1300" dirty="0" smtClean="0">
                <a:latin typeface="微软雅黑" pitchFamily="34" charset="-122"/>
              </a:endParaRPr>
            </a:p>
          </p:txBody>
        </p:sp>
        <p:sp>
          <p:nvSpPr>
            <p:cNvPr id="12" name="AutoShape 10"/>
            <p:cNvSpPr>
              <a:spLocks noChangeArrowheads="1"/>
            </p:cNvSpPr>
            <p:nvPr/>
          </p:nvSpPr>
          <p:spPr bwMode="auto">
            <a:xfrm>
              <a:off x="609600" y="5299074"/>
              <a:ext cx="1262063" cy="1101725"/>
            </a:xfrm>
            <a:prstGeom prst="homePlate">
              <a:avLst>
                <a:gd name="adj" fmla="val 14987"/>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400" b="1" dirty="0">
                  <a:solidFill>
                    <a:schemeClr val="tx1"/>
                  </a:solidFill>
                  <a:latin typeface="微软雅黑" pitchFamily="34" charset="-122"/>
                  <a:ea typeface="微软雅黑" pitchFamily="34" charset="-122"/>
                </a:rPr>
                <a:t>肉毒素</a:t>
              </a:r>
            </a:p>
          </p:txBody>
        </p:sp>
        <p:sp>
          <p:nvSpPr>
            <p:cNvPr id="14" name="Freeform 12"/>
            <p:cNvSpPr>
              <a:spLocks/>
            </p:cNvSpPr>
            <p:nvPr/>
          </p:nvSpPr>
          <p:spPr bwMode="auto">
            <a:xfrm>
              <a:off x="1812925" y="5299075"/>
              <a:ext cx="6950075" cy="1101725"/>
            </a:xfrm>
            <a:custGeom>
              <a:avLst/>
              <a:gdLst>
                <a:gd name="T0" fmla="*/ 2147483647 w 4538"/>
                <a:gd name="T1" fmla="*/ 0 h 1080"/>
                <a:gd name="T2" fmla="*/ 0 w 4538"/>
                <a:gd name="T3" fmla="*/ 0 h 1080"/>
                <a:gd name="T4" fmla="*/ 2147483647 w 4538"/>
                <a:gd name="T5" fmla="*/ 2147483647 h 1080"/>
                <a:gd name="T6" fmla="*/ 0 w 4538"/>
                <a:gd name="T7" fmla="*/ 2147483647 h 1080"/>
                <a:gd name="T8" fmla="*/ 2147483647 w 4538"/>
                <a:gd name="T9" fmla="*/ 2147483647 h 1080"/>
                <a:gd name="T10" fmla="*/ 2147483647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15" name="Rectangle 13"/>
            <p:cNvSpPr>
              <a:spLocks noChangeArrowheads="1"/>
            </p:cNvSpPr>
            <p:nvPr/>
          </p:nvSpPr>
          <p:spPr bwMode="auto">
            <a:xfrm>
              <a:off x="2057400" y="5539149"/>
              <a:ext cx="6597095" cy="640606"/>
            </a:xfrm>
            <a:prstGeom prst="rect">
              <a:avLst/>
            </a:prstGeom>
            <a:noFill/>
            <a:ln w="6350">
              <a:noFill/>
              <a:miter lim="800000"/>
              <a:headEnd/>
              <a:tailEnd/>
            </a:ln>
          </p:spPr>
          <p:txBody>
            <a:bodyPr wrap="square" lIns="0" tIns="0" rIns="0" bIns="0" anchor="ctr">
              <a:spAutoFit/>
            </a:bodyPr>
            <a:lstStyle/>
            <a:p>
              <a:pPr marL="190500" lvl="1" indent="-188913" defTabSz="330200">
                <a:buFontTx/>
                <a:buChar char="•"/>
                <a:tabLst>
                  <a:tab pos="8521700" algn="r"/>
                </a:tabLst>
              </a:pPr>
              <a:r>
                <a:rPr lang="zh-CN" altLang="zh-CN" sz="1300" dirty="0" smtClean="0">
                  <a:latin typeface="微软雅黑" pitchFamily="34" charset="-122"/>
                </a:rPr>
                <a:t>肉毒素的全称是肉毒杆菌素。肉毒杆菌是一种致命病菌，在繁殖过程中分泌毒素。肉毒素注入产生皱纹的肌肉内，可阻断神经递质乙酰胆碱的释放，从而使肌肉张力下降或是肌肉瘫痪麻痹，皱纹随之消失，特别是对抬头纹、眉间纹和鱼尾纹效果最好。</a:t>
              </a:r>
              <a:endParaRPr lang="en-US" altLang="zh-CN" sz="1300" dirty="0" smtClean="0">
                <a:latin typeface="微软雅黑" pitchFamily="34" charset="-122"/>
              </a:endParaRPr>
            </a:p>
          </p:txBody>
        </p:sp>
      </p:grpSp>
      <p:sp>
        <p:nvSpPr>
          <p:cNvPr id="2" name="标题 1"/>
          <p:cNvSpPr>
            <a:spLocks noGrp="1"/>
          </p:cNvSpPr>
          <p:nvPr>
            <p:ph type="title"/>
          </p:nvPr>
        </p:nvSpPr>
        <p:spPr/>
        <p:txBody>
          <a:bodyPr/>
          <a:lstStyle/>
          <a:p>
            <a:r>
              <a:rPr lang="zh-CN" altLang="en-US" dirty="0" smtClean="0"/>
              <a:t>医疗美容行业使用频率较高的三种注射材料</a:t>
            </a:r>
            <a:endParaRPr lang="zh-CN" altLang="en-US" dirty="0"/>
          </a:p>
        </p:txBody>
      </p:sp>
      <p:sp>
        <p:nvSpPr>
          <p:cNvPr id="16" name="灯片编号占位符 15"/>
          <p:cNvSpPr>
            <a:spLocks noGrp="1"/>
          </p:cNvSpPr>
          <p:nvPr>
            <p:ph type="sldNum" sz="quarter" idx="11"/>
          </p:nvPr>
        </p:nvSpPr>
        <p:spPr/>
        <p:txBody>
          <a:bodyPr/>
          <a:lstStyle/>
          <a:p>
            <a:pPr>
              <a:defRPr/>
            </a:pPr>
            <a:fld id="{A4B4F8BA-D396-4B6F-96AD-64CC3167B321}" type="slidenum">
              <a:rPr lang="zh-CN" altLang="en-US" smtClean="0"/>
              <a:pPr>
                <a:defRPr/>
              </a:pPr>
              <a:t>20</a:t>
            </a:fld>
            <a:endParaRPr lang="en-US" altLang="zh-CN"/>
          </a:p>
        </p:txBody>
      </p:sp>
      <p:sp>
        <p:nvSpPr>
          <p:cNvPr id="17"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注射材料主要应用于进行组织修复、畸形矫正和面貌年轻化治疗，是</a:t>
            </a:r>
            <a:r>
              <a:rPr lang="zh-CN" altLang="en-US" sz="1400" dirty="0" smtClean="0">
                <a:latin typeface="微软雅黑" pitchFamily="34" charset="-122"/>
                <a:ea typeface="微软雅黑" pitchFamily="34" charset="-122"/>
              </a:rPr>
              <a:t>目前医疗美容临床</a:t>
            </a:r>
            <a:r>
              <a:rPr lang="zh-CN" altLang="en-US" sz="1400" dirty="0">
                <a:latin typeface="微软雅黑" pitchFamily="34" charset="-122"/>
                <a:ea typeface="微软雅黑" pitchFamily="34" charset="-122"/>
              </a:rPr>
              <a:t>技术发展的趋势之一。它主要来自人体、动物和细菌的衍生物、化学合成物等。这类材料的不足在于注射后可能造成效果不稳定和组织过敏反应</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dirty="0" smtClean="0">
                <a:latin typeface="微软雅黑" pitchFamily="34" charset="-122"/>
                <a:ea typeface="微软雅黑" pitchFamily="34" charset="-122"/>
              </a:rPr>
              <a:t>目前，医疗美容</a:t>
            </a:r>
            <a:r>
              <a:rPr lang="zh-CN" altLang="en-US" sz="1400" dirty="0">
                <a:latin typeface="微软雅黑" pitchFamily="34" charset="-122"/>
                <a:ea typeface="微软雅黑" pitchFamily="34" charset="-122"/>
              </a:rPr>
              <a:t>注射材料主要应用范围是美容外科和美容皮肤科，具体表现为丰胸、隆鼻、瘦脸和除皱等。最常应用的注射材料有胶原蛋白、透明质酸、自体脂肪、肉毒素等。</a:t>
            </a:r>
          </a:p>
        </p:txBody>
      </p:sp>
    </p:spTree>
    <p:extLst>
      <p:ext uri="{BB962C8B-B14F-4D97-AF65-F5344CB8AC3E}">
        <p14:creationId xmlns="" xmlns:p14="http://schemas.microsoft.com/office/powerpoint/2010/main" val="425258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sz="2400" dirty="0" smtClean="0"/>
              <a:t>医疗美容在中国的发展特点分析</a:t>
            </a:r>
          </a:p>
        </p:txBody>
      </p:sp>
      <p:grpSp>
        <p:nvGrpSpPr>
          <p:cNvPr id="4" name="组合 3"/>
          <p:cNvGrpSpPr/>
          <p:nvPr/>
        </p:nvGrpSpPr>
        <p:grpSpPr>
          <a:xfrm>
            <a:off x="381000" y="2057400"/>
            <a:ext cx="8385175" cy="4114800"/>
            <a:chOff x="381000" y="2466975"/>
            <a:chExt cx="8385175" cy="3857625"/>
          </a:xfrm>
        </p:grpSpPr>
        <p:sp>
          <p:nvSpPr>
            <p:cNvPr id="6" name="Rectangle 3"/>
            <p:cNvSpPr>
              <a:spLocks noChangeArrowheads="1"/>
            </p:cNvSpPr>
            <p:nvPr/>
          </p:nvSpPr>
          <p:spPr bwMode="auto">
            <a:xfrm>
              <a:off x="3079750" y="3859213"/>
              <a:ext cx="3000375" cy="1085850"/>
            </a:xfrm>
            <a:prstGeom prst="rect">
              <a:avLst/>
            </a:prstGeom>
            <a:solidFill>
              <a:schemeClr val="accent2"/>
            </a:solidFill>
            <a:ln w="9525">
              <a:noFill/>
              <a:miter lim="800000"/>
              <a:headEnd/>
              <a:tailEnd/>
            </a:ln>
            <a:effectLst>
              <a:outerShdw dist="35921" dir="2700000" algn="ctr" rotWithShape="0">
                <a:srgbClr val="808080"/>
              </a:outerShdw>
            </a:effectLst>
          </p:spPr>
          <p:txBody>
            <a:bodyPr/>
            <a:lstStyle/>
            <a:p>
              <a:pPr>
                <a:defRPr/>
              </a:pPr>
              <a:endParaRPr lang="zh-CN" altLang="en-US" dirty="0">
                <a:latin typeface="微软雅黑" pitchFamily="34" charset="-122"/>
              </a:endParaRPr>
            </a:p>
          </p:txBody>
        </p:sp>
        <p:sp>
          <p:nvSpPr>
            <p:cNvPr id="7" name="Freeform 4"/>
            <p:cNvSpPr>
              <a:spLocks/>
            </p:cNvSpPr>
            <p:nvPr/>
          </p:nvSpPr>
          <p:spPr bwMode="auto">
            <a:xfrm>
              <a:off x="381000" y="2466975"/>
              <a:ext cx="4124325" cy="1854200"/>
            </a:xfrm>
            <a:custGeom>
              <a:avLst/>
              <a:gdLst>
                <a:gd name="T0" fmla="*/ 0 w 2444"/>
                <a:gd name="T1" fmla="*/ 2147483647 h 1014"/>
                <a:gd name="T2" fmla="*/ 2147483647 w 2444"/>
                <a:gd name="T3" fmla="*/ 2147483647 h 1014"/>
                <a:gd name="T4" fmla="*/ 2147483647 w 2444"/>
                <a:gd name="T5" fmla="*/ 2147483647 h 1014"/>
                <a:gd name="T6" fmla="*/ 2147483647 w 2444"/>
                <a:gd name="T7" fmla="*/ 2147483647 h 1014"/>
                <a:gd name="T8" fmla="*/ 2147483647 w 2444"/>
                <a:gd name="T9" fmla="*/ 0 h 1014"/>
                <a:gd name="T10" fmla="*/ 0 w 2444"/>
                <a:gd name="T11" fmla="*/ 0 h 1014"/>
                <a:gd name="T12" fmla="*/ 0 w 2444"/>
                <a:gd name="T13" fmla="*/ 2147483647 h 1014"/>
                <a:gd name="T14" fmla="*/ 0 60000 65536"/>
                <a:gd name="T15" fmla="*/ 0 60000 65536"/>
                <a:gd name="T16" fmla="*/ 0 60000 65536"/>
                <a:gd name="T17" fmla="*/ 0 60000 65536"/>
                <a:gd name="T18" fmla="*/ 0 60000 65536"/>
                <a:gd name="T19" fmla="*/ 0 60000 65536"/>
                <a:gd name="T20" fmla="*/ 0 60000 65536"/>
                <a:gd name="T21" fmla="*/ 0 w 2444"/>
                <a:gd name="T22" fmla="*/ 0 h 1014"/>
                <a:gd name="T23" fmla="*/ 2444 w 2444"/>
                <a:gd name="T24" fmla="*/ 1014 h 10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4" h="1014">
                  <a:moveTo>
                    <a:pt x="0" y="1014"/>
                  </a:moveTo>
                  <a:lnTo>
                    <a:pt x="1518" y="1014"/>
                  </a:lnTo>
                  <a:lnTo>
                    <a:pt x="1518" y="696"/>
                  </a:lnTo>
                  <a:lnTo>
                    <a:pt x="2444" y="696"/>
                  </a:lnTo>
                  <a:lnTo>
                    <a:pt x="2444" y="0"/>
                  </a:lnTo>
                  <a:lnTo>
                    <a:pt x="0" y="0"/>
                  </a:lnTo>
                  <a:lnTo>
                    <a:pt x="0" y="1014"/>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8" name="Freeform 5"/>
            <p:cNvSpPr>
              <a:spLocks/>
            </p:cNvSpPr>
            <p:nvPr/>
          </p:nvSpPr>
          <p:spPr bwMode="auto">
            <a:xfrm>
              <a:off x="4641850" y="2466975"/>
              <a:ext cx="4124325" cy="1854200"/>
            </a:xfrm>
            <a:custGeom>
              <a:avLst/>
              <a:gdLst>
                <a:gd name="T0" fmla="*/ 2147483647 w 2444"/>
                <a:gd name="T1" fmla="*/ 2147483647 h 1014"/>
                <a:gd name="T2" fmla="*/ 2147483647 w 2444"/>
                <a:gd name="T3" fmla="*/ 2147483647 h 1014"/>
                <a:gd name="T4" fmla="*/ 2147483647 w 2444"/>
                <a:gd name="T5" fmla="*/ 2147483647 h 1014"/>
                <a:gd name="T6" fmla="*/ 0 w 2444"/>
                <a:gd name="T7" fmla="*/ 2147483647 h 1014"/>
                <a:gd name="T8" fmla="*/ 0 w 2444"/>
                <a:gd name="T9" fmla="*/ 0 h 1014"/>
                <a:gd name="T10" fmla="*/ 2147483647 w 2444"/>
                <a:gd name="T11" fmla="*/ 0 h 1014"/>
                <a:gd name="T12" fmla="*/ 2147483647 w 2444"/>
                <a:gd name="T13" fmla="*/ 2147483647 h 1014"/>
                <a:gd name="T14" fmla="*/ 0 60000 65536"/>
                <a:gd name="T15" fmla="*/ 0 60000 65536"/>
                <a:gd name="T16" fmla="*/ 0 60000 65536"/>
                <a:gd name="T17" fmla="*/ 0 60000 65536"/>
                <a:gd name="T18" fmla="*/ 0 60000 65536"/>
                <a:gd name="T19" fmla="*/ 0 60000 65536"/>
                <a:gd name="T20" fmla="*/ 0 60000 65536"/>
                <a:gd name="T21" fmla="*/ 0 w 2444"/>
                <a:gd name="T22" fmla="*/ 0 h 1014"/>
                <a:gd name="T23" fmla="*/ 2444 w 2444"/>
                <a:gd name="T24" fmla="*/ 1014 h 10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4" h="1014">
                  <a:moveTo>
                    <a:pt x="2444" y="1014"/>
                  </a:moveTo>
                  <a:lnTo>
                    <a:pt x="926" y="1014"/>
                  </a:lnTo>
                  <a:lnTo>
                    <a:pt x="926" y="696"/>
                  </a:lnTo>
                  <a:lnTo>
                    <a:pt x="0" y="696"/>
                  </a:lnTo>
                  <a:lnTo>
                    <a:pt x="0" y="0"/>
                  </a:lnTo>
                  <a:lnTo>
                    <a:pt x="2444" y="0"/>
                  </a:lnTo>
                  <a:lnTo>
                    <a:pt x="2444" y="1014"/>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9" name="Freeform 6"/>
            <p:cNvSpPr>
              <a:spLocks/>
            </p:cNvSpPr>
            <p:nvPr/>
          </p:nvSpPr>
          <p:spPr bwMode="auto">
            <a:xfrm>
              <a:off x="381000" y="4456113"/>
              <a:ext cx="4124325" cy="1868487"/>
            </a:xfrm>
            <a:custGeom>
              <a:avLst/>
              <a:gdLst>
                <a:gd name="T0" fmla="*/ 0 w 2444"/>
                <a:gd name="T1" fmla="*/ 0 h 1022"/>
                <a:gd name="T2" fmla="*/ 2147483647 w 2444"/>
                <a:gd name="T3" fmla="*/ 0 h 1022"/>
                <a:gd name="T4" fmla="*/ 2147483647 w 2444"/>
                <a:gd name="T5" fmla="*/ 2147483647 h 1022"/>
                <a:gd name="T6" fmla="*/ 2147483647 w 2444"/>
                <a:gd name="T7" fmla="*/ 2147483647 h 1022"/>
                <a:gd name="T8" fmla="*/ 2147483647 w 2444"/>
                <a:gd name="T9" fmla="*/ 2147483647 h 1022"/>
                <a:gd name="T10" fmla="*/ 0 w 2444"/>
                <a:gd name="T11" fmla="*/ 2147483647 h 1022"/>
                <a:gd name="T12" fmla="*/ 0 w 2444"/>
                <a:gd name="T13" fmla="*/ 0 h 1022"/>
                <a:gd name="T14" fmla="*/ 0 60000 65536"/>
                <a:gd name="T15" fmla="*/ 0 60000 65536"/>
                <a:gd name="T16" fmla="*/ 0 60000 65536"/>
                <a:gd name="T17" fmla="*/ 0 60000 65536"/>
                <a:gd name="T18" fmla="*/ 0 60000 65536"/>
                <a:gd name="T19" fmla="*/ 0 60000 65536"/>
                <a:gd name="T20" fmla="*/ 0 60000 65536"/>
                <a:gd name="T21" fmla="*/ 0 w 2444"/>
                <a:gd name="T22" fmla="*/ 0 h 1022"/>
                <a:gd name="T23" fmla="*/ 2444 w 2444"/>
                <a:gd name="T24" fmla="*/ 1022 h 10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4" h="1022">
                  <a:moveTo>
                    <a:pt x="0" y="0"/>
                  </a:moveTo>
                  <a:lnTo>
                    <a:pt x="1518" y="0"/>
                  </a:lnTo>
                  <a:lnTo>
                    <a:pt x="1518" y="326"/>
                  </a:lnTo>
                  <a:lnTo>
                    <a:pt x="2444" y="326"/>
                  </a:lnTo>
                  <a:lnTo>
                    <a:pt x="2444" y="1022"/>
                  </a:lnTo>
                  <a:lnTo>
                    <a:pt x="0" y="1022"/>
                  </a:lnTo>
                  <a:lnTo>
                    <a:pt x="0" y="0"/>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10" name="Freeform 7"/>
            <p:cNvSpPr>
              <a:spLocks/>
            </p:cNvSpPr>
            <p:nvPr/>
          </p:nvSpPr>
          <p:spPr bwMode="auto">
            <a:xfrm>
              <a:off x="4641850" y="4456113"/>
              <a:ext cx="4124325" cy="1868487"/>
            </a:xfrm>
            <a:custGeom>
              <a:avLst/>
              <a:gdLst>
                <a:gd name="T0" fmla="*/ 2147483647 w 2444"/>
                <a:gd name="T1" fmla="*/ 0 h 1022"/>
                <a:gd name="T2" fmla="*/ 2147483647 w 2444"/>
                <a:gd name="T3" fmla="*/ 0 h 1022"/>
                <a:gd name="T4" fmla="*/ 2147483647 w 2444"/>
                <a:gd name="T5" fmla="*/ 2147483647 h 1022"/>
                <a:gd name="T6" fmla="*/ 0 w 2444"/>
                <a:gd name="T7" fmla="*/ 2147483647 h 1022"/>
                <a:gd name="T8" fmla="*/ 0 w 2444"/>
                <a:gd name="T9" fmla="*/ 2147483647 h 1022"/>
                <a:gd name="T10" fmla="*/ 2147483647 w 2444"/>
                <a:gd name="T11" fmla="*/ 2147483647 h 1022"/>
                <a:gd name="T12" fmla="*/ 2147483647 w 2444"/>
                <a:gd name="T13" fmla="*/ 0 h 1022"/>
                <a:gd name="T14" fmla="*/ 0 60000 65536"/>
                <a:gd name="T15" fmla="*/ 0 60000 65536"/>
                <a:gd name="T16" fmla="*/ 0 60000 65536"/>
                <a:gd name="T17" fmla="*/ 0 60000 65536"/>
                <a:gd name="T18" fmla="*/ 0 60000 65536"/>
                <a:gd name="T19" fmla="*/ 0 60000 65536"/>
                <a:gd name="T20" fmla="*/ 0 60000 65536"/>
                <a:gd name="T21" fmla="*/ 0 w 2444"/>
                <a:gd name="T22" fmla="*/ 0 h 1022"/>
                <a:gd name="T23" fmla="*/ 2444 w 2444"/>
                <a:gd name="T24" fmla="*/ 1022 h 10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4" h="1022">
                  <a:moveTo>
                    <a:pt x="2444" y="0"/>
                  </a:moveTo>
                  <a:lnTo>
                    <a:pt x="926" y="0"/>
                  </a:lnTo>
                  <a:lnTo>
                    <a:pt x="926" y="326"/>
                  </a:lnTo>
                  <a:lnTo>
                    <a:pt x="0" y="326"/>
                  </a:lnTo>
                  <a:lnTo>
                    <a:pt x="0" y="1022"/>
                  </a:lnTo>
                  <a:lnTo>
                    <a:pt x="2444" y="1022"/>
                  </a:lnTo>
                  <a:lnTo>
                    <a:pt x="2444" y="0"/>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11" name="Text Box 8"/>
            <p:cNvSpPr txBox="1">
              <a:spLocks noChangeArrowheads="1"/>
            </p:cNvSpPr>
            <p:nvPr/>
          </p:nvSpPr>
          <p:spPr bwMode="auto">
            <a:xfrm>
              <a:off x="3178175" y="4264432"/>
              <a:ext cx="2801937" cy="276999"/>
            </a:xfrm>
            <a:prstGeom prst="rect">
              <a:avLst/>
            </a:prstGeom>
            <a:noFill/>
            <a:ln w="6350">
              <a:noFill/>
              <a:miter lim="800000"/>
              <a:headEnd/>
              <a:tailEnd/>
            </a:ln>
          </p:spPr>
          <p:txBody>
            <a:bodyPr lIns="0" tIns="0" rIns="0" bIns="0" anchor="ctr">
              <a:spAutoFit/>
            </a:bodyPr>
            <a:lstStyle/>
            <a:p>
              <a:pPr algn="ctr"/>
              <a:r>
                <a:rPr kumimoji="1" lang="zh-CN" altLang="en-US" b="1" dirty="0" smtClean="0">
                  <a:latin typeface="微软雅黑" pitchFamily="34" charset="-122"/>
                </a:rPr>
                <a:t>医疗美容发展特点 </a:t>
              </a:r>
              <a:endParaRPr kumimoji="1" lang="zh-CN" altLang="en-US" b="1" dirty="0">
                <a:latin typeface="微软雅黑" pitchFamily="34" charset="-122"/>
              </a:endParaRPr>
            </a:p>
          </p:txBody>
        </p:sp>
        <p:sp>
          <p:nvSpPr>
            <p:cNvPr id="12" name="Rectangle 9"/>
            <p:cNvSpPr>
              <a:spLocks noChangeArrowheads="1"/>
            </p:cNvSpPr>
            <p:nvPr/>
          </p:nvSpPr>
          <p:spPr bwMode="auto">
            <a:xfrm>
              <a:off x="457200" y="2819400"/>
              <a:ext cx="3977640" cy="929100"/>
            </a:xfrm>
            <a:prstGeom prst="rect">
              <a:avLst/>
            </a:prstGeom>
            <a:noFill/>
            <a:ln w="6350">
              <a:noFill/>
              <a:miter lim="800000"/>
              <a:headEnd/>
              <a:tailEnd/>
            </a:ln>
          </p:spPr>
          <p:txBody>
            <a:bodyPr wrap="square" lIns="0" tIns="0" rIns="0" bIns="0">
              <a:spAutoFit/>
            </a:bodyPr>
            <a:lstStyle/>
            <a:p>
              <a:pPr marL="0" lvl="1" defTabSz="330200">
                <a:lnSpc>
                  <a:spcPct val="150000"/>
                </a:lnSpc>
                <a:tabLst>
                  <a:tab pos="8521700" algn="r"/>
                </a:tabLst>
              </a:pPr>
              <a:r>
                <a:rPr kumimoji="1" lang="zh-CN" altLang="en-US" sz="1400" dirty="0" smtClean="0">
                  <a:latin typeface="微软雅黑" pitchFamily="34" charset="-122"/>
                </a:rPr>
                <a:t>基于我国巨大的人口基数及现阶段医疗美容行业的发展趋势，未来越来越多的消费者将逐渐进入医疗美容的行列，有广阔的发展空间。</a:t>
              </a:r>
              <a:endParaRPr kumimoji="1" lang="zh-CN" altLang="en-US" sz="1400" b="0" dirty="0">
                <a:latin typeface="微软雅黑" pitchFamily="34" charset="-122"/>
                <a:ea typeface="微软雅黑" pitchFamily="34" charset="-122"/>
              </a:endParaRPr>
            </a:p>
          </p:txBody>
        </p:sp>
        <p:sp>
          <p:nvSpPr>
            <p:cNvPr id="13" name="Rectangle 10"/>
            <p:cNvSpPr>
              <a:spLocks noChangeArrowheads="1"/>
            </p:cNvSpPr>
            <p:nvPr/>
          </p:nvSpPr>
          <p:spPr bwMode="auto">
            <a:xfrm>
              <a:off x="4724400" y="2819400"/>
              <a:ext cx="3954463" cy="1211871"/>
            </a:xfrm>
            <a:prstGeom prst="rect">
              <a:avLst/>
            </a:prstGeom>
            <a:noFill/>
            <a:ln w="6350">
              <a:noFill/>
              <a:miter lim="800000"/>
              <a:headEnd/>
              <a:tailEnd/>
            </a:ln>
          </p:spPr>
          <p:txBody>
            <a:bodyPr wrap="square" lIns="0" tIns="0" rIns="0" bIns="0">
              <a:spAutoFit/>
            </a:bodyPr>
            <a:lstStyle/>
            <a:p>
              <a:pPr marL="0" lvl="1" indent="1588" algn="r" defTabSz="330200">
                <a:lnSpc>
                  <a:spcPct val="150000"/>
                </a:lnSpc>
                <a:tabLst>
                  <a:tab pos="8521700" algn="r"/>
                </a:tabLst>
              </a:pPr>
              <a:r>
                <a:rPr lang="zh-CN" altLang="en-US" sz="1400" kern="100" dirty="0" smtClean="0">
                  <a:latin typeface="Times New Roman"/>
                  <a:ea typeface="微软雅黑" pitchFamily="34" charset="-122"/>
                  <a:cs typeface="Times New Roman"/>
                </a:rPr>
                <a:t>随着医疗美容知识的逐渐普及和消费者权益维护的重视度增加，消费者开始进入理性消费阶段，表现在就医前会经过各种途径进行资料收集，详细了解手术过程及可能出现的风险。</a:t>
              </a:r>
              <a:endParaRPr kumimoji="1" lang="zh-CN" altLang="en-US" sz="1400" b="0" dirty="0">
                <a:latin typeface="微软雅黑" pitchFamily="34" charset="-122"/>
              </a:endParaRPr>
            </a:p>
          </p:txBody>
        </p:sp>
        <p:sp>
          <p:nvSpPr>
            <p:cNvPr id="14" name="Rectangle 11"/>
            <p:cNvSpPr>
              <a:spLocks noChangeArrowheads="1"/>
            </p:cNvSpPr>
            <p:nvPr/>
          </p:nvSpPr>
          <p:spPr bwMode="auto">
            <a:xfrm>
              <a:off x="457200" y="4495800"/>
              <a:ext cx="4038600" cy="1211871"/>
            </a:xfrm>
            <a:prstGeom prst="rect">
              <a:avLst/>
            </a:prstGeom>
            <a:noFill/>
            <a:ln w="6350">
              <a:noFill/>
              <a:miter lim="800000"/>
              <a:headEnd/>
              <a:tailEnd/>
            </a:ln>
          </p:spPr>
          <p:txBody>
            <a:bodyPr wrap="square" lIns="0" tIns="0" rIns="0" bIns="0">
              <a:spAutoFit/>
            </a:bodyPr>
            <a:lstStyle/>
            <a:p>
              <a:pPr>
                <a:lnSpc>
                  <a:spcPct val="150000"/>
                </a:lnSpc>
              </a:pPr>
              <a:r>
                <a:rPr lang="zh-CN" altLang="en-US" sz="1400" kern="100" dirty="0" smtClean="0">
                  <a:latin typeface="Times New Roman"/>
                  <a:ea typeface="微软雅黑" pitchFamily="34" charset="-122"/>
                  <a:cs typeface="Times New Roman"/>
                </a:rPr>
                <a:t>医疗美容是最早进行商业化运</a:t>
              </a:r>
              <a:endParaRPr lang="en-US" altLang="zh-CN" sz="1400" kern="100" dirty="0" smtClean="0">
                <a:latin typeface="Times New Roman"/>
                <a:ea typeface="微软雅黑" pitchFamily="34" charset="-122"/>
                <a:cs typeface="Times New Roman"/>
              </a:endParaRPr>
            </a:p>
            <a:p>
              <a:pPr>
                <a:lnSpc>
                  <a:spcPct val="150000"/>
                </a:lnSpc>
              </a:pPr>
              <a:r>
                <a:rPr lang="zh-CN" altLang="en-US" sz="1400" kern="100" dirty="0" smtClean="0">
                  <a:latin typeface="Times New Roman"/>
                  <a:ea typeface="微软雅黑" pitchFamily="34" charset="-122"/>
                  <a:cs typeface="Times New Roman"/>
                </a:rPr>
                <a:t>营的医学分科，社会资本的进</a:t>
              </a:r>
              <a:endParaRPr lang="en-US" altLang="zh-CN" sz="1400" kern="100" dirty="0" smtClean="0">
                <a:latin typeface="Times New Roman"/>
                <a:ea typeface="微软雅黑" pitchFamily="34" charset="-122"/>
                <a:cs typeface="Times New Roman"/>
              </a:endParaRPr>
            </a:p>
            <a:p>
              <a:pPr>
                <a:lnSpc>
                  <a:spcPct val="150000"/>
                </a:lnSpc>
              </a:pPr>
              <a:r>
                <a:rPr lang="zh-CN" altLang="en-US" sz="1400" kern="100" dirty="0" smtClean="0">
                  <a:latin typeface="Times New Roman"/>
                  <a:ea typeface="微软雅黑" pitchFamily="34" charset="-122"/>
                  <a:cs typeface="Times New Roman"/>
                </a:rPr>
                <a:t>入使得医疗美容市场的竞争不断加剧，服务竞争已经成为私立医疗美容机构的最主要竞争手段。</a:t>
              </a:r>
              <a:endParaRPr lang="zh-CN" altLang="zh-CN" sz="1400" dirty="0">
                <a:latin typeface="微软雅黑" pitchFamily="34" charset="-122"/>
              </a:endParaRPr>
            </a:p>
          </p:txBody>
        </p:sp>
        <p:sp>
          <p:nvSpPr>
            <p:cNvPr id="15" name="Rectangle 12"/>
            <p:cNvSpPr>
              <a:spLocks noChangeArrowheads="1"/>
            </p:cNvSpPr>
            <p:nvPr/>
          </p:nvSpPr>
          <p:spPr bwMode="auto">
            <a:xfrm>
              <a:off x="4724400" y="4538663"/>
              <a:ext cx="3992562" cy="1211871"/>
            </a:xfrm>
            <a:prstGeom prst="rect">
              <a:avLst/>
            </a:prstGeom>
            <a:noFill/>
            <a:ln w="6350">
              <a:noFill/>
              <a:miter lim="800000"/>
              <a:headEnd/>
              <a:tailEnd/>
            </a:ln>
          </p:spPr>
          <p:txBody>
            <a:bodyPr wrap="square" lIns="0" tIns="0" rIns="0" bIns="0">
              <a:spAutoFit/>
            </a:bodyPr>
            <a:lstStyle/>
            <a:p>
              <a:pPr marL="0" lvl="1" indent="1588" algn="r" defTabSz="330200">
                <a:lnSpc>
                  <a:spcPct val="150000"/>
                </a:lnSpc>
                <a:tabLst>
                  <a:tab pos="8521700" algn="r"/>
                </a:tabLst>
              </a:pPr>
              <a:r>
                <a:rPr lang="zh-CN" altLang="en-US" sz="1400" kern="100" dirty="0" smtClean="0">
                  <a:latin typeface="Times New Roman"/>
                  <a:ea typeface="微软雅黑" pitchFamily="34" charset="-122"/>
                  <a:cs typeface="Times New Roman"/>
                </a:rPr>
                <a:t>经过几十年的发展，我国消费</a:t>
              </a:r>
              <a:endParaRPr lang="en-US" altLang="zh-CN" sz="1400" kern="100" dirty="0" smtClean="0">
                <a:latin typeface="Times New Roman"/>
                <a:ea typeface="微软雅黑" pitchFamily="34" charset="-122"/>
                <a:cs typeface="Times New Roman"/>
              </a:endParaRPr>
            </a:p>
            <a:p>
              <a:pPr marL="0" lvl="1" indent="1588" algn="r" defTabSz="330200">
                <a:lnSpc>
                  <a:spcPct val="150000"/>
                </a:lnSpc>
                <a:tabLst>
                  <a:tab pos="8521700" algn="r"/>
                </a:tabLst>
              </a:pPr>
              <a:r>
                <a:rPr lang="zh-CN" altLang="en-US" sz="1400" kern="100" dirty="0" smtClean="0">
                  <a:latin typeface="Times New Roman"/>
                  <a:ea typeface="微软雅黑" pitchFamily="34" charset="-122"/>
                  <a:cs typeface="Times New Roman"/>
                </a:rPr>
                <a:t>者对医疗美容的认知也在逐</a:t>
              </a:r>
              <a:endParaRPr lang="en-US" altLang="zh-CN" sz="1400" kern="100" dirty="0" smtClean="0">
                <a:latin typeface="Times New Roman"/>
                <a:ea typeface="微软雅黑" pitchFamily="34" charset="-122"/>
                <a:cs typeface="Times New Roman"/>
              </a:endParaRPr>
            </a:p>
            <a:p>
              <a:pPr marL="0" lvl="1" indent="1588" defTabSz="330200">
                <a:lnSpc>
                  <a:spcPct val="150000"/>
                </a:lnSpc>
                <a:tabLst>
                  <a:tab pos="8521700" algn="r"/>
                </a:tabLst>
              </a:pPr>
              <a:r>
                <a:rPr lang="zh-CN" altLang="en-US" sz="1400" kern="100" dirty="0" smtClean="0">
                  <a:latin typeface="Times New Roman"/>
                  <a:ea typeface="微软雅黑" pitchFamily="34" charset="-122"/>
                  <a:cs typeface="Times New Roman"/>
                </a:rPr>
                <a:t>渐加强，有医疗美容需求的人群已经不止局限于年轻群体，而是开始向全民化发展</a:t>
              </a:r>
              <a:r>
                <a:rPr lang="zh-CN" altLang="en-US" sz="1400" dirty="0" smtClean="0">
                  <a:latin typeface="微软雅黑" pitchFamily="34" charset="-122"/>
                </a:rPr>
                <a:t>。</a:t>
              </a:r>
              <a:endParaRPr kumimoji="1" lang="zh-CN" altLang="en-US" sz="1400" b="0" dirty="0">
                <a:latin typeface="微软雅黑" pitchFamily="34" charset="-122"/>
              </a:endParaRPr>
            </a:p>
          </p:txBody>
        </p:sp>
        <p:sp>
          <p:nvSpPr>
            <p:cNvPr id="16" name="Rectangle 13"/>
            <p:cNvSpPr>
              <a:spLocks noChangeArrowheads="1"/>
            </p:cNvSpPr>
            <p:nvPr/>
          </p:nvSpPr>
          <p:spPr bwMode="auto">
            <a:xfrm>
              <a:off x="457200" y="2523252"/>
              <a:ext cx="3977640" cy="296148"/>
            </a:xfrm>
            <a:prstGeom prst="rect">
              <a:avLst/>
            </a:prstGeom>
            <a:noFill/>
            <a:ln w="1905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市场规模大，发展潜力猛，利润空间宽</a:t>
              </a:r>
            </a:p>
          </p:txBody>
        </p:sp>
        <p:sp>
          <p:nvSpPr>
            <p:cNvPr id="18" name="Rectangle 15"/>
            <p:cNvSpPr>
              <a:spLocks noChangeArrowheads="1"/>
            </p:cNvSpPr>
            <p:nvPr/>
          </p:nvSpPr>
          <p:spPr bwMode="auto">
            <a:xfrm>
              <a:off x="4719636" y="2523252"/>
              <a:ext cx="3977641" cy="296148"/>
            </a:xfrm>
            <a:prstGeom prst="rect">
              <a:avLst/>
            </a:prstGeom>
            <a:noFill/>
            <a:ln w="1905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就医者开始理智性消费</a:t>
              </a:r>
            </a:p>
          </p:txBody>
        </p:sp>
        <p:sp>
          <p:nvSpPr>
            <p:cNvPr id="20" name="Rectangle 17"/>
            <p:cNvSpPr>
              <a:spLocks noChangeArrowheads="1"/>
            </p:cNvSpPr>
            <p:nvPr/>
          </p:nvSpPr>
          <p:spPr bwMode="auto">
            <a:xfrm>
              <a:off x="472440" y="5974080"/>
              <a:ext cx="3979172" cy="296148"/>
            </a:xfrm>
            <a:prstGeom prst="rect">
              <a:avLst/>
            </a:prstGeom>
            <a:noFill/>
            <a:ln w="1905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医疗美容市场已进入服务竞争时代</a:t>
              </a:r>
            </a:p>
          </p:txBody>
        </p:sp>
        <p:sp>
          <p:nvSpPr>
            <p:cNvPr id="22" name="Rectangle 19"/>
            <p:cNvSpPr>
              <a:spLocks noChangeArrowheads="1"/>
            </p:cNvSpPr>
            <p:nvPr/>
          </p:nvSpPr>
          <p:spPr bwMode="auto">
            <a:xfrm>
              <a:off x="4733290" y="5974080"/>
              <a:ext cx="3979172" cy="296148"/>
            </a:xfrm>
            <a:prstGeom prst="rect">
              <a:avLst/>
            </a:prstGeom>
            <a:noFill/>
            <a:ln w="1905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医疗美容</a:t>
              </a:r>
              <a:r>
                <a:rPr lang="zh-CN" altLang="en-US" sz="1600" b="1" dirty="0" smtClean="0">
                  <a:solidFill>
                    <a:schemeClr val="tx1"/>
                  </a:solidFill>
                  <a:latin typeface="微软雅黑" pitchFamily="34" charset="-122"/>
                  <a:ea typeface="微软雅黑" pitchFamily="34" charset="-122"/>
                </a:rPr>
                <a:t>已经逐渐呈现全民</a:t>
              </a:r>
              <a:r>
                <a:rPr lang="zh-CN" altLang="en-US" sz="1600" b="1" dirty="0">
                  <a:solidFill>
                    <a:schemeClr val="tx1"/>
                  </a:solidFill>
                  <a:latin typeface="微软雅黑" pitchFamily="34" charset="-122"/>
                  <a:ea typeface="微软雅黑" pitchFamily="34" charset="-122"/>
                </a:rPr>
                <a:t>化的趋势</a:t>
              </a:r>
            </a:p>
          </p:txBody>
        </p:sp>
      </p:gr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21</a:t>
            </a:fld>
            <a:endParaRPr lang="en-US" altLang="zh-CN"/>
          </a:p>
        </p:txBody>
      </p:sp>
      <p:sp>
        <p:nvSpPr>
          <p:cNvPr id="2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目前我国的医疗美容行业发展迅速，与医疗美容兴起初期相比，现阶段我国的医疗美容在市场规模、消费者行为、医疗美容机构及市场需求方面呈现出以下特点：</a:t>
            </a:r>
          </a:p>
        </p:txBody>
      </p:sp>
    </p:spTree>
    <p:extLst>
      <p:ext uri="{BB962C8B-B14F-4D97-AF65-F5344CB8AC3E}">
        <p14:creationId xmlns="" xmlns:p14="http://schemas.microsoft.com/office/powerpoint/2010/main" val="3874711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我国医疗美容市场的优势</a:t>
            </a:r>
            <a:endParaRPr lang="zh-CN" altLang="en-US" dirty="0"/>
          </a:p>
        </p:txBody>
      </p:sp>
      <p:sp>
        <p:nvSpPr>
          <p:cNvPr id="7" name="Freeform 5"/>
          <p:cNvSpPr>
            <a:spLocks/>
          </p:cNvSpPr>
          <p:nvPr/>
        </p:nvSpPr>
        <p:spPr bwMode="gray">
          <a:xfrm>
            <a:off x="7823603" y="2514600"/>
            <a:ext cx="701707" cy="1148233"/>
          </a:xfrm>
          <a:custGeom>
            <a:avLst/>
            <a:gdLst>
              <a:gd name="T0" fmla="*/ 2147483647 w 308"/>
              <a:gd name="T1" fmla="*/ 2147483647 h 442"/>
              <a:gd name="T2" fmla="*/ 0 w 308"/>
              <a:gd name="T3" fmla="*/ 2147483647 h 442"/>
              <a:gd name="T4" fmla="*/ 0 w 308"/>
              <a:gd name="T5" fmla="*/ 2147483647 h 442"/>
              <a:gd name="T6" fmla="*/ 2147483647 w 308"/>
              <a:gd name="T7" fmla="*/ 0 h 442"/>
              <a:gd name="T8" fmla="*/ 2147483647 w 308"/>
              <a:gd name="T9" fmla="*/ 2147483647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gradFill rotWithShape="1">
            <a:gsLst>
              <a:gs pos="0">
                <a:srgbClr val="230744"/>
              </a:gs>
              <a:gs pos="50000">
                <a:srgbClr val="4B1092"/>
              </a:gs>
              <a:gs pos="100000">
                <a:srgbClr val="230744"/>
              </a:gs>
            </a:gsLst>
            <a:lin ang="2700000" scaled="1"/>
          </a:gradFill>
          <a:ln w="0">
            <a:noFill/>
            <a:round/>
            <a:headEnd/>
            <a:tailEnd/>
          </a:ln>
        </p:spPr>
        <p:txBody>
          <a:bodyPr/>
          <a:lstStyle/>
          <a:p>
            <a:endParaRPr lang="zh-CN" altLang="en-US" sz="1400" dirty="0">
              <a:latin typeface="微软雅黑" pitchFamily="34" charset="-122"/>
              <a:ea typeface="微软雅黑" pitchFamily="34" charset="-122"/>
            </a:endParaRPr>
          </a:p>
        </p:txBody>
      </p:sp>
      <p:sp>
        <p:nvSpPr>
          <p:cNvPr id="8" name="Freeform 6"/>
          <p:cNvSpPr>
            <a:spLocks/>
          </p:cNvSpPr>
          <p:nvPr/>
        </p:nvSpPr>
        <p:spPr bwMode="gray">
          <a:xfrm>
            <a:off x="4151461" y="2514600"/>
            <a:ext cx="4382939" cy="737830"/>
          </a:xfrm>
          <a:custGeom>
            <a:avLst/>
            <a:gdLst>
              <a:gd name="T0" fmla="*/ 2147483647 w 1920"/>
              <a:gd name="T1" fmla="*/ 2147483647 h 284"/>
              <a:gd name="T2" fmla="*/ 0 w 1920"/>
              <a:gd name="T3" fmla="*/ 2147483647 h 284"/>
              <a:gd name="T4" fmla="*/ 2147483647 w 1920"/>
              <a:gd name="T5" fmla="*/ 0 h 284"/>
              <a:gd name="T6" fmla="*/ 2147483647 w 1920"/>
              <a:gd name="T7" fmla="*/ 0 h 284"/>
              <a:gd name="T8" fmla="*/ 2147483647 w 1920"/>
              <a:gd name="T9" fmla="*/ 2147483647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rgbClr val="A77BFF"/>
          </a:solidFill>
          <a:ln w="0">
            <a:noFill/>
            <a:round/>
            <a:headEnd/>
            <a:tailEnd/>
          </a:ln>
        </p:spPr>
        <p:txBody>
          <a:bodyPr/>
          <a:lstStyle/>
          <a:p>
            <a:endParaRPr lang="zh-CN" altLang="en-US" sz="1400" dirty="0">
              <a:latin typeface="微软雅黑" pitchFamily="34" charset="-122"/>
              <a:ea typeface="微软雅黑" pitchFamily="34" charset="-122"/>
            </a:endParaRPr>
          </a:p>
        </p:txBody>
      </p:sp>
      <p:sp>
        <p:nvSpPr>
          <p:cNvPr id="9" name="Freeform 7"/>
          <p:cNvSpPr>
            <a:spLocks/>
          </p:cNvSpPr>
          <p:nvPr/>
        </p:nvSpPr>
        <p:spPr bwMode="gray">
          <a:xfrm>
            <a:off x="7114625" y="3649377"/>
            <a:ext cx="699889" cy="1154961"/>
          </a:xfrm>
          <a:custGeom>
            <a:avLst/>
            <a:gdLst>
              <a:gd name="T0" fmla="*/ 2147483647 w 306"/>
              <a:gd name="T1" fmla="*/ 2147483647 h 444"/>
              <a:gd name="T2" fmla="*/ 0 w 306"/>
              <a:gd name="T3" fmla="*/ 2147483647 h 444"/>
              <a:gd name="T4" fmla="*/ 0 w 306"/>
              <a:gd name="T5" fmla="*/ 2147483647 h 444"/>
              <a:gd name="T6" fmla="*/ 2147483647 w 306"/>
              <a:gd name="T7" fmla="*/ 0 h 444"/>
              <a:gd name="T8" fmla="*/ 2147483647 w 306"/>
              <a:gd name="T9" fmla="*/ 2147483647 h 444"/>
              <a:gd name="T10" fmla="*/ 0 60000 65536"/>
              <a:gd name="T11" fmla="*/ 0 60000 65536"/>
              <a:gd name="T12" fmla="*/ 0 60000 65536"/>
              <a:gd name="T13" fmla="*/ 0 60000 65536"/>
              <a:gd name="T14" fmla="*/ 0 60000 65536"/>
              <a:gd name="T15" fmla="*/ 0 w 306"/>
              <a:gd name="T16" fmla="*/ 0 h 444"/>
              <a:gd name="T17" fmla="*/ 306 w 306"/>
              <a:gd name="T18" fmla="*/ 444 h 444"/>
            </a:gdLst>
            <a:ahLst/>
            <a:cxnLst>
              <a:cxn ang="T10">
                <a:pos x="T0" y="T1"/>
              </a:cxn>
              <a:cxn ang="T11">
                <a:pos x="T2" y="T3"/>
              </a:cxn>
              <a:cxn ang="T12">
                <a:pos x="T4" y="T5"/>
              </a:cxn>
              <a:cxn ang="T13">
                <a:pos x="T6" y="T7"/>
              </a:cxn>
              <a:cxn ang="T14">
                <a:pos x="T8" y="T9"/>
              </a:cxn>
            </a:cxnLst>
            <a:rect l="T15" t="T16" r="T17" b="T18"/>
            <a:pathLst>
              <a:path w="306" h="444">
                <a:moveTo>
                  <a:pt x="306" y="122"/>
                </a:moveTo>
                <a:lnTo>
                  <a:pt x="0" y="444"/>
                </a:lnTo>
                <a:lnTo>
                  <a:pt x="0" y="286"/>
                </a:lnTo>
                <a:lnTo>
                  <a:pt x="306" y="0"/>
                </a:lnTo>
                <a:lnTo>
                  <a:pt x="306" y="122"/>
                </a:lnTo>
                <a:close/>
              </a:path>
            </a:pathLst>
          </a:custGeom>
          <a:gradFill rotWithShape="1">
            <a:gsLst>
              <a:gs pos="0">
                <a:srgbClr val="431805"/>
              </a:gs>
              <a:gs pos="50000">
                <a:srgbClr val="90330A"/>
              </a:gs>
              <a:gs pos="100000">
                <a:srgbClr val="431805"/>
              </a:gs>
            </a:gsLst>
            <a:lin ang="2700000" scaled="1"/>
          </a:gradFill>
          <a:ln w="0">
            <a:noFill/>
            <a:round/>
            <a:headEnd/>
            <a:tailEnd/>
          </a:ln>
        </p:spPr>
        <p:txBody>
          <a:bodyPr/>
          <a:lstStyle/>
          <a:p>
            <a:endParaRPr lang="zh-CN" altLang="en-US" sz="1400" dirty="0">
              <a:latin typeface="微软雅黑" pitchFamily="34" charset="-122"/>
              <a:ea typeface="微软雅黑" pitchFamily="34" charset="-122"/>
            </a:endParaRPr>
          </a:p>
        </p:txBody>
      </p:sp>
      <p:sp>
        <p:nvSpPr>
          <p:cNvPr id="10" name="Freeform 8"/>
          <p:cNvSpPr>
            <a:spLocks/>
          </p:cNvSpPr>
          <p:nvPr/>
        </p:nvSpPr>
        <p:spPr bwMode="gray">
          <a:xfrm>
            <a:off x="6411102" y="4788639"/>
            <a:ext cx="703524" cy="1154961"/>
          </a:xfrm>
          <a:custGeom>
            <a:avLst/>
            <a:gdLst>
              <a:gd name="T0" fmla="*/ 2147483647 w 308"/>
              <a:gd name="T1" fmla="*/ 2147483647 h 444"/>
              <a:gd name="T2" fmla="*/ 0 w 308"/>
              <a:gd name="T3" fmla="*/ 2147483647 h 444"/>
              <a:gd name="T4" fmla="*/ 0 w 308"/>
              <a:gd name="T5" fmla="*/ 2147483647 h 444"/>
              <a:gd name="T6" fmla="*/ 2147483647 w 308"/>
              <a:gd name="T7" fmla="*/ 0 h 444"/>
              <a:gd name="T8" fmla="*/ 2147483647 w 308"/>
              <a:gd name="T9" fmla="*/ 2147483647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2"/>
                </a:moveTo>
                <a:lnTo>
                  <a:pt x="0" y="444"/>
                </a:lnTo>
                <a:lnTo>
                  <a:pt x="0" y="286"/>
                </a:lnTo>
                <a:lnTo>
                  <a:pt x="308" y="0"/>
                </a:lnTo>
                <a:lnTo>
                  <a:pt x="308" y="122"/>
                </a:lnTo>
                <a:close/>
              </a:path>
            </a:pathLst>
          </a:custGeom>
          <a:gradFill rotWithShape="1">
            <a:gsLst>
              <a:gs pos="0">
                <a:srgbClr val="433206"/>
              </a:gs>
              <a:gs pos="50000">
                <a:srgbClr val="906B0E"/>
              </a:gs>
              <a:gs pos="100000">
                <a:srgbClr val="433206"/>
              </a:gs>
            </a:gsLst>
            <a:lin ang="2700000" scaled="1"/>
          </a:gradFill>
          <a:ln w="0">
            <a:noFill/>
            <a:round/>
            <a:headEnd/>
            <a:tailEnd/>
          </a:ln>
        </p:spPr>
        <p:txBody>
          <a:bodyPr/>
          <a:lstStyle/>
          <a:p>
            <a:endParaRPr lang="zh-CN" altLang="en-US" sz="1400" dirty="0">
              <a:latin typeface="微软雅黑" pitchFamily="34" charset="-122"/>
              <a:ea typeface="微软雅黑" pitchFamily="34" charset="-122"/>
            </a:endParaRPr>
          </a:p>
        </p:txBody>
      </p:sp>
      <p:sp>
        <p:nvSpPr>
          <p:cNvPr id="11" name="Freeform 9"/>
          <p:cNvSpPr>
            <a:spLocks/>
          </p:cNvSpPr>
          <p:nvPr/>
        </p:nvSpPr>
        <p:spPr bwMode="gray">
          <a:xfrm>
            <a:off x="2137236" y="4793124"/>
            <a:ext cx="4977390" cy="737830"/>
          </a:xfrm>
          <a:custGeom>
            <a:avLst/>
            <a:gdLst>
              <a:gd name="T0" fmla="*/ 2147483647 w 2180"/>
              <a:gd name="T1" fmla="*/ 2147483647 h 284"/>
              <a:gd name="T2" fmla="*/ 0 w 2180"/>
              <a:gd name="T3" fmla="*/ 2147483647 h 284"/>
              <a:gd name="T4" fmla="*/ 2147483647 w 2180"/>
              <a:gd name="T5" fmla="*/ 0 h 284"/>
              <a:gd name="T6" fmla="*/ 2147483647 w 2180"/>
              <a:gd name="T7" fmla="*/ 0 h 284"/>
              <a:gd name="T8" fmla="*/ 2147483647 w 2180"/>
              <a:gd name="T9" fmla="*/ 2147483647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rgbClr val="F2E160"/>
          </a:solidFill>
          <a:ln w="0">
            <a:noFill/>
            <a:round/>
            <a:headEnd/>
            <a:tailEnd/>
          </a:ln>
        </p:spPr>
        <p:txBody>
          <a:bodyPr/>
          <a:lstStyle/>
          <a:p>
            <a:endParaRPr lang="zh-CN" altLang="en-US" sz="1400" dirty="0">
              <a:latin typeface="微软雅黑" pitchFamily="34" charset="-122"/>
              <a:ea typeface="微软雅黑" pitchFamily="34" charset="-122"/>
            </a:endParaRPr>
          </a:p>
        </p:txBody>
      </p:sp>
      <p:sp>
        <p:nvSpPr>
          <p:cNvPr id="15" name="Rectangle 21"/>
          <p:cNvSpPr>
            <a:spLocks noChangeArrowheads="1"/>
          </p:cNvSpPr>
          <p:nvPr/>
        </p:nvSpPr>
        <p:spPr bwMode="gray">
          <a:xfrm>
            <a:off x="4153279" y="3252430"/>
            <a:ext cx="3677596" cy="405917"/>
          </a:xfrm>
          <a:prstGeom prst="rect">
            <a:avLst/>
          </a:prstGeom>
          <a:gradFill rotWithShape="1">
            <a:gsLst>
              <a:gs pos="0">
                <a:srgbClr val="5D2FB9"/>
              </a:gs>
              <a:gs pos="50000">
                <a:srgbClr val="8041FF"/>
              </a:gs>
              <a:gs pos="100000">
                <a:srgbClr val="5D2FB9"/>
              </a:gs>
            </a:gsLst>
            <a:lin ang="2700000" scaled="1"/>
          </a:gradFill>
          <a:ln w="9525">
            <a:noFill/>
            <a:miter lim="800000"/>
            <a:headEnd/>
            <a:tailEnd/>
          </a:ln>
        </p:spPr>
        <p:txBody>
          <a:bodyPr wrap="none" anchor="ctr"/>
          <a:lstStyle/>
          <a:p>
            <a:pPr algn="ctr" eaLnBrk="0" hangingPunct="0"/>
            <a:r>
              <a:rPr lang="zh-CN" altLang="en-US" sz="1400" b="1" dirty="0" smtClean="0">
                <a:latin typeface="微软雅黑" pitchFamily="34" charset="-122"/>
                <a:ea typeface="微软雅黑" pitchFamily="34" charset="-122"/>
              </a:rPr>
              <a:t>市场环境相对宽松，竞争充分</a:t>
            </a:r>
            <a:endParaRPr lang="en-US" altLang="zh-CN" sz="1400" b="1" dirty="0">
              <a:latin typeface="微软雅黑" pitchFamily="34" charset="-122"/>
              <a:ea typeface="微软雅黑" pitchFamily="34" charset="-122"/>
            </a:endParaRPr>
          </a:p>
        </p:txBody>
      </p:sp>
      <p:sp>
        <p:nvSpPr>
          <p:cNvPr id="16" name="Freeform 22"/>
          <p:cNvSpPr>
            <a:spLocks/>
          </p:cNvSpPr>
          <p:nvPr/>
        </p:nvSpPr>
        <p:spPr bwMode="gray">
          <a:xfrm>
            <a:off x="3146167" y="3649377"/>
            <a:ext cx="4675620" cy="744557"/>
          </a:xfrm>
          <a:custGeom>
            <a:avLst/>
            <a:gdLst>
              <a:gd name="T0" fmla="*/ 2147483647 w 2048"/>
              <a:gd name="T1" fmla="*/ 2147483647 h 286"/>
              <a:gd name="T2" fmla="*/ 0 w 2048"/>
              <a:gd name="T3" fmla="*/ 2147483647 h 286"/>
              <a:gd name="T4" fmla="*/ 2147483647 w 2048"/>
              <a:gd name="T5" fmla="*/ 0 h 286"/>
              <a:gd name="T6" fmla="*/ 2147483647 w 2048"/>
              <a:gd name="T7" fmla="*/ 0 h 286"/>
              <a:gd name="T8" fmla="*/ 2147483647 w 2048"/>
              <a:gd name="T9" fmla="*/ 2147483647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rgbClr val="FF9966"/>
          </a:solidFill>
          <a:ln w="0">
            <a:noFill/>
            <a:round/>
            <a:headEnd/>
            <a:tailEnd/>
          </a:ln>
        </p:spPr>
        <p:txBody>
          <a:bodyPr/>
          <a:lstStyle/>
          <a:p>
            <a:endParaRPr lang="zh-CN" altLang="en-US" sz="1400" dirty="0">
              <a:latin typeface="微软雅黑" pitchFamily="34" charset="-122"/>
              <a:ea typeface="微软雅黑" pitchFamily="34" charset="-122"/>
            </a:endParaRPr>
          </a:p>
        </p:txBody>
      </p:sp>
      <p:sp>
        <p:nvSpPr>
          <p:cNvPr id="17" name="Rectangle 23"/>
          <p:cNvSpPr>
            <a:spLocks noChangeArrowheads="1"/>
          </p:cNvSpPr>
          <p:nvPr/>
        </p:nvSpPr>
        <p:spPr bwMode="gray">
          <a:xfrm>
            <a:off x="3147984" y="4393934"/>
            <a:ext cx="3983003" cy="405919"/>
          </a:xfrm>
          <a:prstGeom prst="rect">
            <a:avLst/>
          </a:prstGeom>
          <a:gradFill rotWithShape="1">
            <a:gsLst>
              <a:gs pos="0">
                <a:srgbClr val="A0523A"/>
              </a:gs>
              <a:gs pos="50000">
                <a:srgbClr val="DC7150"/>
              </a:gs>
              <a:gs pos="100000">
                <a:srgbClr val="A0523A"/>
              </a:gs>
            </a:gsLst>
            <a:lin ang="2700000" scaled="1"/>
          </a:gradFill>
          <a:ln w="9525">
            <a:noFill/>
            <a:miter lim="800000"/>
            <a:headEnd/>
            <a:tailEnd/>
          </a:ln>
        </p:spPr>
        <p:txBody>
          <a:bodyPr wrap="none" anchor="ctr"/>
          <a:lstStyle/>
          <a:p>
            <a:pPr algn="ctr" eaLnBrk="0" hangingPunct="0"/>
            <a:r>
              <a:rPr lang="zh-CN" altLang="en-US" sz="1400" b="1" dirty="0" smtClean="0">
                <a:latin typeface="微软雅黑" pitchFamily="34" charset="-122"/>
                <a:ea typeface="微软雅黑" pitchFamily="34" charset="-122"/>
              </a:rPr>
              <a:t>技术及人员成熟</a:t>
            </a:r>
            <a:endParaRPr lang="en-US" altLang="zh-CN" sz="1400" b="1" dirty="0">
              <a:latin typeface="微软雅黑" pitchFamily="34" charset="-122"/>
              <a:ea typeface="微软雅黑" pitchFamily="34" charset="-122"/>
            </a:endParaRPr>
          </a:p>
        </p:txBody>
      </p:sp>
      <p:sp>
        <p:nvSpPr>
          <p:cNvPr id="18" name="Rectangle 24"/>
          <p:cNvSpPr>
            <a:spLocks noChangeArrowheads="1"/>
          </p:cNvSpPr>
          <p:nvPr/>
        </p:nvSpPr>
        <p:spPr bwMode="gray">
          <a:xfrm>
            <a:off x="2135418" y="5533196"/>
            <a:ext cx="4284772" cy="405919"/>
          </a:xfrm>
          <a:prstGeom prst="rect">
            <a:avLst/>
          </a:prstGeom>
          <a:gradFill rotWithShape="1">
            <a:gsLst>
              <a:gs pos="0">
                <a:srgbClr val="977514"/>
              </a:gs>
              <a:gs pos="50000">
                <a:srgbClr val="D0A11C"/>
              </a:gs>
              <a:gs pos="100000">
                <a:srgbClr val="977514"/>
              </a:gs>
            </a:gsLst>
            <a:lin ang="2700000" scaled="1"/>
          </a:gradFill>
          <a:ln w="9525">
            <a:noFill/>
            <a:miter lim="800000"/>
            <a:headEnd/>
            <a:tailEnd/>
          </a:ln>
        </p:spPr>
        <p:txBody>
          <a:bodyPr wrap="none" anchor="ctr"/>
          <a:lstStyle/>
          <a:p>
            <a:pPr algn="ctr" eaLnBrk="0" hangingPunct="0"/>
            <a:r>
              <a:rPr lang="zh-CN" altLang="en-US" sz="1400" b="1" dirty="0" smtClean="0">
                <a:latin typeface="微软雅黑" pitchFamily="34" charset="-122"/>
                <a:ea typeface="微软雅黑" pitchFamily="34" charset="-122"/>
              </a:rPr>
              <a:t>国内目标消费人群数量众多</a:t>
            </a:r>
            <a:endParaRPr lang="en-US" altLang="zh-CN" sz="1400" b="1" dirty="0">
              <a:latin typeface="微软雅黑" pitchFamily="34" charset="-122"/>
              <a:ea typeface="微软雅黑" pitchFamily="34" charset="-122"/>
            </a:endParaRPr>
          </a:p>
        </p:txBody>
      </p:sp>
      <p:grpSp>
        <p:nvGrpSpPr>
          <p:cNvPr id="5" name="组合 4"/>
          <p:cNvGrpSpPr/>
          <p:nvPr/>
        </p:nvGrpSpPr>
        <p:grpSpPr>
          <a:xfrm>
            <a:off x="685800" y="2743200"/>
            <a:ext cx="3089357" cy="2823317"/>
            <a:chOff x="304800" y="3111312"/>
            <a:chExt cx="3470357" cy="2823317"/>
          </a:xfrm>
        </p:grpSpPr>
        <p:sp>
          <p:nvSpPr>
            <p:cNvPr id="12" name="Line 10"/>
            <p:cNvSpPr>
              <a:spLocks noChangeShapeType="1"/>
            </p:cNvSpPr>
            <p:nvPr/>
          </p:nvSpPr>
          <p:spPr bwMode="invGray">
            <a:xfrm flipH="1">
              <a:off x="304800" y="5934629"/>
              <a:ext cx="1447042" cy="0"/>
            </a:xfrm>
            <a:prstGeom prst="line">
              <a:avLst/>
            </a:prstGeom>
            <a:noFill/>
            <a:ln w="9525">
              <a:solidFill>
                <a:schemeClr val="tx1"/>
              </a:solidFill>
              <a:round/>
              <a:headEnd/>
              <a:tailEnd/>
            </a:ln>
          </p:spPr>
          <p:txBody>
            <a:bodyPr wrap="none" anchor="ctr"/>
            <a:lstStyle/>
            <a:p>
              <a:endParaRPr lang="zh-CN" altLang="en-US" sz="1400" b="1" dirty="0">
                <a:latin typeface="微软雅黑" pitchFamily="34" charset="-122"/>
                <a:ea typeface="微软雅黑" pitchFamily="34" charset="-122"/>
              </a:endParaRPr>
            </a:p>
          </p:txBody>
        </p:sp>
        <p:sp>
          <p:nvSpPr>
            <p:cNvPr id="13" name="Line 11"/>
            <p:cNvSpPr>
              <a:spLocks noChangeShapeType="1"/>
            </p:cNvSpPr>
            <p:nvPr/>
          </p:nvSpPr>
          <p:spPr bwMode="invGray">
            <a:xfrm flipH="1">
              <a:off x="304800" y="4788639"/>
              <a:ext cx="2457791" cy="0"/>
            </a:xfrm>
            <a:prstGeom prst="line">
              <a:avLst/>
            </a:prstGeom>
            <a:noFill/>
            <a:ln w="9525">
              <a:solidFill>
                <a:schemeClr val="tx1"/>
              </a:solidFill>
              <a:round/>
              <a:headEnd/>
              <a:tailEnd/>
            </a:ln>
          </p:spPr>
          <p:txBody>
            <a:bodyPr wrap="none" anchor="ctr"/>
            <a:lstStyle/>
            <a:p>
              <a:endParaRPr lang="zh-CN" altLang="en-US" sz="1400" b="1" dirty="0">
                <a:latin typeface="微软雅黑" pitchFamily="34" charset="-122"/>
                <a:ea typeface="微软雅黑" pitchFamily="34" charset="-122"/>
              </a:endParaRPr>
            </a:p>
          </p:txBody>
        </p:sp>
        <p:sp>
          <p:nvSpPr>
            <p:cNvPr id="14" name="Line 12"/>
            <p:cNvSpPr>
              <a:spLocks noChangeShapeType="1"/>
            </p:cNvSpPr>
            <p:nvPr/>
          </p:nvSpPr>
          <p:spPr bwMode="invGray">
            <a:xfrm flipH="1">
              <a:off x="304800" y="3656105"/>
              <a:ext cx="3470357" cy="0"/>
            </a:xfrm>
            <a:prstGeom prst="line">
              <a:avLst/>
            </a:prstGeom>
            <a:noFill/>
            <a:ln w="9525">
              <a:solidFill>
                <a:schemeClr val="tx1"/>
              </a:solidFill>
              <a:round/>
              <a:headEnd/>
              <a:tailEnd/>
            </a:ln>
          </p:spPr>
          <p:txBody>
            <a:bodyPr wrap="none" anchor="ctr"/>
            <a:lstStyle/>
            <a:p>
              <a:endParaRPr lang="zh-CN" altLang="en-US" sz="1400" b="1" dirty="0">
                <a:latin typeface="微软雅黑" pitchFamily="34" charset="-122"/>
                <a:ea typeface="微软雅黑" pitchFamily="34" charset="-122"/>
              </a:endParaRPr>
            </a:p>
          </p:txBody>
        </p:sp>
        <p:sp>
          <p:nvSpPr>
            <p:cNvPr id="19" name="Text Box 26"/>
            <p:cNvSpPr txBox="1">
              <a:spLocks noChangeArrowheads="1"/>
            </p:cNvSpPr>
            <p:nvPr/>
          </p:nvSpPr>
          <p:spPr bwMode="invGray">
            <a:xfrm>
              <a:off x="657267" y="3111312"/>
              <a:ext cx="1014152" cy="307777"/>
            </a:xfrm>
            <a:prstGeom prst="rect">
              <a:avLst/>
            </a:prstGeom>
            <a:noFill/>
            <a:ln w="9525">
              <a:noFill/>
              <a:miter lim="800000"/>
              <a:headEnd/>
              <a:tailEnd/>
            </a:ln>
          </p:spPr>
          <p:txBody>
            <a:bodyPr wrap="none">
              <a:spAutoFit/>
            </a:bodyPr>
            <a:lstStyle/>
            <a:p>
              <a:pPr algn="ctr" eaLnBrk="0" hangingPunct="0"/>
              <a:r>
                <a:rPr lang="zh-CN" altLang="en-US" sz="1400" b="1" dirty="0" smtClean="0">
                  <a:latin typeface="微软雅黑" pitchFamily="34" charset="-122"/>
                  <a:ea typeface="微软雅黑" pitchFamily="34" charset="-122"/>
                </a:rPr>
                <a:t>竞争充分</a:t>
              </a:r>
              <a:endParaRPr lang="zh-CN" altLang="en-US" sz="1400" b="1" dirty="0">
                <a:latin typeface="微软雅黑" pitchFamily="34" charset="-122"/>
                <a:ea typeface="微软雅黑" pitchFamily="34" charset="-122"/>
              </a:endParaRPr>
            </a:p>
          </p:txBody>
        </p:sp>
        <p:sp>
          <p:nvSpPr>
            <p:cNvPr id="20" name="Text Box 27"/>
            <p:cNvSpPr txBox="1">
              <a:spLocks noChangeArrowheads="1"/>
            </p:cNvSpPr>
            <p:nvPr/>
          </p:nvSpPr>
          <p:spPr bwMode="invGray">
            <a:xfrm>
              <a:off x="455589" y="4179212"/>
              <a:ext cx="1417508" cy="307777"/>
            </a:xfrm>
            <a:prstGeom prst="rect">
              <a:avLst/>
            </a:prstGeom>
            <a:noFill/>
            <a:ln w="9525">
              <a:noFill/>
              <a:miter lim="800000"/>
              <a:headEnd/>
              <a:tailEnd/>
            </a:ln>
          </p:spPr>
          <p:txBody>
            <a:bodyPr wrap="none">
              <a:spAutoFit/>
            </a:bodyPr>
            <a:lstStyle/>
            <a:p>
              <a:pPr algn="ctr" eaLnBrk="0" hangingPunct="0"/>
              <a:r>
                <a:rPr lang="zh-CN" altLang="en-US" sz="1400" b="1" dirty="0" smtClean="0">
                  <a:latin typeface="微软雅黑" pitchFamily="34" charset="-122"/>
                  <a:ea typeface="微软雅黑" pitchFamily="34" charset="-122"/>
                </a:rPr>
                <a:t>行业发展成熟</a:t>
              </a:r>
              <a:endParaRPr lang="en-US" altLang="zh-CN" sz="1400" b="1" dirty="0" smtClean="0">
                <a:latin typeface="微软雅黑" pitchFamily="34" charset="-122"/>
                <a:ea typeface="微软雅黑" pitchFamily="34" charset="-122"/>
              </a:endParaRPr>
            </a:p>
          </p:txBody>
        </p:sp>
        <p:sp>
          <p:nvSpPr>
            <p:cNvPr id="21" name="Text Box 28"/>
            <p:cNvSpPr txBox="1">
              <a:spLocks noChangeArrowheads="1"/>
            </p:cNvSpPr>
            <p:nvPr/>
          </p:nvSpPr>
          <p:spPr bwMode="invGray">
            <a:xfrm>
              <a:off x="556427" y="5247112"/>
              <a:ext cx="1215830" cy="307777"/>
            </a:xfrm>
            <a:prstGeom prst="rect">
              <a:avLst/>
            </a:prstGeom>
            <a:noFill/>
            <a:ln w="9525">
              <a:noFill/>
              <a:miter lim="800000"/>
              <a:headEnd/>
              <a:tailEnd/>
            </a:ln>
          </p:spPr>
          <p:txBody>
            <a:bodyPr wrap="none">
              <a:spAutoFit/>
            </a:bodyPr>
            <a:lstStyle/>
            <a:p>
              <a:pPr algn="ctr" eaLnBrk="0" hangingPunct="0"/>
              <a:r>
                <a:rPr lang="zh-CN" altLang="en-US" sz="1400" b="1" dirty="0" smtClean="0">
                  <a:latin typeface="微软雅黑" pitchFamily="34" charset="-122"/>
                  <a:ea typeface="微软雅黑" pitchFamily="34" charset="-122"/>
                </a:rPr>
                <a:t>市场规模大</a:t>
              </a:r>
              <a:endParaRPr lang="zh-CN" altLang="en-US" sz="1400" b="1" dirty="0">
                <a:latin typeface="微软雅黑" pitchFamily="34" charset="-122"/>
                <a:ea typeface="微软雅黑" pitchFamily="34" charset="-122"/>
              </a:endParaRPr>
            </a:p>
          </p:txBody>
        </p:sp>
      </p:grpSp>
      <p:sp>
        <p:nvSpPr>
          <p:cNvPr id="23" name="TextBox 22"/>
          <p:cNvSpPr txBox="1"/>
          <p:nvPr/>
        </p:nvSpPr>
        <p:spPr>
          <a:xfrm>
            <a:off x="4114800" y="3733800"/>
            <a:ext cx="3124200" cy="523220"/>
          </a:xfrm>
          <a:prstGeom prst="rect">
            <a:avLst/>
          </a:prstGeom>
          <a:noFill/>
        </p:spPr>
        <p:txBody>
          <a:bodyPr wrap="square" rtlCol="0">
            <a:spAutoFit/>
          </a:bodyPr>
          <a:lstStyle/>
          <a:p>
            <a:r>
              <a:rPr lang="zh-CN" altLang="en-US" sz="1400" dirty="0" smtClean="0">
                <a:latin typeface="微软雅黑" pitchFamily="34" charset="-122"/>
                <a:ea typeface="微软雅黑" pitchFamily="34" charset="-122"/>
              </a:rPr>
              <a:t>我国的医疗美容行业起步较早，拥有成熟的医疗技术及一</a:t>
            </a:r>
            <a:r>
              <a:rPr lang="zh-CN" altLang="en-US" sz="1400" dirty="0">
                <a:latin typeface="微软雅黑" pitchFamily="34" charset="-122"/>
                <a:ea typeface="微软雅黑" pitchFamily="34" charset="-122"/>
              </a:rPr>
              <a:t>批行业专家。</a:t>
            </a:r>
          </a:p>
        </p:txBody>
      </p:sp>
      <p:sp>
        <p:nvSpPr>
          <p:cNvPr id="24" name="TextBox 23"/>
          <p:cNvSpPr txBox="1"/>
          <p:nvPr/>
        </p:nvSpPr>
        <p:spPr>
          <a:xfrm>
            <a:off x="4953000" y="2514600"/>
            <a:ext cx="3124200" cy="738664"/>
          </a:xfrm>
          <a:prstGeom prst="rect">
            <a:avLst/>
          </a:prstGeom>
          <a:noFill/>
        </p:spPr>
        <p:txBody>
          <a:bodyPr wrap="square" rtlCol="0">
            <a:spAutoFit/>
          </a:bodyPr>
          <a:lstStyle/>
          <a:p>
            <a:r>
              <a:rPr lang="zh-CN" altLang="en-US" sz="1400" dirty="0" smtClean="0">
                <a:latin typeface="微软雅黑" pitchFamily="34" charset="-122"/>
                <a:ea typeface="微软雅黑" pitchFamily="34" charset="-122"/>
              </a:rPr>
              <a:t>目前我国的医疗美容市场各种类机构并存，在医疗美容市场上的竞争相对其他医疗市场更加充分。</a:t>
            </a:r>
            <a:endParaRPr lang="zh-CN" altLang="en-US" sz="1400" dirty="0">
              <a:latin typeface="微软雅黑" pitchFamily="34" charset="-122"/>
              <a:ea typeface="微软雅黑" pitchFamily="34" charset="-122"/>
            </a:endParaRPr>
          </a:p>
        </p:txBody>
      </p:sp>
      <p:sp>
        <p:nvSpPr>
          <p:cNvPr id="26" name="TextBox 25"/>
          <p:cNvSpPr txBox="1"/>
          <p:nvPr/>
        </p:nvSpPr>
        <p:spPr>
          <a:xfrm>
            <a:off x="2895600" y="4800600"/>
            <a:ext cx="3886200" cy="738664"/>
          </a:xfrm>
          <a:prstGeom prst="rect">
            <a:avLst/>
          </a:prstGeom>
          <a:noFill/>
        </p:spPr>
        <p:txBody>
          <a:bodyPr wrap="square" rtlCol="0">
            <a:spAutoFit/>
          </a:bodyPr>
          <a:lstStyle/>
          <a:p>
            <a:r>
              <a:rPr lang="zh-CN" altLang="en-US" sz="1400" dirty="0" smtClean="0">
                <a:latin typeface="微软雅黑" pitchFamily="34" charset="-122"/>
                <a:ea typeface="微软雅黑" pitchFamily="34" charset="-122"/>
              </a:rPr>
              <a:t>我国的人口基数大，随着医疗美容观念的不断普及，将有越来越多的人加入到医疗美容消费者的行列。</a:t>
            </a:r>
            <a:endParaRPr lang="zh-CN" altLang="en-US" sz="1400" dirty="0">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22</a:t>
            </a:fld>
            <a:endParaRPr lang="en-US" altLang="zh-CN"/>
          </a:p>
        </p:txBody>
      </p:sp>
      <p:sp>
        <p:nvSpPr>
          <p:cNvPr id="2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与韩国等国外医疗美容相比，国内的医疗美容市场拥有得天独厚的优势，且从技术方面讲，国内的医疗美容行业技术也较先进，我国的医疗美容机构应尽量发挥这些优势，留住更多的医疗美容消费者。</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目前我国</a:t>
            </a:r>
            <a:r>
              <a:rPr lang="zh-CN" altLang="en-US" dirty="0" smtClean="0"/>
              <a:t>医疗美容</a:t>
            </a:r>
            <a:r>
              <a:rPr lang="zh-CN" altLang="zh-CN" dirty="0" smtClean="0"/>
              <a:t>行业遭遇的主要瓶颈</a:t>
            </a:r>
            <a:endParaRPr lang="zh-CN" altLang="en-US" dirty="0"/>
          </a:p>
        </p:txBody>
      </p:sp>
      <p:sp>
        <p:nvSpPr>
          <p:cNvPr id="4" name="Rectangle 3"/>
          <p:cNvSpPr>
            <a:spLocks noChangeArrowheads="1"/>
          </p:cNvSpPr>
          <p:nvPr/>
        </p:nvSpPr>
        <p:spPr bwMode="auto">
          <a:xfrm>
            <a:off x="593725" y="2346448"/>
            <a:ext cx="3859212" cy="3231654"/>
          </a:xfrm>
          <a:prstGeom prst="rect">
            <a:avLst/>
          </a:prstGeom>
          <a:noFill/>
          <a:ln w="6350">
            <a:noFill/>
            <a:miter lim="800000"/>
            <a:headEnd/>
            <a:tailEnd/>
          </a:ln>
        </p:spPr>
        <p:txBody>
          <a:bodyPr wrap="square" lIns="0" tIns="0" rIns="0" bIns="0">
            <a:spAutoFit/>
          </a:bodyPr>
          <a:lstStyle/>
          <a:p>
            <a:pPr marL="190500" lvl="1" indent="-188913" defTabSz="330200">
              <a:lnSpc>
                <a:spcPct val="150000"/>
              </a:lnSpc>
              <a:buFontTx/>
              <a:buChar char="•"/>
              <a:tabLst>
                <a:tab pos="8521700" algn="r"/>
              </a:tabLst>
            </a:pPr>
            <a:r>
              <a:rPr lang="zh-CN" altLang="zh-CN" sz="1400" dirty="0" smtClean="0">
                <a:latin typeface="微软雅黑" pitchFamily="34" charset="-122"/>
                <a:ea typeface="微软雅黑" pitchFamily="34" charset="-122"/>
              </a:rPr>
              <a:t>现阶段我国的审批部门对医疗美容产品的审批较严格，审批周期也较长，</a:t>
            </a:r>
            <a:r>
              <a:rPr lang="zh-CN" altLang="en-US" sz="1400" dirty="0" smtClean="0">
                <a:latin typeface="微软雅黑" pitchFamily="34" charset="-122"/>
                <a:ea typeface="微软雅黑" pitchFamily="34" charset="-122"/>
              </a:rPr>
              <a:t>面对目前国内目标消费者形形色色的医疗美容消费需求不能被及时满足，</a:t>
            </a:r>
            <a:r>
              <a:rPr lang="zh-CN" altLang="zh-CN" sz="1400" dirty="0" smtClean="0">
                <a:latin typeface="微软雅黑" pitchFamily="34" charset="-122"/>
                <a:ea typeface="微软雅黑" pitchFamily="34" charset="-122"/>
              </a:rPr>
              <a:t>或虽暂时满足需求但在效果上不能达到最好的效果</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marL="190500" lvl="1" indent="-188913" defTabSz="330200">
              <a:lnSpc>
                <a:spcPct val="150000"/>
              </a:lnSpc>
              <a:buFontTx/>
              <a:buChar char="•"/>
              <a:tabLst>
                <a:tab pos="8521700" algn="r"/>
              </a:tabLst>
            </a:pPr>
            <a:r>
              <a:rPr lang="zh-CN" altLang="en-US" sz="1400" dirty="0" smtClean="0">
                <a:latin typeface="微软雅黑" pitchFamily="34" charset="-122"/>
                <a:ea typeface="微软雅黑" pitchFamily="34" charset="-122"/>
              </a:rPr>
              <a:t>随着消费者消费需求的不断增长，部分医疗美容机构冒着违法的风险使用未经过药监局审批的相关产品，一方面加大了患者的使用风险，另一方面也暴露出目前国内医疗美容产品较单一的市场弊病。</a:t>
            </a:r>
            <a:endParaRPr kumimoji="1" lang="zh-CN" altLang="de-DE" sz="1400" b="0" dirty="0">
              <a:latin typeface="微软雅黑" pitchFamily="34" charset="-122"/>
              <a:ea typeface="微软雅黑" pitchFamily="34" charset="-122"/>
            </a:endParaRPr>
          </a:p>
        </p:txBody>
      </p:sp>
      <p:sp>
        <p:nvSpPr>
          <p:cNvPr id="5" name="AutoShape 4"/>
          <p:cNvSpPr>
            <a:spLocks noChangeArrowheads="1"/>
          </p:cNvSpPr>
          <p:nvPr/>
        </p:nvSpPr>
        <p:spPr bwMode="auto">
          <a:xfrm rot="16200000" flipV="1">
            <a:off x="2257131" y="3881145"/>
            <a:ext cx="487363" cy="3986798"/>
          </a:xfrm>
          <a:prstGeom prst="homePlate">
            <a:avLst>
              <a:gd name="adj" fmla="val 16616"/>
            </a:avLst>
          </a:prstGeom>
          <a:solidFill>
            <a:schemeClr val="accent2"/>
          </a:solidFill>
          <a:ln w="6350">
            <a:noFill/>
            <a:miter lim="800000"/>
            <a:headEnd/>
            <a:tailEnd/>
          </a:ln>
          <a:effectLst>
            <a:outerShdw dist="35921" dir="2700000" algn="ctr" rotWithShape="0">
              <a:schemeClr val="hlink"/>
            </a:outerShdw>
          </a:effectLst>
        </p:spPr>
        <p:txBody>
          <a:bodyPr wrap="none" lIns="0" tIns="0" rIns="0" bIns="0" anchor="ctr"/>
          <a:lstStyle/>
          <a:p>
            <a:pPr>
              <a:defRPr/>
            </a:pPr>
            <a:endParaRPr lang="zh-CN" altLang="en-US" dirty="0">
              <a:latin typeface="微软雅黑" pitchFamily="34" charset="-122"/>
            </a:endParaRPr>
          </a:p>
        </p:txBody>
      </p:sp>
      <p:sp>
        <p:nvSpPr>
          <p:cNvPr id="6" name="Freeform 5"/>
          <p:cNvSpPr>
            <a:spLocks/>
          </p:cNvSpPr>
          <p:nvPr/>
        </p:nvSpPr>
        <p:spPr bwMode="auto">
          <a:xfrm flipV="1">
            <a:off x="505777" y="2286001"/>
            <a:ext cx="3990023" cy="3295650"/>
          </a:xfrm>
          <a:custGeom>
            <a:avLst/>
            <a:gdLst>
              <a:gd name="T0" fmla="*/ 0 w 2475"/>
              <a:gd name="T1" fmla="*/ 0 h 2076"/>
              <a:gd name="T2" fmla="*/ 2147483647 w 2475"/>
              <a:gd name="T3" fmla="*/ 2147483647 h 2076"/>
              <a:gd name="T4" fmla="*/ 2147483647 w 2475"/>
              <a:gd name="T5" fmla="*/ 0 h 2076"/>
              <a:gd name="T6" fmla="*/ 2147483647 w 2475"/>
              <a:gd name="T7" fmla="*/ 2147483647 h 2076"/>
              <a:gd name="T8" fmla="*/ 0 w 2475"/>
              <a:gd name="T9" fmla="*/ 2147483647 h 2076"/>
              <a:gd name="T10" fmla="*/ 0 w 2475"/>
              <a:gd name="T11" fmla="*/ 0 h 2076"/>
              <a:gd name="T12" fmla="*/ 0 60000 65536"/>
              <a:gd name="T13" fmla="*/ 0 60000 65536"/>
              <a:gd name="T14" fmla="*/ 0 60000 65536"/>
              <a:gd name="T15" fmla="*/ 0 60000 65536"/>
              <a:gd name="T16" fmla="*/ 0 60000 65536"/>
              <a:gd name="T17" fmla="*/ 0 60000 65536"/>
              <a:gd name="T18" fmla="*/ 0 w 2475"/>
              <a:gd name="T19" fmla="*/ 0 h 2076"/>
              <a:gd name="T20" fmla="*/ 2475 w 2475"/>
              <a:gd name="T21" fmla="*/ 2076 h 2076"/>
            </a:gdLst>
            <a:ahLst/>
            <a:cxnLst>
              <a:cxn ang="T12">
                <a:pos x="T0" y="T1"/>
              </a:cxn>
              <a:cxn ang="T13">
                <a:pos x="T2" y="T3"/>
              </a:cxn>
              <a:cxn ang="T14">
                <a:pos x="T4" y="T5"/>
              </a:cxn>
              <a:cxn ang="T15">
                <a:pos x="T6" y="T7"/>
              </a:cxn>
              <a:cxn ang="T16">
                <a:pos x="T8" y="T9"/>
              </a:cxn>
              <a:cxn ang="T17">
                <a:pos x="T10" y="T11"/>
              </a:cxn>
            </a:cxnLst>
            <a:rect l="T18" t="T19" r="T20" b="T21"/>
            <a:pathLst>
              <a:path w="2475" h="2076">
                <a:moveTo>
                  <a:pt x="0" y="0"/>
                </a:moveTo>
                <a:lnTo>
                  <a:pt x="1228" y="49"/>
                </a:lnTo>
                <a:lnTo>
                  <a:pt x="2475" y="0"/>
                </a:lnTo>
                <a:lnTo>
                  <a:pt x="2475" y="2076"/>
                </a:lnTo>
                <a:lnTo>
                  <a:pt x="0" y="2076"/>
                </a:lnTo>
                <a:lnTo>
                  <a:pt x="0" y="0"/>
                </a:lnTo>
                <a:close/>
              </a:path>
            </a:pathLst>
          </a:custGeom>
          <a:noFill/>
          <a:ln w="6350" cap="flat" cmpd="sng">
            <a:solidFill>
              <a:schemeClr val="tx1"/>
            </a:solidFill>
            <a:prstDash val="solid"/>
            <a:round/>
            <a:headEnd/>
            <a:tailEnd/>
          </a:ln>
        </p:spPr>
        <p:txBody>
          <a:bodyPr wrap="none" lIns="0" tIns="0" rIns="0" bIns="0" anchor="ctr"/>
          <a:lstStyle/>
          <a:p>
            <a:endParaRPr lang="zh-CN" altLang="en-US" dirty="0">
              <a:latin typeface="微软雅黑" pitchFamily="34" charset="-122"/>
            </a:endParaRPr>
          </a:p>
        </p:txBody>
      </p:sp>
      <p:sp>
        <p:nvSpPr>
          <p:cNvPr id="7" name="AutoShape 6"/>
          <p:cNvSpPr>
            <a:spLocks noChangeArrowheads="1"/>
          </p:cNvSpPr>
          <p:nvPr/>
        </p:nvSpPr>
        <p:spPr bwMode="auto">
          <a:xfrm rot="5400000">
            <a:off x="6412548" y="523241"/>
            <a:ext cx="481012" cy="4006531"/>
          </a:xfrm>
          <a:prstGeom prst="homePlate">
            <a:avLst>
              <a:gd name="adj" fmla="val 15185"/>
            </a:avLst>
          </a:prstGeom>
          <a:solidFill>
            <a:schemeClr val="accent2"/>
          </a:solidFill>
          <a:ln w="6350">
            <a:noFill/>
            <a:miter lim="800000"/>
            <a:headEnd/>
            <a:tailEnd/>
          </a:ln>
          <a:effectLst>
            <a:outerShdw dist="35921" dir="2700000" algn="ctr" rotWithShape="0">
              <a:schemeClr val="hlink"/>
            </a:outerShdw>
          </a:effectLst>
        </p:spPr>
        <p:txBody>
          <a:bodyPr wrap="none" lIns="0" tIns="0" rIns="0" bIns="0" anchor="ctr"/>
          <a:lstStyle/>
          <a:p>
            <a:pPr>
              <a:defRPr/>
            </a:pPr>
            <a:endParaRPr lang="zh-CN" altLang="en-US" dirty="0">
              <a:latin typeface="微软雅黑" pitchFamily="34" charset="-122"/>
            </a:endParaRPr>
          </a:p>
        </p:txBody>
      </p:sp>
      <p:sp>
        <p:nvSpPr>
          <p:cNvPr id="8" name="Rectangle 7"/>
          <p:cNvSpPr>
            <a:spLocks noChangeArrowheads="1"/>
          </p:cNvSpPr>
          <p:nvPr/>
        </p:nvSpPr>
        <p:spPr bwMode="auto">
          <a:xfrm>
            <a:off x="4751388" y="2900363"/>
            <a:ext cx="3859212" cy="3240887"/>
          </a:xfrm>
          <a:prstGeom prst="rect">
            <a:avLst/>
          </a:prstGeom>
          <a:noFill/>
          <a:ln w="6350">
            <a:noFill/>
            <a:miter lim="800000"/>
            <a:headEnd/>
            <a:tailEnd/>
          </a:ln>
        </p:spPr>
        <p:txBody>
          <a:bodyPr wrap="square" lIns="0" tIns="0" rIns="0" bIns="0">
            <a:spAutoFit/>
          </a:bodyPr>
          <a:lstStyle/>
          <a:p>
            <a:pPr marL="190500" lvl="1" indent="-188913" defTabSz="330200">
              <a:lnSpc>
                <a:spcPct val="130000"/>
              </a:lnSpc>
              <a:buFontTx/>
              <a:buChar char="•"/>
              <a:tabLst>
                <a:tab pos="8521700" algn="r"/>
              </a:tabLst>
            </a:pPr>
            <a:r>
              <a:rPr lang="zh-CN" altLang="en-US" sz="1400" dirty="0" smtClean="0">
                <a:latin typeface="微软雅黑" pitchFamily="34" charset="-122"/>
              </a:rPr>
              <a:t>目前对医疗美容行业存在着各种问题：</a:t>
            </a:r>
            <a:endParaRPr lang="en-US" altLang="zh-CN" sz="1400" dirty="0" smtClean="0">
              <a:latin typeface="微软雅黑" pitchFamily="34" charset="-122"/>
            </a:endParaRPr>
          </a:p>
          <a:p>
            <a:pPr marL="371475" lvl="1" indent="-188913" defTabSz="330200">
              <a:lnSpc>
                <a:spcPct val="130000"/>
              </a:lnSpc>
              <a:buFontTx/>
              <a:buChar char="•"/>
              <a:tabLst>
                <a:tab pos="365125" algn="l"/>
                <a:tab pos="8521700" algn="r"/>
              </a:tabLst>
            </a:pPr>
            <a:r>
              <a:rPr lang="zh-CN" altLang="en-US" sz="1200" dirty="0" smtClean="0">
                <a:latin typeface="微软雅黑" pitchFamily="34" charset="-122"/>
              </a:rPr>
              <a:t>部分机构的专业资质不能达到法规规章标准，如生活美容机构未经许可即做</a:t>
            </a:r>
            <a:r>
              <a:rPr lang="zh-CN" altLang="en-US" sz="1200" dirty="0">
                <a:latin typeface="微软雅黑" pitchFamily="34" charset="-122"/>
              </a:rPr>
              <a:t>注射类美容</a:t>
            </a:r>
            <a:r>
              <a:rPr lang="zh-CN" altLang="en-US" sz="1200" dirty="0" smtClean="0">
                <a:latin typeface="微软雅黑" pitchFamily="34" charset="-122"/>
              </a:rPr>
              <a:t>项目。</a:t>
            </a:r>
            <a:endParaRPr lang="en-US" altLang="zh-CN" sz="1200" dirty="0" smtClean="0">
              <a:latin typeface="微软雅黑" pitchFamily="34" charset="-122"/>
            </a:endParaRPr>
          </a:p>
          <a:p>
            <a:pPr marL="371475" lvl="1" indent="-188913" defTabSz="330200">
              <a:lnSpc>
                <a:spcPct val="130000"/>
              </a:lnSpc>
              <a:buFontTx/>
              <a:buChar char="•"/>
              <a:tabLst>
                <a:tab pos="365125" algn="l"/>
                <a:tab pos="8521700" algn="r"/>
              </a:tabLst>
            </a:pPr>
            <a:r>
              <a:rPr lang="zh-CN" altLang="en-US" sz="1200" dirty="0" smtClean="0">
                <a:latin typeface="微软雅黑" pitchFamily="34" charset="-122"/>
              </a:rPr>
              <a:t>医生执业情况较混乱，无证</a:t>
            </a:r>
            <a:r>
              <a:rPr lang="zh-CN" altLang="en-US" sz="1200" dirty="0">
                <a:latin typeface="微软雅黑" pitchFamily="34" charset="-122"/>
              </a:rPr>
              <a:t>行医</a:t>
            </a:r>
            <a:r>
              <a:rPr lang="zh-CN" altLang="en-US" sz="1200" dirty="0" smtClean="0">
                <a:latin typeface="微软雅黑" pitchFamily="34" charset="-122"/>
              </a:rPr>
              <a:t>（如</a:t>
            </a:r>
            <a:r>
              <a:rPr lang="en-US" altLang="zh-CN" sz="1200" dirty="0" smtClean="0">
                <a:latin typeface="微软雅黑" pitchFamily="34" charset="-122"/>
              </a:rPr>
              <a:t>《</a:t>
            </a:r>
            <a:r>
              <a:rPr lang="zh-CN" altLang="en-US" sz="1200" dirty="0">
                <a:latin typeface="微软雅黑" pitchFamily="34" charset="-122"/>
              </a:rPr>
              <a:t>焦点访谈</a:t>
            </a:r>
            <a:r>
              <a:rPr lang="en-US" altLang="zh-CN" sz="1200" dirty="0">
                <a:latin typeface="微软雅黑" pitchFamily="34" charset="-122"/>
              </a:rPr>
              <a:t>》</a:t>
            </a:r>
            <a:r>
              <a:rPr lang="zh-CN" altLang="en-US" sz="1200" dirty="0">
                <a:latin typeface="微软雅黑" pitchFamily="34" charset="-122"/>
              </a:rPr>
              <a:t>披露北京的所谓韩国整容专家多</a:t>
            </a:r>
            <a:r>
              <a:rPr lang="zh-CN" altLang="en-US" sz="1200" dirty="0" smtClean="0">
                <a:latin typeface="微软雅黑" pitchFamily="34" charset="-122"/>
              </a:rPr>
              <a:t>为无照</a:t>
            </a:r>
            <a:r>
              <a:rPr lang="en-US" altLang="zh-CN" sz="1200" dirty="0" smtClean="0">
                <a:latin typeface="微软雅黑" pitchFamily="34" charset="-122"/>
              </a:rPr>
              <a:t>"</a:t>
            </a:r>
            <a:r>
              <a:rPr lang="zh-CN" altLang="en-US" sz="1200" dirty="0">
                <a:latin typeface="微软雅黑" pitchFamily="34" charset="-122"/>
              </a:rPr>
              <a:t>游医</a:t>
            </a:r>
            <a:r>
              <a:rPr lang="en-US" altLang="zh-CN" sz="1200" dirty="0" smtClean="0">
                <a:latin typeface="微软雅黑" pitchFamily="34" charset="-122"/>
              </a:rPr>
              <a:t>"</a:t>
            </a:r>
            <a:r>
              <a:rPr lang="zh-CN" altLang="en-US" sz="1200" dirty="0" smtClean="0">
                <a:latin typeface="微软雅黑" pitchFamily="34" charset="-122"/>
              </a:rPr>
              <a:t>）</a:t>
            </a:r>
            <a:r>
              <a:rPr lang="zh-CN" altLang="en-US" sz="1200" dirty="0">
                <a:latin typeface="微软雅黑" pitchFamily="34" charset="-122"/>
              </a:rPr>
              <a:t>、</a:t>
            </a:r>
            <a:r>
              <a:rPr lang="zh-CN" altLang="en-US" sz="1200" dirty="0" smtClean="0">
                <a:latin typeface="微软雅黑" pitchFamily="34" charset="-122"/>
              </a:rPr>
              <a:t>跨专业行医、非法行医、广告虚夸等现象大量存在。</a:t>
            </a:r>
            <a:endParaRPr lang="en-US" altLang="zh-CN" sz="1200" dirty="0" smtClean="0">
              <a:latin typeface="微软雅黑" pitchFamily="34" charset="-122"/>
            </a:endParaRPr>
          </a:p>
          <a:p>
            <a:pPr marL="371475" lvl="1" indent="-188913" defTabSz="330200">
              <a:lnSpc>
                <a:spcPct val="130000"/>
              </a:lnSpc>
              <a:buFontTx/>
              <a:buChar char="•"/>
              <a:tabLst>
                <a:tab pos="365125" algn="l"/>
                <a:tab pos="8521700" algn="r"/>
              </a:tabLst>
            </a:pPr>
            <a:r>
              <a:rPr lang="zh-CN" altLang="en-US" sz="1200" dirty="0" smtClean="0">
                <a:latin typeface="微软雅黑" pitchFamily="34" charset="-122"/>
              </a:rPr>
              <a:t>医疗</a:t>
            </a:r>
            <a:r>
              <a:rPr lang="zh-CN" altLang="en-US" sz="1200" dirty="0">
                <a:latin typeface="微软雅黑" pitchFamily="34" charset="-122"/>
              </a:rPr>
              <a:t>产品</a:t>
            </a:r>
            <a:r>
              <a:rPr lang="zh-CN" altLang="en-US" sz="1200" dirty="0" smtClean="0">
                <a:latin typeface="微软雅黑" pitchFamily="34" charset="-122"/>
              </a:rPr>
              <a:t>走私及违规使用问题严重，部分机构使用的产品没有许可证，</a:t>
            </a:r>
            <a:r>
              <a:rPr lang="en-US" altLang="zh-CN" sz="1200" dirty="0" smtClean="0">
                <a:latin typeface="微软雅黑" pitchFamily="34" charset="-122"/>
              </a:rPr>
              <a:t>2010</a:t>
            </a:r>
            <a:r>
              <a:rPr lang="zh-CN" altLang="en-US" sz="1200" dirty="0">
                <a:latin typeface="微软雅黑" pitchFamily="34" charset="-122"/>
              </a:rPr>
              <a:t>年医美产品（指注射类产品</a:t>
            </a:r>
            <a:r>
              <a:rPr lang="zh-CN" altLang="en-US" sz="1200" dirty="0" smtClean="0">
                <a:latin typeface="微软雅黑" pitchFamily="34" charset="-122"/>
              </a:rPr>
              <a:t>）调查显示</a:t>
            </a:r>
            <a:r>
              <a:rPr lang="zh-CN" altLang="en-US" sz="1200" dirty="0">
                <a:latin typeface="微软雅黑" pitchFamily="34" charset="-122"/>
              </a:rPr>
              <a:t>，生活</a:t>
            </a:r>
            <a:r>
              <a:rPr lang="zh-CN" altLang="en-US" sz="1200" dirty="0" smtClean="0">
                <a:latin typeface="微软雅黑" pitchFamily="34" charset="-122"/>
              </a:rPr>
              <a:t>美容机构和</a:t>
            </a:r>
            <a:r>
              <a:rPr lang="zh-CN" altLang="en-US" sz="1200" dirty="0">
                <a:latin typeface="微软雅黑" pitchFamily="34" charset="-122"/>
              </a:rPr>
              <a:t>黑诊所使用的产品主要是</a:t>
            </a:r>
            <a:r>
              <a:rPr lang="zh-CN" altLang="en-US" sz="1200" dirty="0" smtClean="0">
                <a:latin typeface="微软雅黑" pitchFamily="34" charset="-122"/>
              </a:rPr>
              <a:t>走私入境</a:t>
            </a:r>
            <a:r>
              <a:rPr lang="zh-CN" altLang="en-US" sz="1200" dirty="0">
                <a:latin typeface="微软雅黑" pitchFamily="34" charset="-122"/>
              </a:rPr>
              <a:t>产品</a:t>
            </a:r>
            <a:r>
              <a:rPr lang="zh-CN" altLang="en-US" sz="1200" dirty="0" smtClean="0">
                <a:latin typeface="微软雅黑" pitchFamily="34" charset="-122"/>
              </a:rPr>
              <a:t>。近几年已有改善，但此类问题仍存在。</a:t>
            </a:r>
            <a:endParaRPr lang="en-US" altLang="zh-CN" sz="1200" dirty="0" smtClean="0">
              <a:latin typeface="微软雅黑" pitchFamily="34" charset="-122"/>
            </a:endParaRPr>
          </a:p>
          <a:p>
            <a:pPr marL="190500" lvl="1" indent="-188913" defTabSz="330200">
              <a:lnSpc>
                <a:spcPct val="130000"/>
              </a:lnSpc>
              <a:buFontTx/>
              <a:buChar char="•"/>
              <a:tabLst>
                <a:tab pos="8521700" algn="r"/>
              </a:tabLst>
            </a:pPr>
            <a:r>
              <a:rPr lang="zh-CN" altLang="en-US" sz="1400" dirty="0" smtClean="0">
                <a:latin typeface="微软雅黑" pitchFamily="34" charset="-122"/>
              </a:rPr>
              <a:t>现阶段监管不到位、相关法规内容滞后、操作性不强，有待进一步修订、细化</a:t>
            </a:r>
            <a:r>
              <a:rPr lang="zh-CN" altLang="zh-CN" sz="1400" dirty="0" smtClean="0">
                <a:latin typeface="微软雅黑" pitchFamily="34" charset="-122"/>
              </a:rPr>
              <a:t>。</a:t>
            </a:r>
            <a:endParaRPr kumimoji="1" lang="zh-CN" altLang="de-DE" sz="1400" b="0" dirty="0">
              <a:latin typeface="微软雅黑" pitchFamily="34" charset="-122"/>
            </a:endParaRPr>
          </a:p>
        </p:txBody>
      </p:sp>
      <p:sp>
        <p:nvSpPr>
          <p:cNvPr id="9" name="Text Box 8"/>
          <p:cNvSpPr txBox="1">
            <a:spLocks noChangeArrowheads="1"/>
          </p:cNvSpPr>
          <p:nvPr/>
        </p:nvSpPr>
        <p:spPr bwMode="auto">
          <a:xfrm>
            <a:off x="5029200" y="2387546"/>
            <a:ext cx="3417277" cy="215444"/>
          </a:xfrm>
          <a:prstGeom prst="rect">
            <a:avLst/>
          </a:prstGeom>
          <a:noFill/>
          <a:ln w="6350">
            <a:noFill/>
            <a:miter lim="800000"/>
            <a:headEnd/>
            <a:tailEnd/>
          </a:ln>
        </p:spPr>
        <p:txBody>
          <a:bodyPr wrap="square" lIns="0" tIns="0" rIns="0" bIns="0" anchor="ctr">
            <a:spAutoFit/>
          </a:bodyPr>
          <a:lstStyle/>
          <a:p>
            <a:r>
              <a:rPr lang="zh-CN" altLang="zh-CN" sz="1400" b="1" dirty="0" smtClean="0">
                <a:latin typeface="微软雅黑" pitchFamily="34" charset="-122"/>
              </a:rPr>
              <a:t>快速发展的市场与监管制度之间的矛盾</a:t>
            </a:r>
            <a:endParaRPr lang="zh-CN" altLang="en-US" sz="1400" b="1" dirty="0">
              <a:latin typeface="微软雅黑" pitchFamily="34" charset="-122"/>
            </a:endParaRPr>
          </a:p>
        </p:txBody>
      </p:sp>
      <p:sp>
        <p:nvSpPr>
          <p:cNvPr id="10" name="Freeform 9"/>
          <p:cNvSpPr>
            <a:spLocks/>
          </p:cNvSpPr>
          <p:nvPr/>
        </p:nvSpPr>
        <p:spPr bwMode="auto">
          <a:xfrm>
            <a:off x="4648200" y="2822576"/>
            <a:ext cx="4009772" cy="3295650"/>
          </a:xfrm>
          <a:custGeom>
            <a:avLst/>
            <a:gdLst>
              <a:gd name="T0" fmla="*/ 0 w 2475"/>
              <a:gd name="T1" fmla="*/ 0 h 2076"/>
              <a:gd name="T2" fmla="*/ 2147483647 w 2475"/>
              <a:gd name="T3" fmla="*/ 2147483647 h 2076"/>
              <a:gd name="T4" fmla="*/ 2147483647 w 2475"/>
              <a:gd name="T5" fmla="*/ 0 h 2076"/>
              <a:gd name="T6" fmla="*/ 2147483647 w 2475"/>
              <a:gd name="T7" fmla="*/ 2147483647 h 2076"/>
              <a:gd name="T8" fmla="*/ 0 w 2475"/>
              <a:gd name="T9" fmla="*/ 2147483647 h 2076"/>
              <a:gd name="T10" fmla="*/ 0 w 2475"/>
              <a:gd name="T11" fmla="*/ 0 h 2076"/>
              <a:gd name="T12" fmla="*/ 0 60000 65536"/>
              <a:gd name="T13" fmla="*/ 0 60000 65536"/>
              <a:gd name="T14" fmla="*/ 0 60000 65536"/>
              <a:gd name="T15" fmla="*/ 0 60000 65536"/>
              <a:gd name="T16" fmla="*/ 0 60000 65536"/>
              <a:gd name="T17" fmla="*/ 0 60000 65536"/>
              <a:gd name="T18" fmla="*/ 0 w 2475"/>
              <a:gd name="T19" fmla="*/ 0 h 2076"/>
              <a:gd name="T20" fmla="*/ 2475 w 2475"/>
              <a:gd name="T21" fmla="*/ 2076 h 2076"/>
            </a:gdLst>
            <a:ahLst/>
            <a:cxnLst>
              <a:cxn ang="T12">
                <a:pos x="T0" y="T1"/>
              </a:cxn>
              <a:cxn ang="T13">
                <a:pos x="T2" y="T3"/>
              </a:cxn>
              <a:cxn ang="T14">
                <a:pos x="T4" y="T5"/>
              </a:cxn>
              <a:cxn ang="T15">
                <a:pos x="T6" y="T7"/>
              </a:cxn>
              <a:cxn ang="T16">
                <a:pos x="T8" y="T9"/>
              </a:cxn>
              <a:cxn ang="T17">
                <a:pos x="T10" y="T11"/>
              </a:cxn>
            </a:cxnLst>
            <a:rect l="T18" t="T19" r="T20" b="T21"/>
            <a:pathLst>
              <a:path w="2475" h="2076">
                <a:moveTo>
                  <a:pt x="0" y="0"/>
                </a:moveTo>
                <a:lnTo>
                  <a:pt x="1228" y="49"/>
                </a:lnTo>
                <a:lnTo>
                  <a:pt x="2475" y="0"/>
                </a:lnTo>
                <a:lnTo>
                  <a:pt x="2475" y="2076"/>
                </a:lnTo>
                <a:lnTo>
                  <a:pt x="0" y="2076"/>
                </a:lnTo>
                <a:lnTo>
                  <a:pt x="0" y="0"/>
                </a:lnTo>
                <a:close/>
              </a:path>
            </a:pathLst>
          </a:custGeom>
          <a:noFill/>
          <a:ln w="6350" cap="flat" cmpd="sng">
            <a:solidFill>
              <a:schemeClr val="tx1"/>
            </a:solidFill>
            <a:prstDash val="solid"/>
            <a:round/>
            <a:headEnd/>
            <a:tailEnd/>
          </a:ln>
        </p:spPr>
        <p:txBody>
          <a:bodyPr wrap="none" lIns="0" tIns="0" rIns="0" bIns="0" anchor="ctr"/>
          <a:lstStyle/>
          <a:p>
            <a:endParaRPr lang="zh-CN" altLang="en-US" dirty="0">
              <a:latin typeface="微软雅黑" pitchFamily="34" charset="-122"/>
            </a:endParaRPr>
          </a:p>
        </p:txBody>
      </p:sp>
      <p:sp>
        <p:nvSpPr>
          <p:cNvPr id="11" name="Text Box 10"/>
          <p:cNvSpPr txBox="1">
            <a:spLocks noChangeArrowheads="1"/>
          </p:cNvSpPr>
          <p:nvPr/>
        </p:nvSpPr>
        <p:spPr bwMode="auto">
          <a:xfrm>
            <a:off x="854075" y="5790635"/>
            <a:ext cx="3352800" cy="215444"/>
          </a:xfrm>
          <a:prstGeom prst="rect">
            <a:avLst/>
          </a:prstGeom>
          <a:noFill/>
          <a:ln w="6350">
            <a:noFill/>
            <a:miter lim="800000"/>
            <a:headEnd/>
            <a:tailEnd/>
          </a:ln>
        </p:spPr>
        <p:txBody>
          <a:bodyPr lIns="0" tIns="0" rIns="0" bIns="0" anchor="ctr">
            <a:spAutoFit/>
          </a:bodyPr>
          <a:lstStyle/>
          <a:p>
            <a:r>
              <a:rPr lang="zh-CN" altLang="en-US" sz="1400" b="1" dirty="0" smtClean="0">
                <a:latin typeface="微软雅黑" pitchFamily="34" charset="-122"/>
              </a:rPr>
              <a:t>美容</a:t>
            </a:r>
            <a:r>
              <a:rPr lang="zh-CN" altLang="zh-CN" sz="1400" b="1" dirty="0" smtClean="0">
                <a:latin typeface="微软雅黑" pitchFamily="34" charset="-122"/>
              </a:rPr>
              <a:t>产品单一与市场需求多样的供需矛盾</a:t>
            </a:r>
            <a:endParaRPr lang="zh-CN" altLang="en-US" sz="1400" b="1" dirty="0">
              <a:solidFill>
                <a:schemeClr val="tx1"/>
              </a:solidFill>
              <a:latin typeface="微软雅黑" pitchFamily="34" charset="-122"/>
            </a:endParaRPr>
          </a:p>
        </p:txBody>
      </p:sp>
      <p:sp>
        <p:nvSpPr>
          <p:cNvPr id="12" name="灯片编号占位符 11"/>
          <p:cNvSpPr>
            <a:spLocks noGrp="1"/>
          </p:cNvSpPr>
          <p:nvPr>
            <p:ph type="sldNum" sz="quarter" idx="11"/>
          </p:nvPr>
        </p:nvSpPr>
        <p:spPr/>
        <p:txBody>
          <a:bodyPr/>
          <a:lstStyle/>
          <a:p>
            <a:pPr>
              <a:defRPr/>
            </a:pPr>
            <a:fld id="{A4B4F8BA-D396-4B6F-96AD-64CC3167B321}" type="slidenum">
              <a:rPr lang="zh-CN" altLang="en-US" smtClean="0"/>
              <a:pPr>
                <a:defRPr/>
              </a:pPr>
              <a:t>23</a:t>
            </a:fld>
            <a:endParaRPr lang="en-US" altLang="zh-CN"/>
          </a:p>
        </p:txBody>
      </p:sp>
      <p:sp>
        <p:nvSpPr>
          <p:cNvPr id="14"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与我国医疗美容行业相对应的是目前我国的医疗美容行业也存在着各种发展瓶颈，根据拓索本次调研，以下两类矛盾成为阻碍我国医疗美容行业快速发展的主要</a:t>
            </a:r>
            <a:r>
              <a:rPr lang="zh-CN" altLang="en-US" sz="1400" dirty="0" smtClean="0">
                <a:latin typeface="微软雅黑" pitchFamily="34" charset="-122"/>
                <a:ea typeface="微软雅黑" pitchFamily="34" charset="-122"/>
              </a:rPr>
              <a:t>瓶颈。需要快速</a:t>
            </a:r>
            <a:r>
              <a:rPr lang="zh-CN" altLang="en-US" sz="1400" dirty="0">
                <a:latin typeface="微软雅黑" pitchFamily="34" charset="-122"/>
                <a:ea typeface="微软雅黑" pitchFamily="34" charset="-122"/>
              </a:rPr>
              <a:t>的解决好这些矛盾，使得医疗美容行业向更健康、更长远的方向发展</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Tree>
    <p:extLst>
      <p:ext uri="{BB962C8B-B14F-4D97-AF65-F5344CB8AC3E}">
        <p14:creationId xmlns="" xmlns:p14="http://schemas.microsoft.com/office/powerpoint/2010/main" val="2947927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我国的医疗美容正逐渐进入规范发展期</a:t>
            </a:r>
            <a:endParaRPr lang="zh-CN" altLang="en-US" dirty="0"/>
          </a:p>
        </p:txBody>
      </p:sp>
      <p:grpSp>
        <p:nvGrpSpPr>
          <p:cNvPr id="19" name="组合 18"/>
          <p:cNvGrpSpPr/>
          <p:nvPr/>
        </p:nvGrpSpPr>
        <p:grpSpPr>
          <a:xfrm>
            <a:off x="335280" y="2280287"/>
            <a:ext cx="8467093" cy="3891913"/>
            <a:chOff x="335280" y="2356487"/>
            <a:chExt cx="8467093" cy="3703638"/>
          </a:xfrm>
        </p:grpSpPr>
        <p:sp>
          <p:nvSpPr>
            <p:cNvPr id="17" name="AutoShape 2"/>
            <p:cNvSpPr>
              <a:spLocks noChangeArrowheads="1"/>
            </p:cNvSpPr>
            <p:nvPr/>
          </p:nvSpPr>
          <p:spPr bwMode="auto">
            <a:xfrm rot="5400000">
              <a:off x="4269582" y="1268255"/>
              <a:ext cx="571500" cy="2747963"/>
            </a:xfrm>
            <a:prstGeom prst="homePlate">
              <a:avLst>
                <a:gd name="adj" fmla="val 26949"/>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latin typeface="微软雅黑" pitchFamily="34" charset="-122"/>
                <a:ea typeface="微软雅黑" pitchFamily="34" charset="-122"/>
              </a:endParaRPr>
            </a:p>
          </p:txBody>
        </p:sp>
        <p:sp>
          <p:nvSpPr>
            <p:cNvPr id="18" name="AutoShape 2"/>
            <p:cNvSpPr>
              <a:spLocks noChangeArrowheads="1"/>
            </p:cNvSpPr>
            <p:nvPr/>
          </p:nvSpPr>
          <p:spPr bwMode="auto">
            <a:xfrm rot="5400000">
              <a:off x="7142641" y="1268256"/>
              <a:ext cx="571500" cy="2747963"/>
            </a:xfrm>
            <a:prstGeom prst="homePlate">
              <a:avLst>
                <a:gd name="adj" fmla="val 26949"/>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latin typeface="微软雅黑" pitchFamily="34" charset="-122"/>
                <a:ea typeface="微软雅黑" pitchFamily="34" charset="-122"/>
              </a:endParaRPr>
            </a:p>
          </p:txBody>
        </p:sp>
        <p:sp>
          <p:nvSpPr>
            <p:cNvPr id="4" name="AutoShape 2"/>
            <p:cNvSpPr>
              <a:spLocks noChangeArrowheads="1"/>
            </p:cNvSpPr>
            <p:nvPr/>
          </p:nvSpPr>
          <p:spPr bwMode="auto">
            <a:xfrm rot="5400000">
              <a:off x="1423512" y="1268255"/>
              <a:ext cx="571500" cy="2747963"/>
            </a:xfrm>
            <a:prstGeom prst="homePlate">
              <a:avLst>
                <a:gd name="adj" fmla="val 26949"/>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latin typeface="微软雅黑" pitchFamily="34" charset="-122"/>
                <a:ea typeface="微软雅黑" pitchFamily="34" charset="-122"/>
              </a:endParaRPr>
            </a:p>
          </p:txBody>
        </p:sp>
        <p:sp>
          <p:nvSpPr>
            <p:cNvPr id="5" name="Freeform 3"/>
            <p:cNvSpPr>
              <a:spLocks/>
            </p:cNvSpPr>
            <p:nvPr/>
          </p:nvSpPr>
          <p:spPr bwMode="auto">
            <a:xfrm>
              <a:off x="335281" y="2872425"/>
              <a:ext cx="2747963" cy="3187700"/>
            </a:xfrm>
            <a:custGeom>
              <a:avLst/>
              <a:gdLst>
                <a:gd name="T0" fmla="*/ 2147483647 w 2551"/>
                <a:gd name="T1" fmla="*/ 2147483647 h 2008"/>
                <a:gd name="T2" fmla="*/ 2147483647 w 2551"/>
                <a:gd name="T3" fmla="*/ 0 h 2008"/>
                <a:gd name="T4" fmla="*/ 2147483647 w 2551"/>
                <a:gd name="T5" fmla="*/ 2147483647 h 2008"/>
                <a:gd name="T6" fmla="*/ 0 w 2551"/>
                <a:gd name="T7" fmla="*/ 0 h 2008"/>
                <a:gd name="T8" fmla="*/ 0 w 2551"/>
                <a:gd name="T9" fmla="*/ 2147483647 h 2008"/>
                <a:gd name="T10" fmla="*/ 2147483647 w 2551"/>
                <a:gd name="T11" fmla="*/ 2147483647 h 2008"/>
                <a:gd name="T12" fmla="*/ 0 60000 65536"/>
                <a:gd name="T13" fmla="*/ 0 60000 65536"/>
                <a:gd name="T14" fmla="*/ 0 60000 65536"/>
                <a:gd name="T15" fmla="*/ 0 60000 65536"/>
                <a:gd name="T16" fmla="*/ 0 60000 65536"/>
                <a:gd name="T17" fmla="*/ 0 60000 65536"/>
                <a:gd name="T18" fmla="*/ 0 w 2551"/>
                <a:gd name="T19" fmla="*/ 0 h 2008"/>
                <a:gd name="T20" fmla="*/ 2551 w 2551"/>
                <a:gd name="T21" fmla="*/ 2008 h 2008"/>
              </a:gdLst>
              <a:ahLst/>
              <a:cxnLst>
                <a:cxn ang="T12">
                  <a:pos x="T0" y="T1"/>
                </a:cxn>
                <a:cxn ang="T13">
                  <a:pos x="T2" y="T3"/>
                </a:cxn>
                <a:cxn ang="T14">
                  <a:pos x="T4" y="T5"/>
                </a:cxn>
                <a:cxn ang="T15">
                  <a:pos x="T6" y="T7"/>
                </a:cxn>
                <a:cxn ang="T16">
                  <a:pos x="T8" y="T9"/>
                </a:cxn>
                <a:cxn ang="T17">
                  <a:pos x="T10" y="T11"/>
                </a:cxn>
              </a:cxnLst>
              <a:rect l="T18" t="T19" r="T20" b="T21"/>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6" name="Text Box 4"/>
            <p:cNvSpPr txBox="1">
              <a:spLocks noChangeArrowheads="1"/>
            </p:cNvSpPr>
            <p:nvPr/>
          </p:nvSpPr>
          <p:spPr bwMode="auto">
            <a:xfrm>
              <a:off x="394019" y="2535309"/>
              <a:ext cx="2632075" cy="215444"/>
            </a:xfrm>
            <a:prstGeom prst="rect">
              <a:avLst/>
            </a:prstGeom>
            <a:noFill/>
            <a:ln w="6350">
              <a:noFill/>
              <a:miter lim="800000"/>
              <a:headEnd/>
              <a:tailEnd/>
            </a:ln>
          </p:spPr>
          <p:txBody>
            <a:bodyPr lIns="0" tIns="0" rIns="0" bIns="0" anchor="ctr">
              <a:spAutoFit/>
            </a:bodyPr>
            <a:lstStyle/>
            <a:p>
              <a:pPr algn="ctr"/>
              <a:r>
                <a:rPr kumimoji="1" lang="zh-CN" altLang="en-US" sz="1400" b="1" dirty="0" smtClean="0">
                  <a:latin typeface="微软雅黑" pitchFamily="34" charset="-122"/>
                </a:rPr>
                <a:t>法律法规</a:t>
              </a:r>
              <a:endParaRPr kumimoji="1" lang="zh-CN" altLang="en-US" sz="1400" b="1" dirty="0">
                <a:latin typeface="微软雅黑" pitchFamily="34" charset="-122"/>
              </a:endParaRPr>
            </a:p>
          </p:txBody>
        </p:sp>
        <p:sp>
          <p:nvSpPr>
            <p:cNvPr id="7" name="Rectangle 5"/>
            <p:cNvSpPr>
              <a:spLocks noChangeArrowheads="1"/>
            </p:cNvSpPr>
            <p:nvPr/>
          </p:nvSpPr>
          <p:spPr bwMode="auto">
            <a:xfrm>
              <a:off x="448308" y="3015176"/>
              <a:ext cx="2590314" cy="2899587"/>
            </a:xfrm>
            <a:prstGeom prst="rect">
              <a:avLst/>
            </a:prstGeom>
            <a:noFill/>
            <a:ln w="6350">
              <a:noFill/>
              <a:miter lim="800000"/>
              <a:headEnd/>
              <a:tailEnd/>
            </a:ln>
          </p:spPr>
          <p:txBody>
            <a:bodyPr wrap="square" lIns="0" tIns="0" rIns="0" bIns="0">
              <a:spAutoFit/>
            </a:bodyPr>
            <a:lstStyle/>
            <a:p>
              <a:pPr>
                <a:lnSpc>
                  <a:spcPct val="150000"/>
                </a:lnSpc>
                <a:buFont typeface="Wingdings" pitchFamily="2" charset="2"/>
                <a:buChar char="l"/>
              </a:pPr>
              <a:r>
                <a:rPr lang="zh-CN" altLang="zh-CN" sz="1200" dirty="0" smtClean="0">
                  <a:latin typeface="微软雅黑" pitchFamily="34" charset="-122"/>
                </a:rPr>
                <a:t>我国的医疗美容市场正陆续颁布相关法律法规，对医院建立条件及可实施项目等级、硬件设施配备、人员资质认证等做出了明确规定；</a:t>
              </a:r>
              <a:r>
                <a:rPr lang="zh-CN" altLang="en-US" sz="1200" dirty="0" smtClean="0">
                  <a:latin typeface="微软雅黑" pitchFamily="34" charset="-122"/>
                </a:rPr>
                <a:t>另外，整形美容协会现阶段正着手制定</a:t>
              </a:r>
              <a:r>
                <a:rPr lang="en-US" altLang="zh-CN" sz="1200" dirty="0" smtClean="0">
                  <a:latin typeface="微软雅黑" pitchFamily="34" charset="-122"/>
                </a:rPr>
                <a:t>《</a:t>
              </a:r>
              <a:r>
                <a:rPr lang="zh-CN" altLang="en-US" sz="1200" dirty="0" smtClean="0">
                  <a:latin typeface="微软雅黑" pitchFamily="34" charset="-122"/>
                </a:rPr>
                <a:t>整形美容医疗机构服务质量评价标准</a:t>
              </a:r>
              <a:r>
                <a:rPr lang="en-US" altLang="zh-CN" sz="1200" dirty="0" smtClean="0">
                  <a:latin typeface="微软雅黑" pitchFamily="34" charset="-122"/>
                </a:rPr>
                <a:t>》</a:t>
              </a:r>
              <a:r>
                <a:rPr lang="zh-CN" altLang="en-US" sz="1200" dirty="0" smtClean="0">
                  <a:latin typeface="微软雅黑" pitchFamily="34" charset="-122"/>
                </a:rPr>
                <a:t>以进一步提高医疗服务质量、引导规范执业、将医疗质量及患者满意度纳入医疗质量监管范围；促进各类医疗美容机构守法经营；加强对医疗美容从业人员的技术指导，增强其社会责任感。</a:t>
              </a:r>
              <a:endParaRPr lang="zh-CN" altLang="zh-CN" sz="1200" dirty="0" smtClean="0">
                <a:latin typeface="微软雅黑" pitchFamily="34" charset="-122"/>
              </a:endParaRPr>
            </a:p>
          </p:txBody>
        </p:sp>
        <p:sp>
          <p:nvSpPr>
            <p:cNvPr id="9" name="Freeform 8"/>
            <p:cNvSpPr>
              <a:spLocks/>
            </p:cNvSpPr>
            <p:nvPr/>
          </p:nvSpPr>
          <p:spPr bwMode="auto">
            <a:xfrm>
              <a:off x="3163571" y="2872424"/>
              <a:ext cx="2747963" cy="3187700"/>
            </a:xfrm>
            <a:custGeom>
              <a:avLst/>
              <a:gdLst>
                <a:gd name="T0" fmla="*/ 2147483647 w 2551"/>
                <a:gd name="T1" fmla="*/ 2147483647 h 2008"/>
                <a:gd name="T2" fmla="*/ 2147483647 w 2551"/>
                <a:gd name="T3" fmla="*/ 0 h 2008"/>
                <a:gd name="T4" fmla="*/ 2147483647 w 2551"/>
                <a:gd name="T5" fmla="*/ 2147483647 h 2008"/>
                <a:gd name="T6" fmla="*/ 0 w 2551"/>
                <a:gd name="T7" fmla="*/ 0 h 2008"/>
                <a:gd name="T8" fmla="*/ 0 w 2551"/>
                <a:gd name="T9" fmla="*/ 2147483647 h 2008"/>
                <a:gd name="T10" fmla="*/ 2147483647 w 2551"/>
                <a:gd name="T11" fmla="*/ 2147483647 h 2008"/>
                <a:gd name="T12" fmla="*/ 0 60000 65536"/>
                <a:gd name="T13" fmla="*/ 0 60000 65536"/>
                <a:gd name="T14" fmla="*/ 0 60000 65536"/>
                <a:gd name="T15" fmla="*/ 0 60000 65536"/>
                <a:gd name="T16" fmla="*/ 0 60000 65536"/>
                <a:gd name="T17" fmla="*/ 0 60000 65536"/>
                <a:gd name="T18" fmla="*/ 0 w 2551"/>
                <a:gd name="T19" fmla="*/ 0 h 2008"/>
                <a:gd name="T20" fmla="*/ 2551 w 2551"/>
                <a:gd name="T21" fmla="*/ 2008 h 2008"/>
              </a:gdLst>
              <a:ahLst/>
              <a:cxnLst>
                <a:cxn ang="T12">
                  <a:pos x="T0" y="T1"/>
                </a:cxn>
                <a:cxn ang="T13">
                  <a:pos x="T2" y="T3"/>
                </a:cxn>
                <a:cxn ang="T14">
                  <a:pos x="T4" y="T5"/>
                </a:cxn>
                <a:cxn ang="T15">
                  <a:pos x="T6" y="T7"/>
                </a:cxn>
                <a:cxn ang="T16">
                  <a:pos x="T8" y="T9"/>
                </a:cxn>
                <a:cxn ang="T17">
                  <a:pos x="T10" y="T11"/>
                </a:cxn>
              </a:cxnLst>
              <a:rect l="T18" t="T19" r="T20" b="T21"/>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10" name="Text Box 9"/>
            <p:cNvSpPr txBox="1">
              <a:spLocks noChangeArrowheads="1"/>
            </p:cNvSpPr>
            <p:nvPr/>
          </p:nvSpPr>
          <p:spPr bwMode="auto">
            <a:xfrm>
              <a:off x="3222309" y="2535308"/>
              <a:ext cx="2632075" cy="215444"/>
            </a:xfrm>
            <a:prstGeom prst="rect">
              <a:avLst/>
            </a:prstGeom>
            <a:noFill/>
            <a:ln w="6350">
              <a:noFill/>
              <a:miter lim="800000"/>
              <a:headEnd/>
              <a:tailEnd/>
            </a:ln>
          </p:spPr>
          <p:txBody>
            <a:bodyPr lIns="0" tIns="0" rIns="0" bIns="0" anchor="ctr">
              <a:spAutoFit/>
            </a:bodyPr>
            <a:lstStyle/>
            <a:p>
              <a:pPr algn="ctr"/>
              <a:r>
                <a:rPr kumimoji="1" lang="zh-CN" altLang="en-US" sz="1400" b="1" dirty="0" smtClean="0">
                  <a:latin typeface="微软雅黑" pitchFamily="34" charset="-122"/>
                </a:rPr>
                <a:t>监管机构</a:t>
              </a:r>
              <a:endParaRPr kumimoji="1" lang="zh-CN" altLang="en-US" sz="1400" b="1" dirty="0">
                <a:latin typeface="微软雅黑" pitchFamily="34" charset="-122"/>
              </a:endParaRPr>
            </a:p>
          </p:txBody>
        </p:sp>
        <p:sp>
          <p:nvSpPr>
            <p:cNvPr id="11" name="Rectangle 10"/>
            <p:cNvSpPr>
              <a:spLocks noChangeArrowheads="1"/>
            </p:cNvSpPr>
            <p:nvPr/>
          </p:nvSpPr>
          <p:spPr bwMode="auto">
            <a:xfrm>
              <a:off x="3246122" y="3015176"/>
              <a:ext cx="2572258" cy="2899587"/>
            </a:xfrm>
            <a:prstGeom prst="rect">
              <a:avLst/>
            </a:prstGeom>
            <a:noFill/>
            <a:ln w="6350">
              <a:noFill/>
              <a:miter lim="800000"/>
              <a:headEnd/>
              <a:tailEnd/>
            </a:ln>
          </p:spPr>
          <p:txBody>
            <a:bodyPr wrap="square" lIns="0" tIns="0" rIns="0" bIns="0">
              <a:spAutoFit/>
            </a:bodyPr>
            <a:lstStyle/>
            <a:p>
              <a:pPr>
                <a:lnSpc>
                  <a:spcPct val="150000"/>
                </a:lnSpc>
                <a:buFont typeface="Wingdings" pitchFamily="2" charset="2"/>
                <a:buChar char="l"/>
              </a:pPr>
              <a:r>
                <a:rPr lang="zh-CN" altLang="zh-CN" sz="1200" dirty="0" smtClean="0">
                  <a:latin typeface="微软雅黑" pitchFamily="34" charset="-122"/>
                </a:rPr>
                <a:t>卫计委、药监局加大对医疗美容市场的相关监管，</a:t>
              </a:r>
              <a:r>
                <a:rPr lang="zh-CN" altLang="en-US" sz="1200" dirty="0" smtClean="0">
                  <a:latin typeface="微软雅黑" pitchFamily="34" charset="-122"/>
                </a:rPr>
                <a:t>例如：</a:t>
              </a:r>
              <a:r>
                <a:rPr lang="zh-CN" altLang="zh-CN" sz="1200" dirty="0" smtClean="0">
                  <a:latin typeface="微软雅黑" pitchFamily="34" charset="-122"/>
                </a:rPr>
                <a:t>现在每年都要对医院进行检查，</a:t>
              </a:r>
              <a:r>
                <a:rPr lang="zh-CN" altLang="en-US" sz="1200" dirty="0" smtClean="0">
                  <a:latin typeface="微软雅黑" pitchFamily="34" charset="-122"/>
                </a:rPr>
                <a:t>测评其</a:t>
              </a:r>
              <a:r>
                <a:rPr lang="zh-CN" altLang="zh-CN" sz="1200" dirty="0" smtClean="0">
                  <a:latin typeface="微软雅黑" pitchFamily="34" charset="-122"/>
                </a:rPr>
                <a:t>环境是否达标</a:t>
              </a:r>
              <a:r>
                <a:rPr lang="zh-CN" altLang="en-US" sz="1200" dirty="0" smtClean="0">
                  <a:latin typeface="微软雅黑" pitchFamily="34" charset="-122"/>
                </a:rPr>
                <a:t>，</a:t>
              </a:r>
              <a:r>
                <a:rPr lang="zh-CN" altLang="zh-CN" sz="1200" dirty="0" smtClean="0">
                  <a:latin typeface="微软雅黑" pitchFamily="34" charset="-122"/>
                </a:rPr>
                <a:t>使用的产品是否有三证</a:t>
              </a:r>
              <a:r>
                <a:rPr lang="zh-CN" altLang="en-US" sz="1200" dirty="0" smtClean="0">
                  <a:latin typeface="微软雅黑" pitchFamily="34" charset="-122"/>
                </a:rPr>
                <a:t>，</a:t>
              </a:r>
              <a:r>
                <a:rPr lang="zh-CN" altLang="zh-CN" sz="1200" dirty="0" smtClean="0">
                  <a:latin typeface="微软雅黑" pitchFamily="34" charset="-122"/>
                </a:rPr>
                <a:t>另外还会查医护人员的理论知识和操作技能。如果发现不合格可以责令整顿三个月。</a:t>
              </a:r>
              <a:endParaRPr lang="en-US" altLang="zh-CN" sz="1200" dirty="0" smtClean="0">
                <a:latin typeface="微软雅黑" pitchFamily="34" charset="-122"/>
              </a:endParaRPr>
            </a:p>
            <a:p>
              <a:pPr>
                <a:lnSpc>
                  <a:spcPct val="150000"/>
                </a:lnSpc>
                <a:buFont typeface="Wingdings" pitchFamily="2" charset="2"/>
                <a:buChar char="l"/>
              </a:pPr>
              <a:r>
                <a:rPr lang="zh-CN" altLang="zh-CN" sz="1200" dirty="0" smtClean="0">
                  <a:latin typeface="微软雅黑" pitchFamily="34" charset="-122"/>
                </a:rPr>
                <a:t>严格医疗美容产品的准入制度，使医疗美容市场在日常运营过程中更加规范，医疗美容行业的相关风险也在不短减少</a:t>
              </a:r>
              <a:r>
                <a:rPr lang="zh-CN" altLang="en-US" sz="1200" dirty="0" smtClean="0">
                  <a:latin typeface="微软雅黑" pitchFamily="34" charset="-122"/>
                </a:rPr>
                <a:t>。</a:t>
              </a:r>
              <a:endParaRPr lang="en-US" altLang="zh-CN" sz="1200" dirty="0" smtClean="0">
                <a:latin typeface="微软雅黑" pitchFamily="34" charset="-122"/>
              </a:endParaRPr>
            </a:p>
            <a:p>
              <a:pPr>
                <a:lnSpc>
                  <a:spcPct val="150000"/>
                </a:lnSpc>
                <a:buFont typeface="Wingdings" pitchFamily="2" charset="2"/>
                <a:buChar char="l"/>
              </a:pPr>
              <a:endParaRPr lang="zh-CN" altLang="zh-CN" sz="1200" dirty="0" smtClean="0">
                <a:latin typeface="微软雅黑" pitchFamily="34" charset="-122"/>
              </a:endParaRPr>
            </a:p>
          </p:txBody>
        </p:sp>
        <p:sp>
          <p:nvSpPr>
            <p:cNvPr id="13" name="Freeform 12"/>
            <p:cNvSpPr>
              <a:spLocks/>
            </p:cNvSpPr>
            <p:nvPr/>
          </p:nvSpPr>
          <p:spPr bwMode="auto">
            <a:xfrm>
              <a:off x="6054409" y="2872424"/>
              <a:ext cx="2747964" cy="3187700"/>
            </a:xfrm>
            <a:custGeom>
              <a:avLst/>
              <a:gdLst>
                <a:gd name="T0" fmla="*/ 2147483647 w 2551"/>
                <a:gd name="T1" fmla="*/ 2147483647 h 2008"/>
                <a:gd name="T2" fmla="*/ 2147483647 w 2551"/>
                <a:gd name="T3" fmla="*/ 0 h 2008"/>
                <a:gd name="T4" fmla="*/ 2147483647 w 2551"/>
                <a:gd name="T5" fmla="*/ 2147483647 h 2008"/>
                <a:gd name="T6" fmla="*/ 0 w 2551"/>
                <a:gd name="T7" fmla="*/ 0 h 2008"/>
                <a:gd name="T8" fmla="*/ 0 w 2551"/>
                <a:gd name="T9" fmla="*/ 2147483647 h 2008"/>
                <a:gd name="T10" fmla="*/ 2147483647 w 2551"/>
                <a:gd name="T11" fmla="*/ 2147483647 h 2008"/>
                <a:gd name="T12" fmla="*/ 0 60000 65536"/>
                <a:gd name="T13" fmla="*/ 0 60000 65536"/>
                <a:gd name="T14" fmla="*/ 0 60000 65536"/>
                <a:gd name="T15" fmla="*/ 0 60000 65536"/>
                <a:gd name="T16" fmla="*/ 0 60000 65536"/>
                <a:gd name="T17" fmla="*/ 0 60000 65536"/>
                <a:gd name="T18" fmla="*/ 0 w 2551"/>
                <a:gd name="T19" fmla="*/ 0 h 2008"/>
                <a:gd name="T20" fmla="*/ 2551 w 2551"/>
                <a:gd name="T21" fmla="*/ 2008 h 2008"/>
              </a:gdLst>
              <a:ahLst/>
              <a:cxnLst>
                <a:cxn ang="T12">
                  <a:pos x="T0" y="T1"/>
                </a:cxn>
                <a:cxn ang="T13">
                  <a:pos x="T2" y="T3"/>
                </a:cxn>
                <a:cxn ang="T14">
                  <a:pos x="T4" y="T5"/>
                </a:cxn>
                <a:cxn ang="T15">
                  <a:pos x="T6" y="T7"/>
                </a:cxn>
                <a:cxn ang="T16">
                  <a:pos x="T8" y="T9"/>
                </a:cxn>
                <a:cxn ang="T17">
                  <a:pos x="T10" y="T11"/>
                </a:cxn>
              </a:cxnLst>
              <a:rect l="T18" t="T19" r="T20" b="T21"/>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14" name="Text Box 13"/>
            <p:cNvSpPr txBox="1">
              <a:spLocks noChangeArrowheads="1"/>
            </p:cNvSpPr>
            <p:nvPr/>
          </p:nvSpPr>
          <p:spPr bwMode="auto">
            <a:xfrm>
              <a:off x="6113146" y="2535308"/>
              <a:ext cx="2632075" cy="215444"/>
            </a:xfrm>
            <a:prstGeom prst="rect">
              <a:avLst/>
            </a:prstGeom>
            <a:noFill/>
            <a:ln w="6350">
              <a:noFill/>
              <a:miter lim="800000"/>
              <a:headEnd/>
              <a:tailEnd/>
            </a:ln>
          </p:spPr>
          <p:txBody>
            <a:bodyPr lIns="0" tIns="0" rIns="0" bIns="0" anchor="ctr">
              <a:spAutoFit/>
            </a:bodyPr>
            <a:lstStyle/>
            <a:p>
              <a:pPr algn="ctr"/>
              <a:r>
                <a:rPr kumimoji="1" lang="zh-CN" altLang="en-US" sz="1400" b="1" dirty="0" smtClean="0">
                  <a:latin typeface="微软雅黑" pitchFamily="34" charset="-122"/>
                </a:rPr>
                <a:t>消费者</a:t>
              </a:r>
              <a:endParaRPr kumimoji="1" lang="zh-CN" altLang="en-US" sz="1400" b="1" dirty="0">
                <a:latin typeface="微软雅黑" pitchFamily="34" charset="-122"/>
              </a:endParaRPr>
            </a:p>
          </p:txBody>
        </p:sp>
        <p:sp>
          <p:nvSpPr>
            <p:cNvPr id="15" name="Rectangle 14"/>
            <p:cNvSpPr>
              <a:spLocks noChangeArrowheads="1"/>
            </p:cNvSpPr>
            <p:nvPr/>
          </p:nvSpPr>
          <p:spPr bwMode="auto">
            <a:xfrm>
              <a:off x="6151247" y="3015176"/>
              <a:ext cx="2570722" cy="2108790"/>
            </a:xfrm>
            <a:prstGeom prst="rect">
              <a:avLst/>
            </a:prstGeom>
            <a:noFill/>
            <a:ln w="6350">
              <a:noFill/>
              <a:miter lim="800000"/>
              <a:headEnd/>
              <a:tailEnd/>
            </a:ln>
          </p:spPr>
          <p:txBody>
            <a:bodyPr wrap="square" lIns="0" tIns="0" rIns="0" bIns="0">
              <a:spAutoFit/>
            </a:bodyPr>
            <a:lstStyle/>
            <a:p>
              <a:pPr>
                <a:lnSpc>
                  <a:spcPct val="150000"/>
                </a:lnSpc>
                <a:buFont typeface="Wingdings" pitchFamily="2" charset="2"/>
                <a:buChar char="l"/>
              </a:pPr>
              <a:r>
                <a:rPr lang="zh-CN" altLang="zh-CN" sz="1200" dirty="0" smtClean="0">
                  <a:latin typeface="微软雅黑" pitchFamily="34" charset="-122"/>
                </a:rPr>
                <a:t>相关消费者</a:t>
              </a:r>
              <a:r>
                <a:rPr lang="zh-CN" altLang="en-US" sz="1200" dirty="0" smtClean="0">
                  <a:latin typeface="微软雅黑" pitchFamily="34" charset="-122"/>
                </a:rPr>
                <a:t>的行为</a:t>
              </a:r>
              <a:r>
                <a:rPr lang="zh-CN" altLang="zh-CN" sz="1200" dirty="0" smtClean="0">
                  <a:latin typeface="微软雅黑" pitchFamily="34" charset="-122"/>
                </a:rPr>
                <a:t>正在向越来越理智的方向发展，他们正逐渐清晰</a:t>
              </a:r>
              <a:r>
                <a:rPr lang="zh-CN" altLang="en-US" sz="1200" dirty="0" smtClean="0">
                  <a:latin typeface="微软雅黑" pitchFamily="34" charset="-122"/>
                </a:rPr>
                <a:t>医疗美容</a:t>
              </a:r>
              <a:r>
                <a:rPr lang="zh-CN" altLang="zh-CN" sz="1200" dirty="0" smtClean="0">
                  <a:latin typeface="微软雅黑" pitchFamily="34" charset="-122"/>
                </a:rPr>
                <a:t>的概念、正确认识做</a:t>
              </a:r>
              <a:r>
                <a:rPr lang="zh-CN" altLang="en-US" sz="1200" dirty="0" smtClean="0">
                  <a:latin typeface="微软雅黑" pitchFamily="34" charset="-122"/>
                </a:rPr>
                <a:t>医疗</a:t>
              </a:r>
              <a:r>
                <a:rPr lang="zh-CN" altLang="zh-CN" sz="1200" dirty="0" smtClean="0">
                  <a:latin typeface="微软雅黑" pitchFamily="34" charset="-122"/>
                </a:rPr>
                <a:t>美容手术的风险及效果，可以客观的评估</a:t>
              </a:r>
              <a:r>
                <a:rPr lang="zh-CN" altLang="en-US" sz="1200" dirty="0" smtClean="0">
                  <a:latin typeface="微软雅黑" pitchFamily="34" charset="-122"/>
                </a:rPr>
                <a:t>医疗</a:t>
              </a:r>
              <a:r>
                <a:rPr lang="zh-CN" altLang="zh-CN" sz="1200" dirty="0" smtClean="0">
                  <a:latin typeface="微软雅黑" pitchFamily="34" charset="-122"/>
                </a:rPr>
                <a:t>美容为自身带来的改变。</a:t>
              </a:r>
              <a:endParaRPr lang="en-US" altLang="zh-CN" sz="1200" dirty="0" smtClean="0">
                <a:latin typeface="微软雅黑" pitchFamily="34" charset="-122"/>
              </a:endParaRPr>
            </a:p>
            <a:p>
              <a:pPr>
                <a:lnSpc>
                  <a:spcPct val="150000"/>
                </a:lnSpc>
                <a:buFont typeface="Wingdings" pitchFamily="2" charset="2"/>
                <a:buChar char="l"/>
              </a:pPr>
              <a:r>
                <a:rPr lang="zh-CN" altLang="zh-CN" sz="1200" dirty="0" smtClean="0">
                  <a:latin typeface="微软雅黑" pitchFamily="34" charset="-122"/>
                </a:rPr>
                <a:t>相关消费者的</a:t>
              </a:r>
              <a:r>
                <a:rPr lang="zh-CN" altLang="en-US" sz="1200" dirty="0" smtClean="0">
                  <a:latin typeface="微软雅黑" pitchFamily="34" charset="-122"/>
                </a:rPr>
                <a:t>医疗</a:t>
              </a:r>
              <a:r>
                <a:rPr lang="zh-CN" altLang="zh-CN" sz="1200" dirty="0" smtClean="0">
                  <a:latin typeface="微软雅黑" pitchFamily="34" charset="-122"/>
                </a:rPr>
                <a:t>美容认知越来越清晰</a:t>
              </a:r>
              <a:r>
                <a:rPr lang="zh-CN" altLang="en-US" sz="1200" dirty="0" smtClean="0">
                  <a:latin typeface="微软雅黑" pitchFamily="34" charset="-122"/>
                </a:rPr>
                <a:t>，对待医疗美容的期待也将越来越理性。</a:t>
              </a:r>
              <a:endParaRPr lang="zh-CN" altLang="zh-CN" sz="1200" dirty="0" smtClean="0">
                <a:latin typeface="微软雅黑" pitchFamily="34" charset="-122"/>
              </a:endParaRPr>
            </a:p>
          </p:txBody>
        </p:sp>
      </p:grpSp>
      <p:sp>
        <p:nvSpPr>
          <p:cNvPr id="16" name="灯片编号占位符 15"/>
          <p:cNvSpPr>
            <a:spLocks noGrp="1"/>
          </p:cNvSpPr>
          <p:nvPr>
            <p:ph type="sldNum" sz="quarter" idx="11"/>
          </p:nvPr>
        </p:nvSpPr>
        <p:spPr/>
        <p:txBody>
          <a:bodyPr/>
          <a:lstStyle/>
          <a:p>
            <a:pPr>
              <a:defRPr/>
            </a:pPr>
            <a:fld id="{A4B4F8BA-D396-4B6F-96AD-64CC3167B321}" type="slidenum">
              <a:rPr lang="zh-CN" altLang="en-US" smtClean="0"/>
              <a:pPr>
                <a:defRPr/>
              </a:pPr>
              <a:t>24</a:t>
            </a:fld>
            <a:endParaRPr lang="en-US" altLang="zh-CN"/>
          </a:p>
        </p:txBody>
      </p:sp>
      <p:sp>
        <p:nvSpPr>
          <p:cNvPr id="20"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为了逐步规范我国的医疗美容行业，</a:t>
            </a:r>
            <a:r>
              <a:rPr lang="zh-CN" altLang="en-US" sz="1400" dirty="0" smtClean="0">
                <a:latin typeface="微软雅黑" pitchFamily="34" charset="-122"/>
                <a:ea typeface="微软雅黑" pitchFamily="34" charset="-122"/>
              </a:rPr>
              <a:t>目前各级</a:t>
            </a:r>
            <a:r>
              <a:rPr lang="zh-CN" altLang="en-US" sz="1400" dirty="0">
                <a:latin typeface="微软雅黑" pitchFamily="34" charset="-122"/>
                <a:ea typeface="微软雅黑" pitchFamily="34" charset="-122"/>
              </a:rPr>
              <a:t>管理机关、行业协会正在进一步的发挥作用，引导我国的医疗美容行业向更加规范的方向发展。从目前的医疗美容行业法律法规、监管机构及消费者三方面来看，我国的医疗美容行业正逐步进入规范发展期。</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医疗美容市场的主要法律法规</a:t>
            </a:r>
            <a:endParaRPr lang="zh-CN" altLang="en-US" dirty="0"/>
          </a:p>
        </p:txBody>
      </p:sp>
      <p:sp>
        <p:nvSpPr>
          <p:cNvPr id="4" name="Freeform 3"/>
          <p:cNvSpPr>
            <a:spLocks/>
          </p:cNvSpPr>
          <p:nvPr/>
        </p:nvSpPr>
        <p:spPr bwMode="auto">
          <a:xfrm>
            <a:off x="304800" y="2286000"/>
            <a:ext cx="4277519" cy="3321050"/>
          </a:xfrm>
          <a:custGeom>
            <a:avLst/>
            <a:gdLst>
              <a:gd name="T0" fmla="*/ 2147483647 w 2649"/>
              <a:gd name="T1" fmla="*/ 0 h 2092"/>
              <a:gd name="T2" fmla="*/ 0 w 2649"/>
              <a:gd name="T3" fmla="*/ 0 h 2092"/>
              <a:gd name="T4" fmla="*/ 2147483647 w 2649"/>
              <a:gd name="T5" fmla="*/ 2147483647 h 2092"/>
              <a:gd name="T6" fmla="*/ 2147483647 w 2649"/>
              <a:gd name="T7" fmla="*/ 2147483647 h 2092"/>
              <a:gd name="T8" fmla="*/ 2147483647 w 2649"/>
              <a:gd name="T9" fmla="*/ 0 h 2092"/>
              <a:gd name="T10" fmla="*/ 0 60000 65536"/>
              <a:gd name="T11" fmla="*/ 0 60000 65536"/>
              <a:gd name="T12" fmla="*/ 0 60000 65536"/>
              <a:gd name="T13" fmla="*/ 0 60000 65536"/>
              <a:gd name="T14" fmla="*/ 0 60000 65536"/>
              <a:gd name="T15" fmla="*/ 0 w 2649"/>
              <a:gd name="T16" fmla="*/ 0 h 2092"/>
              <a:gd name="T17" fmla="*/ 2649 w 2649"/>
              <a:gd name="T18" fmla="*/ 2092 h 2092"/>
            </a:gdLst>
            <a:ahLst/>
            <a:cxnLst>
              <a:cxn ang="T10">
                <a:pos x="T0" y="T1"/>
              </a:cxn>
              <a:cxn ang="T11">
                <a:pos x="T2" y="T3"/>
              </a:cxn>
              <a:cxn ang="T12">
                <a:pos x="T4" y="T5"/>
              </a:cxn>
              <a:cxn ang="T13">
                <a:pos x="T6" y="T7"/>
              </a:cxn>
              <a:cxn ang="T14">
                <a:pos x="T8" y="T9"/>
              </a:cxn>
            </a:cxnLst>
            <a:rect l="T15" t="T16" r="T17" b="T18"/>
            <a:pathLst>
              <a:path w="2649" h="2092">
                <a:moveTo>
                  <a:pt x="2648" y="0"/>
                </a:moveTo>
                <a:lnTo>
                  <a:pt x="0" y="0"/>
                </a:lnTo>
                <a:lnTo>
                  <a:pt x="3" y="2092"/>
                </a:lnTo>
                <a:lnTo>
                  <a:pt x="2649" y="1092"/>
                </a:lnTo>
                <a:lnTo>
                  <a:pt x="2648" y="0"/>
                </a:lnTo>
                <a:close/>
              </a:path>
            </a:pathLst>
          </a:custGeom>
          <a:noFill/>
          <a:ln w="6350">
            <a:solidFill>
              <a:schemeClr val="tx1"/>
            </a:solidFill>
            <a:round/>
            <a:headEnd/>
            <a:tailEnd/>
          </a:ln>
        </p:spPr>
        <p:txBody>
          <a:bodyPr wrap="none" lIns="72000" tIns="0" rIns="0" bIns="0" anchor="ctr"/>
          <a:lstStyle/>
          <a:p>
            <a:endParaRPr lang="zh-CN" altLang="en-US" dirty="0">
              <a:latin typeface="微软雅黑" pitchFamily="34" charset="-122"/>
            </a:endParaRPr>
          </a:p>
        </p:txBody>
      </p:sp>
      <p:sp>
        <p:nvSpPr>
          <p:cNvPr id="5" name="Freeform 4"/>
          <p:cNvSpPr>
            <a:spLocks/>
          </p:cNvSpPr>
          <p:nvPr/>
        </p:nvSpPr>
        <p:spPr bwMode="auto">
          <a:xfrm>
            <a:off x="304801" y="4119562"/>
            <a:ext cx="8555038" cy="2068513"/>
          </a:xfrm>
          <a:custGeom>
            <a:avLst/>
            <a:gdLst>
              <a:gd name="T0" fmla="*/ 0 w 5389"/>
              <a:gd name="T1" fmla="*/ 2147483647 h 1434"/>
              <a:gd name="T2" fmla="*/ 2147483647 w 5389"/>
              <a:gd name="T3" fmla="*/ 2147483647 h 1434"/>
              <a:gd name="T4" fmla="*/ 2147483647 w 5389"/>
              <a:gd name="T5" fmla="*/ 2147483647 h 1434"/>
              <a:gd name="T6" fmla="*/ 2147483647 w 5389"/>
              <a:gd name="T7" fmla="*/ 2147483647 h 1434"/>
              <a:gd name="T8" fmla="*/ 2147483647 w 5389"/>
              <a:gd name="T9" fmla="*/ 0 h 1434"/>
              <a:gd name="T10" fmla="*/ 0 w 5389"/>
              <a:gd name="T11" fmla="*/ 2147483647 h 1434"/>
              <a:gd name="T12" fmla="*/ 0 60000 65536"/>
              <a:gd name="T13" fmla="*/ 0 60000 65536"/>
              <a:gd name="T14" fmla="*/ 0 60000 65536"/>
              <a:gd name="T15" fmla="*/ 0 60000 65536"/>
              <a:gd name="T16" fmla="*/ 0 60000 65536"/>
              <a:gd name="T17" fmla="*/ 0 60000 65536"/>
              <a:gd name="T18" fmla="*/ 0 w 5389"/>
              <a:gd name="T19" fmla="*/ 0 h 1434"/>
              <a:gd name="T20" fmla="*/ 5389 w 5389"/>
              <a:gd name="T21" fmla="*/ 1434 h 1434"/>
            </a:gdLst>
            <a:ahLst/>
            <a:cxnLst>
              <a:cxn ang="T12">
                <a:pos x="T0" y="T1"/>
              </a:cxn>
              <a:cxn ang="T13">
                <a:pos x="T2" y="T3"/>
              </a:cxn>
              <a:cxn ang="T14">
                <a:pos x="T4" y="T5"/>
              </a:cxn>
              <a:cxn ang="T15">
                <a:pos x="T6" y="T7"/>
              </a:cxn>
              <a:cxn ang="T16">
                <a:pos x="T8" y="T9"/>
              </a:cxn>
              <a:cxn ang="T17">
                <a:pos x="T10" y="T11"/>
              </a:cxn>
            </a:cxnLst>
            <a:rect l="T18" t="T19" r="T20" b="T21"/>
            <a:pathLst>
              <a:path w="5389" h="1434">
                <a:moveTo>
                  <a:pt x="0" y="1115"/>
                </a:moveTo>
                <a:lnTo>
                  <a:pt x="3" y="1434"/>
                </a:lnTo>
                <a:lnTo>
                  <a:pt x="5389" y="1434"/>
                </a:lnTo>
                <a:lnTo>
                  <a:pt x="5389" y="1096"/>
                </a:lnTo>
                <a:lnTo>
                  <a:pt x="2695" y="0"/>
                </a:lnTo>
                <a:lnTo>
                  <a:pt x="0" y="1115"/>
                </a:lnTo>
                <a:close/>
              </a:path>
            </a:pathLst>
          </a:custGeom>
          <a:noFill/>
          <a:ln w="6350">
            <a:solidFill>
              <a:schemeClr val="tx1"/>
            </a:solidFill>
            <a:round/>
            <a:headEnd/>
            <a:tailEnd/>
          </a:ln>
        </p:spPr>
        <p:txBody>
          <a:bodyPr wrap="none" lIns="72000" tIns="0" rIns="0" bIns="0" anchor="ctr"/>
          <a:lstStyle/>
          <a:p>
            <a:endParaRPr lang="zh-CN" altLang="en-US" dirty="0">
              <a:latin typeface="微软雅黑" pitchFamily="34" charset="-122"/>
            </a:endParaRPr>
          </a:p>
        </p:txBody>
      </p:sp>
      <p:sp>
        <p:nvSpPr>
          <p:cNvPr id="6" name="Freeform 5"/>
          <p:cNvSpPr>
            <a:spLocks/>
          </p:cNvSpPr>
          <p:nvPr/>
        </p:nvSpPr>
        <p:spPr bwMode="auto">
          <a:xfrm flipH="1">
            <a:off x="4693921" y="2286000"/>
            <a:ext cx="4165918" cy="3321050"/>
          </a:xfrm>
          <a:custGeom>
            <a:avLst/>
            <a:gdLst>
              <a:gd name="T0" fmla="*/ 2147483647 w 2649"/>
              <a:gd name="T1" fmla="*/ 0 h 2092"/>
              <a:gd name="T2" fmla="*/ 0 w 2649"/>
              <a:gd name="T3" fmla="*/ 0 h 2092"/>
              <a:gd name="T4" fmla="*/ 2147483647 w 2649"/>
              <a:gd name="T5" fmla="*/ 2147483647 h 2092"/>
              <a:gd name="T6" fmla="*/ 2147483647 w 2649"/>
              <a:gd name="T7" fmla="*/ 2147483647 h 2092"/>
              <a:gd name="T8" fmla="*/ 2147483647 w 2649"/>
              <a:gd name="T9" fmla="*/ 0 h 2092"/>
              <a:gd name="T10" fmla="*/ 0 60000 65536"/>
              <a:gd name="T11" fmla="*/ 0 60000 65536"/>
              <a:gd name="T12" fmla="*/ 0 60000 65536"/>
              <a:gd name="T13" fmla="*/ 0 60000 65536"/>
              <a:gd name="T14" fmla="*/ 0 60000 65536"/>
              <a:gd name="T15" fmla="*/ 0 w 2649"/>
              <a:gd name="T16" fmla="*/ 0 h 2092"/>
              <a:gd name="T17" fmla="*/ 2649 w 2649"/>
              <a:gd name="T18" fmla="*/ 2092 h 2092"/>
            </a:gdLst>
            <a:ahLst/>
            <a:cxnLst>
              <a:cxn ang="T10">
                <a:pos x="T0" y="T1"/>
              </a:cxn>
              <a:cxn ang="T11">
                <a:pos x="T2" y="T3"/>
              </a:cxn>
              <a:cxn ang="T12">
                <a:pos x="T4" y="T5"/>
              </a:cxn>
              <a:cxn ang="T13">
                <a:pos x="T6" y="T7"/>
              </a:cxn>
              <a:cxn ang="T14">
                <a:pos x="T8" y="T9"/>
              </a:cxn>
            </a:cxnLst>
            <a:rect l="T15" t="T16" r="T17" b="T18"/>
            <a:pathLst>
              <a:path w="2649" h="2092">
                <a:moveTo>
                  <a:pt x="2648" y="0"/>
                </a:moveTo>
                <a:lnTo>
                  <a:pt x="0" y="0"/>
                </a:lnTo>
                <a:lnTo>
                  <a:pt x="3" y="2092"/>
                </a:lnTo>
                <a:lnTo>
                  <a:pt x="2649" y="1092"/>
                </a:lnTo>
                <a:lnTo>
                  <a:pt x="2648" y="0"/>
                </a:lnTo>
                <a:close/>
              </a:path>
            </a:pathLst>
          </a:custGeom>
          <a:noFill/>
          <a:ln w="6350">
            <a:solidFill>
              <a:schemeClr val="tx1"/>
            </a:solidFill>
            <a:round/>
            <a:headEnd/>
            <a:tailEnd/>
          </a:ln>
        </p:spPr>
        <p:txBody>
          <a:bodyPr wrap="none" lIns="72000" tIns="0" rIns="0" bIns="0" anchor="ctr"/>
          <a:lstStyle/>
          <a:p>
            <a:endParaRPr lang="zh-CN" altLang="en-US" dirty="0">
              <a:latin typeface="微软雅黑" pitchFamily="34" charset="-122"/>
            </a:endParaRPr>
          </a:p>
        </p:txBody>
      </p:sp>
      <p:sp>
        <p:nvSpPr>
          <p:cNvPr id="10" name="矩形 9"/>
          <p:cNvSpPr/>
          <p:nvPr/>
        </p:nvSpPr>
        <p:spPr>
          <a:xfrm>
            <a:off x="304801" y="2287587"/>
            <a:ext cx="4343400" cy="3000821"/>
          </a:xfrm>
          <a:prstGeom prst="rect">
            <a:avLst/>
          </a:prstGeom>
        </p:spPr>
        <p:txBody>
          <a:bodyPr wrap="square">
            <a:spAutoFit/>
          </a:bodyPr>
          <a:lstStyle/>
          <a:p>
            <a:pPr>
              <a:lnSpc>
                <a:spcPct val="150000"/>
              </a:lnSpc>
            </a:pPr>
            <a:r>
              <a:rPr lang="en-US" sz="1400" dirty="0" smtClean="0">
                <a:latin typeface="微软雅黑" pitchFamily="34" charset="-122"/>
              </a:rPr>
              <a:t>2002</a:t>
            </a:r>
            <a:r>
              <a:rPr lang="zh-CN" altLang="en-US" sz="1400" dirty="0" smtClean="0">
                <a:latin typeface="微软雅黑" pitchFamily="34" charset="-122"/>
              </a:rPr>
              <a:t>年卫生部颁布了</a:t>
            </a:r>
            <a:r>
              <a:rPr lang="en-US" altLang="zh-CN" sz="1400" dirty="0" smtClean="0">
                <a:latin typeface="微软雅黑" pitchFamily="34" charset="-122"/>
              </a:rPr>
              <a:t>《</a:t>
            </a:r>
            <a:r>
              <a:rPr lang="zh-CN" altLang="en-US" sz="1400" dirty="0">
                <a:latin typeface="微软雅黑" pitchFamily="34" charset="-122"/>
              </a:rPr>
              <a:t>美容医疗机构、医疗美容科（室）基本</a:t>
            </a:r>
            <a:r>
              <a:rPr lang="zh-CN" altLang="en-US" sz="1400" dirty="0" smtClean="0">
                <a:latin typeface="微软雅黑" pitchFamily="34" charset="-122"/>
              </a:rPr>
              <a:t>标准（试行）</a:t>
            </a:r>
            <a:r>
              <a:rPr lang="en-US" altLang="zh-CN" sz="1400" dirty="0" smtClean="0">
                <a:latin typeface="微软雅黑" pitchFamily="34" charset="-122"/>
              </a:rPr>
              <a:t>》</a:t>
            </a:r>
            <a:r>
              <a:rPr lang="zh-CN" altLang="en-US" sz="1400" dirty="0" smtClean="0">
                <a:latin typeface="微软雅黑" pitchFamily="34" charset="-122"/>
              </a:rPr>
              <a:t>，该标准是针对成立美容机构或科室应该具备的条件颁布的标准规定，详细规定了成立美容医院、医疗美容门诊部、医疗美容诊所、医疗美容科室四类医疗机构应具备的床位及牙</a:t>
            </a:r>
            <a:endParaRPr lang="en-US" altLang="zh-CN" sz="1400" dirty="0" smtClean="0">
              <a:latin typeface="微软雅黑" pitchFamily="34" charset="-122"/>
            </a:endParaRPr>
          </a:p>
          <a:p>
            <a:pPr>
              <a:lnSpc>
                <a:spcPct val="150000"/>
              </a:lnSpc>
            </a:pPr>
            <a:r>
              <a:rPr lang="zh-CN" altLang="en-US" sz="1400" dirty="0" smtClean="0">
                <a:latin typeface="微软雅黑" pitchFamily="34" charset="-122"/>
              </a:rPr>
              <a:t>椅数、应具有的科室设置、人员及医</a:t>
            </a:r>
            <a:endParaRPr lang="en-US" altLang="zh-CN" sz="1400" dirty="0" smtClean="0">
              <a:latin typeface="微软雅黑" pitchFamily="34" charset="-122"/>
            </a:endParaRPr>
          </a:p>
          <a:p>
            <a:pPr>
              <a:lnSpc>
                <a:spcPct val="150000"/>
              </a:lnSpc>
            </a:pPr>
            <a:r>
              <a:rPr lang="zh-CN" altLang="en-US" sz="1400" dirty="0" smtClean="0">
                <a:latin typeface="微软雅黑" pitchFamily="34" charset="-122"/>
              </a:rPr>
              <a:t>疗用房及资金情况等。是对各级美容</a:t>
            </a:r>
            <a:endParaRPr lang="en-US" altLang="zh-CN" sz="1400" dirty="0" smtClean="0">
              <a:latin typeface="微软雅黑" pitchFamily="34" charset="-122"/>
            </a:endParaRPr>
          </a:p>
          <a:p>
            <a:pPr>
              <a:lnSpc>
                <a:spcPct val="150000"/>
              </a:lnSpc>
            </a:pPr>
            <a:r>
              <a:rPr lang="zh-CN" altLang="en-US" sz="1400" dirty="0" smtClean="0">
                <a:latin typeface="微软雅黑" pitchFamily="34" charset="-122"/>
              </a:rPr>
              <a:t>医疗机构进行评定和考核</a:t>
            </a:r>
            <a:endParaRPr lang="en-US" altLang="zh-CN" sz="1400" dirty="0" smtClean="0">
              <a:latin typeface="微软雅黑" pitchFamily="34" charset="-122"/>
            </a:endParaRPr>
          </a:p>
          <a:p>
            <a:pPr>
              <a:lnSpc>
                <a:spcPct val="150000"/>
              </a:lnSpc>
            </a:pPr>
            <a:r>
              <a:rPr lang="zh-CN" altLang="en-US" sz="1400" dirty="0" smtClean="0">
                <a:latin typeface="微软雅黑" pitchFamily="34" charset="-122"/>
              </a:rPr>
              <a:t>的具体标准。</a:t>
            </a:r>
            <a:endParaRPr lang="zh-CN" altLang="en-US" sz="1400" dirty="0">
              <a:latin typeface="微软雅黑" pitchFamily="34" charset="-122"/>
            </a:endParaRPr>
          </a:p>
        </p:txBody>
      </p:sp>
      <p:sp>
        <p:nvSpPr>
          <p:cNvPr id="11" name="矩形 10"/>
          <p:cNvSpPr/>
          <p:nvPr/>
        </p:nvSpPr>
        <p:spPr>
          <a:xfrm>
            <a:off x="533401" y="5030787"/>
            <a:ext cx="8153400" cy="1212640"/>
          </a:xfrm>
          <a:prstGeom prst="rect">
            <a:avLst/>
          </a:prstGeom>
        </p:spPr>
        <p:txBody>
          <a:bodyPr wrap="square">
            <a:spAutoFit/>
          </a:bodyPr>
          <a:lstStyle/>
          <a:p>
            <a:pPr algn="ctr">
              <a:lnSpc>
                <a:spcPct val="130000"/>
              </a:lnSpc>
            </a:pPr>
            <a:r>
              <a:rPr lang="en-US" altLang="zh-CN" sz="1400" dirty="0" smtClean="0">
                <a:latin typeface="微软雅黑" pitchFamily="34" charset="-122"/>
              </a:rPr>
              <a:t>《</a:t>
            </a:r>
            <a:r>
              <a:rPr lang="zh-CN" altLang="en-US" sz="1400" dirty="0" smtClean="0">
                <a:latin typeface="微软雅黑" pitchFamily="34" charset="-122"/>
              </a:rPr>
              <a:t>医疗美容服务管理办法</a:t>
            </a:r>
            <a:r>
              <a:rPr lang="en-US" altLang="zh-CN" sz="1400" dirty="0" smtClean="0">
                <a:latin typeface="微软雅黑" pitchFamily="34" charset="-122"/>
              </a:rPr>
              <a:t>》</a:t>
            </a:r>
            <a:r>
              <a:rPr lang="zh-CN" altLang="en-US" sz="1400" dirty="0" smtClean="0">
                <a:latin typeface="微软雅黑" pitchFamily="34" charset="-122"/>
              </a:rPr>
              <a:t>是卫生部于</a:t>
            </a:r>
            <a:r>
              <a:rPr lang="en-US" sz="1400" dirty="0" smtClean="0">
                <a:latin typeface="微软雅黑" pitchFamily="34" charset="-122"/>
              </a:rPr>
              <a:t>2001</a:t>
            </a:r>
            <a:r>
              <a:rPr lang="zh-CN" altLang="en-US" sz="1400" dirty="0" smtClean="0">
                <a:latin typeface="微软雅黑" pitchFamily="34" charset="-122"/>
              </a:rPr>
              <a:t>年颁布的医疗美容行业</a:t>
            </a:r>
            <a:endParaRPr lang="en-US" altLang="zh-CN" sz="1400" dirty="0" smtClean="0">
              <a:latin typeface="微软雅黑" pitchFamily="34" charset="-122"/>
            </a:endParaRPr>
          </a:p>
          <a:p>
            <a:pPr algn="ctr">
              <a:lnSpc>
                <a:spcPct val="130000"/>
              </a:lnSpc>
            </a:pPr>
            <a:r>
              <a:rPr lang="zh-CN" altLang="en-US" sz="1400" dirty="0" smtClean="0">
                <a:latin typeface="微软雅黑" pitchFamily="34" charset="-122"/>
              </a:rPr>
              <a:t>的国家法律，该法标志着医疗美容服务纳入规范化管理。</a:t>
            </a:r>
            <a:r>
              <a:rPr lang="en-US" altLang="zh-CN" sz="1400" dirty="0" smtClean="0">
                <a:latin typeface="微软雅黑" pitchFamily="34" charset="-122"/>
              </a:rPr>
              <a:t>《</a:t>
            </a:r>
            <a:r>
              <a:rPr lang="zh-CN" altLang="en-US" sz="1400" dirty="0" smtClean="0">
                <a:latin typeface="微软雅黑" pitchFamily="34" charset="-122"/>
              </a:rPr>
              <a:t>医疗美容服务管理办法</a:t>
            </a:r>
            <a:r>
              <a:rPr lang="en-US" altLang="zh-CN" sz="1400" dirty="0" smtClean="0">
                <a:latin typeface="微软雅黑" pitchFamily="34" charset="-122"/>
              </a:rPr>
              <a:t>》</a:t>
            </a:r>
            <a:r>
              <a:rPr lang="zh-CN" altLang="en-US" sz="1400" dirty="0" smtClean="0">
                <a:latin typeface="微软雅黑" pitchFamily="34" charset="-122"/>
              </a:rPr>
              <a:t>主要</a:t>
            </a:r>
            <a:endParaRPr lang="en-US" altLang="zh-CN" sz="1400" dirty="0" smtClean="0">
              <a:latin typeface="微软雅黑" pitchFamily="34" charset="-122"/>
            </a:endParaRPr>
          </a:p>
          <a:p>
            <a:pPr algn="ctr">
              <a:lnSpc>
                <a:spcPct val="130000"/>
              </a:lnSpc>
            </a:pPr>
            <a:r>
              <a:rPr lang="zh-CN" altLang="en-US" sz="1400" dirty="0" smtClean="0">
                <a:latin typeface="微软雅黑" pitchFamily="34" charset="-122"/>
              </a:rPr>
              <a:t>界定了医疗美容服务的主体资格、规定了医疗美容机构的设立程序，限定了职业人员资格和执业规则并明确了医疗美容机构的主管机关及权限，对医疗美容服务的开展起到了明确的指导作用。</a:t>
            </a:r>
            <a:endParaRPr lang="zh-CN" altLang="en-US" sz="1400" dirty="0">
              <a:latin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25</a:t>
            </a:fld>
            <a:endParaRPr lang="en-US" altLang="zh-CN"/>
          </a:p>
        </p:txBody>
      </p:sp>
      <p:sp>
        <p:nvSpPr>
          <p:cNvPr id="7" name="Rectangle 6"/>
          <p:cNvSpPr>
            <a:spLocks noChangeArrowheads="1"/>
          </p:cNvSpPr>
          <p:nvPr/>
        </p:nvSpPr>
        <p:spPr bwMode="auto">
          <a:xfrm>
            <a:off x="3429001" y="3665537"/>
            <a:ext cx="2362200" cy="1289050"/>
          </a:xfrm>
          <a:prstGeom prst="rect">
            <a:avLst/>
          </a:prstGeom>
          <a:solidFill>
            <a:schemeClr val="accent2"/>
          </a:solidFill>
          <a:ln w="6350">
            <a:solidFill>
              <a:schemeClr val="accent2"/>
            </a:solidFill>
            <a:miter lim="800000"/>
            <a:headEnd/>
            <a:tailEnd/>
          </a:ln>
          <a:effectLst>
            <a:outerShdw dist="35921" dir="2700000" algn="ctr" rotWithShape="0">
              <a:schemeClr val="hlink"/>
            </a:outerShdw>
          </a:effectLst>
        </p:spPr>
        <p:txBody>
          <a:bodyPr wrap="none" lIns="72000" tIns="0" rIns="0" bIns="0" anchor="ctr"/>
          <a:lstStyle/>
          <a:p>
            <a:pPr algn="ctr">
              <a:defRPr/>
            </a:pPr>
            <a:r>
              <a:rPr lang="zh-CN" altLang="en-US" b="1" dirty="0" smtClean="0">
                <a:latin typeface="微软雅黑" pitchFamily="34" charset="-122"/>
              </a:rPr>
              <a:t>医疗美容行业</a:t>
            </a:r>
            <a:endParaRPr lang="en-US" altLang="zh-CN" b="1" dirty="0" smtClean="0">
              <a:latin typeface="微软雅黑" pitchFamily="34" charset="-122"/>
            </a:endParaRPr>
          </a:p>
          <a:p>
            <a:pPr algn="ctr">
              <a:defRPr/>
            </a:pPr>
            <a:r>
              <a:rPr lang="zh-CN" altLang="en-US" b="1" dirty="0" smtClean="0">
                <a:latin typeface="微软雅黑" pitchFamily="34" charset="-122"/>
              </a:rPr>
              <a:t>主要法律法规</a:t>
            </a:r>
            <a:endParaRPr lang="zh-CN" altLang="en-US" b="1" dirty="0">
              <a:latin typeface="微软雅黑" pitchFamily="34" charset="-122"/>
            </a:endParaRPr>
          </a:p>
        </p:txBody>
      </p:sp>
      <p:sp>
        <p:nvSpPr>
          <p:cNvPr id="13"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目前我国的医疗美容市场主要有三部法规，分别对医疗美容服务的主体资格及设立程序、不同级别医疗美容项目的开展资格和对各级医疗美容机构的评定标准进行了</a:t>
            </a:r>
            <a:r>
              <a:rPr lang="zh-CN" altLang="en-US" sz="1400" dirty="0" smtClean="0">
                <a:latin typeface="微软雅黑" pitchFamily="34" charset="-122"/>
                <a:ea typeface="微软雅黑" pitchFamily="34" charset="-122"/>
              </a:rPr>
              <a:t>规定。</a:t>
            </a:r>
            <a:endParaRPr lang="zh-CN" altLang="en-US" sz="1400" dirty="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这三部法律是医疗美容行业的最基本的三部法律，也是其他法律制定的主要依据。</a:t>
            </a:r>
          </a:p>
        </p:txBody>
      </p:sp>
      <p:sp>
        <p:nvSpPr>
          <p:cNvPr id="12" name="矩形 11"/>
          <p:cNvSpPr/>
          <p:nvPr/>
        </p:nvSpPr>
        <p:spPr>
          <a:xfrm>
            <a:off x="4648201" y="2287587"/>
            <a:ext cx="4191000" cy="3000821"/>
          </a:xfrm>
          <a:prstGeom prst="rect">
            <a:avLst/>
          </a:prstGeom>
        </p:spPr>
        <p:txBody>
          <a:bodyPr wrap="square">
            <a:spAutoFit/>
          </a:bodyPr>
          <a:lstStyle/>
          <a:p>
            <a:pPr algn="r">
              <a:lnSpc>
                <a:spcPct val="150000"/>
              </a:lnSpc>
            </a:pPr>
            <a:r>
              <a:rPr lang="en-US" altLang="zh-CN" sz="1400" dirty="0" smtClean="0">
                <a:latin typeface="微软雅黑" pitchFamily="34" charset="-122"/>
              </a:rPr>
              <a:t>《</a:t>
            </a:r>
            <a:r>
              <a:rPr lang="zh-CN" altLang="en-US" sz="1400" dirty="0" smtClean="0">
                <a:latin typeface="微软雅黑" pitchFamily="34" charset="-122"/>
              </a:rPr>
              <a:t>医疗美容项目分级管理目录</a:t>
            </a:r>
            <a:r>
              <a:rPr lang="en-US" altLang="zh-CN" sz="1400" dirty="0" smtClean="0">
                <a:latin typeface="微软雅黑" pitchFamily="34" charset="-122"/>
              </a:rPr>
              <a:t>》</a:t>
            </a:r>
            <a:r>
              <a:rPr lang="zh-CN" altLang="en-US" sz="1400" dirty="0" smtClean="0">
                <a:latin typeface="微软雅黑" pitchFamily="34" charset="-122"/>
              </a:rPr>
              <a:t>是由卫生部于</a:t>
            </a:r>
            <a:r>
              <a:rPr lang="en-US" sz="1400" dirty="0" smtClean="0">
                <a:latin typeface="微软雅黑" pitchFamily="34" charset="-122"/>
              </a:rPr>
              <a:t>2009</a:t>
            </a:r>
            <a:r>
              <a:rPr lang="zh-CN" altLang="en-US" sz="1400" dirty="0" smtClean="0">
                <a:latin typeface="微软雅黑" pitchFamily="34" charset="-122"/>
              </a:rPr>
              <a:t>年发布的旨在规范各级别医疗美容机构开展医疗美容项目的法律，目录中将医疗美容项目按照复杂程度及可能出现的医疗风险分为四个级别</a:t>
            </a:r>
            <a:r>
              <a:rPr lang="zh-CN" altLang="en-US" sz="1400" dirty="0">
                <a:latin typeface="微软雅黑" pitchFamily="34" charset="-122"/>
              </a:rPr>
              <a:t>，具有</a:t>
            </a:r>
            <a:r>
              <a:rPr lang="zh-CN" altLang="en-US" sz="1400" dirty="0" smtClean="0">
                <a:latin typeface="微软雅黑" pitchFamily="34" charset="-122"/>
              </a:rPr>
              <a:t>相应资质</a:t>
            </a:r>
            <a:r>
              <a:rPr lang="zh-CN" altLang="en-US" sz="1400" dirty="0">
                <a:latin typeface="微软雅黑" pitchFamily="34" charset="-122"/>
              </a:rPr>
              <a:t>的</a:t>
            </a:r>
            <a:r>
              <a:rPr lang="zh-CN" altLang="en-US" sz="1400" dirty="0" smtClean="0">
                <a:latin typeface="微软雅黑" pitchFamily="34" charset="-122"/>
              </a:rPr>
              <a:t>医疗机构方可从事相关项目。</a:t>
            </a:r>
            <a:endParaRPr lang="en-US" altLang="zh-CN" sz="1400" dirty="0" smtClean="0">
              <a:latin typeface="微软雅黑" pitchFamily="34" charset="-122"/>
            </a:endParaRPr>
          </a:p>
          <a:p>
            <a:pPr algn="r">
              <a:lnSpc>
                <a:spcPct val="150000"/>
              </a:lnSpc>
            </a:pPr>
            <a:r>
              <a:rPr lang="zh-CN" altLang="en-US" sz="1400" dirty="0" smtClean="0">
                <a:latin typeface="微软雅黑" pitchFamily="34" charset="-122"/>
              </a:rPr>
              <a:t>该目录的颁布有利于遏制“小机构做</a:t>
            </a:r>
            <a:endParaRPr lang="en-US" altLang="zh-CN" sz="1400" dirty="0" smtClean="0">
              <a:latin typeface="微软雅黑" pitchFamily="34" charset="-122"/>
            </a:endParaRPr>
          </a:p>
          <a:p>
            <a:pPr algn="r">
              <a:lnSpc>
                <a:spcPct val="150000"/>
              </a:lnSpc>
            </a:pPr>
            <a:r>
              <a:rPr lang="zh-CN" altLang="en-US" sz="1400" dirty="0" smtClean="0">
                <a:latin typeface="微软雅黑" pitchFamily="34" charset="-122"/>
              </a:rPr>
              <a:t>大手术”等不规范现象，有</a:t>
            </a:r>
            <a:endParaRPr lang="en-US" altLang="zh-CN" sz="1400" dirty="0" smtClean="0">
              <a:latin typeface="微软雅黑" pitchFamily="34" charset="-122"/>
            </a:endParaRPr>
          </a:p>
          <a:p>
            <a:pPr algn="r">
              <a:lnSpc>
                <a:spcPct val="150000"/>
              </a:lnSpc>
            </a:pPr>
            <a:r>
              <a:rPr lang="zh-CN" altLang="en-US" sz="1400" dirty="0" smtClean="0">
                <a:latin typeface="微软雅黑" pitchFamily="34" charset="-122"/>
              </a:rPr>
              <a:t>利于规范对医疗美容</a:t>
            </a:r>
            <a:endParaRPr lang="en-US" altLang="zh-CN" sz="1400" dirty="0" smtClean="0">
              <a:latin typeface="微软雅黑" pitchFamily="34" charset="-122"/>
            </a:endParaRPr>
          </a:p>
          <a:p>
            <a:pPr algn="r">
              <a:lnSpc>
                <a:spcPct val="150000"/>
              </a:lnSpc>
            </a:pPr>
            <a:r>
              <a:rPr lang="zh-CN" altLang="en-US" sz="1400" dirty="0" smtClean="0">
                <a:latin typeface="微软雅黑" pitchFamily="34" charset="-122"/>
              </a:rPr>
              <a:t>市场的监管。</a:t>
            </a:r>
            <a:endParaRPr lang="zh-CN" altLang="en-US" sz="1400" dirty="0">
              <a:latin typeface="微软雅黑" pitchFamily="34" charset="-122"/>
            </a:endParaRPr>
          </a:p>
        </p:txBody>
      </p:sp>
    </p:spTree>
    <p:extLst>
      <p:ext uri="{BB962C8B-B14F-4D97-AF65-F5344CB8AC3E}">
        <p14:creationId xmlns="" xmlns:p14="http://schemas.microsoft.com/office/powerpoint/2010/main" val="110168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t>国内正规医疗美容机构数量（</a:t>
            </a:r>
            <a:r>
              <a:rPr lang="zh-CN" altLang="en-US" dirty="0"/>
              <a:t>不含美容中医科和美容</a:t>
            </a:r>
            <a:r>
              <a:rPr lang="zh-CN" altLang="en-US" dirty="0" smtClean="0"/>
              <a:t>牙科）</a:t>
            </a:r>
            <a:endParaRPr lang="zh-CN" altLang="en-US" sz="2400" dirty="0"/>
          </a:p>
        </p:txBody>
      </p:sp>
      <p:sp>
        <p:nvSpPr>
          <p:cNvPr id="6" name="TextBox 5"/>
          <p:cNvSpPr txBox="1"/>
          <p:nvPr/>
        </p:nvSpPr>
        <p:spPr>
          <a:xfrm>
            <a:off x="609600" y="4523601"/>
            <a:ext cx="3049979" cy="276999"/>
          </a:xfrm>
          <a:prstGeom prst="rect">
            <a:avLst/>
          </a:prstGeom>
          <a:noFill/>
        </p:spPr>
        <p:txBody>
          <a:bodyPr wrap="square" rtlCol="0">
            <a:spAutoFit/>
          </a:bodyPr>
          <a:lstStyle/>
          <a:p>
            <a:r>
              <a:rPr lang="zh-CN" altLang="en-US" sz="1200" dirty="0" smtClean="0">
                <a:latin typeface="微软雅黑" pitchFamily="34" charset="-122"/>
              </a:rPr>
              <a:t>数据来源：国家统计局</a:t>
            </a:r>
            <a:endParaRPr lang="zh-CN" altLang="en-US" sz="1200" dirty="0">
              <a:latin typeface="微软雅黑" pitchFamily="34" charset="-122"/>
            </a:endParaRPr>
          </a:p>
        </p:txBody>
      </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26</a:t>
            </a:fld>
            <a:endParaRPr lang="en-US" altLang="zh-CN"/>
          </a:p>
        </p:txBody>
      </p:sp>
      <p:sp>
        <p:nvSpPr>
          <p:cNvPr id="9"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根据国家统计局发布的数据，截止到</a:t>
            </a:r>
            <a:r>
              <a:rPr lang="en-US" altLang="zh-CN" sz="1400" dirty="0" smtClean="0">
                <a:latin typeface="微软雅黑" pitchFamily="34" charset="-122"/>
                <a:ea typeface="微软雅黑" pitchFamily="34" charset="-122"/>
              </a:rPr>
              <a:t>2011</a:t>
            </a:r>
            <a:r>
              <a:rPr lang="zh-CN" altLang="en-US" sz="1400" dirty="0">
                <a:latin typeface="微软雅黑" pitchFamily="34" charset="-122"/>
                <a:ea typeface="微软雅黑" pitchFamily="34" charset="-122"/>
              </a:rPr>
              <a:t>年</a:t>
            </a:r>
            <a:r>
              <a:rPr lang="en-US" altLang="zh-CN" sz="1400" dirty="0">
                <a:latin typeface="微软雅黑" pitchFamily="34" charset="-122"/>
                <a:ea typeface="微软雅黑" pitchFamily="34" charset="-122"/>
              </a:rPr>
              <a:t>7</a:t>
            </a:r>
            <a:r>
              <a:rPr lang="zh-CN" altLang="en-US" sz="1400" dirty="0">
                <a:latin typeface="微软雅黑" pitchFamily="34" charset="-122"/>
                <a:ea typeface="微软雅黑" pitchFamily="34" charset="-122"/>
              </a:rPr>
              <a:t>月底，我国的医疗卫生机构合计有</a:t>
            </a:r>
            <a:r>
              <a:rPr lang="en-US" altLang="zh-CN" sz="1400" dirty="0">
                <a:latin typeface="微软雅黑" pitchFamily="34" charset="-122"/>
                <a:ea typeface="微软雅黑" pitchFamily="34" charset="-122"/>
              </a:rPr>
              <a:t>943467</a:t>
            </a:r>
            <a:r>
              <a:rPr lang="zh-CN" altLang="en-US" sz="1400" dirty="0">
                <a:latin typeface="微软雅黑" pitchFamily="34" charset="-122"/>
                <a:ea typeface="微软雅黑" pitchFamily="34" charset="-122"/>
              </a:rPr>
              <a:t>家， </a:t>
            </a:r>
            <a:r>
              <a:rPr lang="en-US" altLang="zh-CN" sz="1400" dirty="0" smtClean="0">
                <a:latin typeface="微软雅黑" pitchFamily="34" charset="-122"/>
                <a:ea typeface="微软雅黑" pitchFamily="34" charset="-122"/>
              </a:rPr>
              <a:t>2012</a:t>
            </a:r>
            <a:r>
              <a:rPr lang="zh-CN" altLang="en-US" sz="1400" dirty="0">
                <a:latin typeface="微软雅黑" pitchFamily="34" charset="-122"/>
                <a:ea typeface="微软雅黑" pitchFamily="34" charset="-122"/>
              </a:rPr>
              <a:t>年</a:t>
            </a:r>
            <a:r>
              <a:rPr lang="en-US" altLang="zh-CN" sz="1400" dirty="0">
                <a:latin typeface="微软雅黑" pitchFamily="34" charset="-122"/>
                <a:ea typeface="微软雅黑" pitchFamily="34" charset="-122"/>
              </a:rPr>
              <a:t>7</a:t>
            </a:r>
            <a:r>
              <a:rPr lang="zh-CN" altLang="en-US" sz="1400" dirty="0" smtClean="0">
                <a:latin typeface="微软雅黑" pitchFamily="34" charset="-122"/>
                <a:ea typeface="微软雅黑" pitchFamily="34" charset="-122"/>
              </a:rPr>
              <a:t>月底合计</a:t>
            </a:r>
            <a:r>
              <a:rPr lang="zh-CN" altLang="en-US" sz="1400" dirty="0">
                <a:latin typeface="微软雅黑" pitchFamily="34" charset="-122"/>
                <a:ea typeface="微软雅黑" pitchFamily="34" charset="-122"/>
              </a:rPr>
              <a:t>有</a:t>
            </a:r>
            <a:r>
              <a:rPr lang="en-US" altLang="zh-CN" sz="1400" dirty="0">
                <a:latin typeface="微软雅黑" pitchFamily="34" charset="-122"/>
                <a:ea typeface="微软雅黑" pitchFamily="34" charset="-122"/>
              </a:rPr>
              <a:t>960889</a:t>
            </a:r>
            <a:r>
              <a:rPr lang="zh-CN" altLang="en-US" sz="1400" dirty="0">
                <a:latin typeface="微软雅黑" pitchFamily="34" charset="-122"/>
                <a:ea typeface="微软雅黑" pitchFamily="34" charset="-122"/>
              </a:rPr>
              <a:t>家</a:t>
            </a:r>
            <a:r>
              <a:rPr lang="zh-CN" altLang="en-US" sz="1400" dirty="0" smtClean="0">
                <a:latin typeface="微软雅黑" pitchFamily="34" charset="-122"/>
                <a:ea typeface="微软雅黑" pitchFamily="34" charset="-122"/>
              </a:rPr>
              <a:t>，</a:t>
            </a:r>
            <a:r>
              <a:rPr lang="en-US" altLang="zh-CN" sz="1400" dirty="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年增长率</a:t>
            </a:r>
            <a:r>
              <a:rPr lang="en-US" altLang="zh-CN" sz="1400" dirty="0" smtClean="0">
                <a:latin typeface="微软雅黑" pitchFamily="34" charset="-122"/>
                <a:ea typeface="微软雅黑" pitchFamily="34" charset="-122"/>
              </a:rPr>
              <a:t>1.85%</a:t>
            </a:r>
            <a:r>
              <a:rPr lang="zh-CN" altLang="en-US" sz="1400" dirty="0" smtClean="0">
                <a:latin typeface="微软雅黑" pitchFamily="34" charset="-122"/>
                <a:ea typeface="微软雅黑" pitchFamily="34" charset="-122"/>
              </a:rPr>
              <a:t>。由此得出</a:t>
            </a:r>
            <a:r>
              <a:rPr lang="en-US" altLang="zh-CN" sz="1400" dirty="0" smtClean="0">
                <a:latin typeface="微软雅黑" pitchFamily="34" charset="-122"/>
                <a:ea typeface="微软雅黑" pitchFamily="34" charset="-122"/>
              </a:rPr>
              <a:t>2013</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7</a:t>
            </a:r>
            <a:r>
              <a:rPr lang="zh-CN" altLang="en-US" sz="1400" dirty="0" smtClean="0">
                <a:latin typeface="微软雅黑" pitchFamily="34" charset="-122"/>
                <a:ea typeface="微软雅黑" pitchFamily="34" charset="-122"/>
              </a:rPr>
              <a:t>月底医疗机构数量约</a:t>
            </a:r>
            <a:r>
              <a:rPr lang="en-US" altLang="zh-CN" sz="1400" dirty="0" smtClean="0">
                <a:latin typeface="微软雅黑" pitchFamily="34" charset="-122"/>
                <a:ea typeface="微软雅黑" pitchFamily="34" charset="-122"/>
              </a:rPr>
              <a:t>978633</a:t>
            </a:r>
            <a:r>
              <a:rPr lang="zh-CN" altLang="en-US" sz="1400" dirty="0" smtClean="0">
                <a:latin typeface="微软雅黑" pitchFamily="34" charset="-122"/>
                <a:ea typeface="微软雅黑" pitchFamily="34" charset="-122"/>
              </a:rPr>
              <a:t>家。</a:t>
            </a:r>
            <a:endParaRPr lang="en-US" altLang="zh-CN" sz="140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dirty="0" smtClean="0">
                <a:latin typeface="微软雅黑" pitchFamily="34" charset="-122"/>
                <a:ea typeface="微软雅黑" pitchFamily="34" charset="-122"/>
              </a:rPr>
              <a:t>根据卫生部统计数据，</a:t>
            </a:r>
            <a:r>
              <a:rPr lang="en-US" altLang="zh-CN" sz="1400" dirty="0" smtClean="0">
                <a:latin typeface="微软雅黑" pitchFamily="34" charset="-122"/>
                <a:ea typeface="微软雅黑" pitchFamily="34" charset="-122"/>
              </a:rPr>
              <a:t>2011</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12</a:t>
            </a:r>
            <a:r>
              <a:rPr lang="zh-CN" altLang="en-US" sz="1400" dirty="0" smtClean="0">
                <a:latin typeface="微软雅黑" pitchFamily="34" charset="-122"/>
                <a:ea typeface="微软雅黑" pitchFamily="34" charset="-122"/>
              </a:rPr>
              <a:t>个省医疗机构数量为</a:t>
            </a:r>
            <a:r>
              <a:rPr lang="en-US" altLang="zh-CN" sz="1400" dirty="0" smtClean="0">
                <a:latin typeface="微软雅黑" pitchFamily="34" charset="-122"/>
                <a:ea typeface="微软雅黑" pitchFamily="34" charset="-122"/>
              </a:rPr>
              <a:t>417418</a:t>
            </a:r>
            <a:r>
              <a:rPr lang="zh-CN" altLang="en-US" sz="1400" dirty="0" smtClean="0">
                <a:latin typeface="微软雅黑" pitchFamily="34" charset="-122"/>
                <a:ea typeface="微软雅黑" pitchFamily="34" charset="-122"/>
              </a:rPr>
              <a:t>家，有医疗机构的数量为</a:t>
            </a:r>
            <a:r>
              <a:rPr lang="en-US" altLang="zh-CN" sz="1400" dirty="0" smtClean="0">
                <a:latin typeface="微软雅黑" pitchFamily="34" charset="-122"/>
                <a:ea typeface="微软雅黑" pitchFamily="34" charset="-122"/>
              </a:rPr>
              <a:t>1796</a:t>
            </a:r>
            <a:r>
              <a:rPr lang="zh-CN" altLang="en-US" sz="1400" dirty="0" smtClean="0">
                <a:latin typeface="微软雅黑" pitchFamily="34" charset="-122"/>
                <a:ea typeface="微软雅黑" pitchFamily="34" charset="-122"/>
              </a:rPr>
              <a:t>家，医疗美容科室占比为</a:t>
            </a:r>
            <a:r>
              <a:rPr lang="en-US" altLang="zh-CN" sz="1400" dirty="0" smtClean="0">
                <a:latin typeface="微软雅黑" pitchFamily="34" charset="-122"/>
                <a:ea typeface="微软雅黑" pitchFamily="34" charset="-122"/>
              </a:rPr>
              <a:t>0.43%</a:t>
            </a:r>
            <a:r>
              <a:rPr lang="zh-CN" altLang="en-US" sz="1400" dirty="0" smtClean="0">
                <a:latin typeface="微软雅黑" pitchFamily="34" charset="-122"/>
                <a:ea typeface="微软雅黑" pitchFamily="34" charset="-122"/>
              </a:rPr>
              <a:t>（不含美容中医科和美容</a:t>
            </a:r>
            <a:r>
              <a:rPr lang="zh-CN" altLang="en-US" sz="1400" dirty="0">
                <a:latin typeface="微软雅黑" pitchFamily="34" charset="-122"/>
                <a:ea typeface="微软雅黑" pitchFamily="34" charset="-122"/>
              </a:rPr>
              <a:t>牙科</a:t>
            </a:r>
            <a:r>
              <a:rPr lang="zh-CN" altLang="en-US" sz="1400" dirty="0" smtClean="0">
                <a:latin typeface="微软雅黑" pitchFamily="34" charset="-122"/>
                <a:ea typeface="微软雅黑" pitchFamily="34" charset="-122"/>
              </a:rPr>
              <a:t>科室），由于近几年医疗美容市场发展迅速，以每年</a:t>
            </a:r>
            <a:r>
              <a:rPr lang="en-US" altLang="zh-CN" sz="1400" dirty="0" smtClean="0">
                <a:latin typeface="微软雅黑" pitchFamily="34" charset="-122"/>
                <a:ea typeface="微软雅黑" pitchFamily="34" charset="-122"/>
              </a:rPr>
              <a:t>15%</a:t>
            </a:r>
            <a:r>
              <a:rPr lang="zh-CN" altLang="en-US" sz="1400" dirty="0" smtClean="0">
                <a:latin typeface="微软雅黑" pitchFamily="34" charset="-122"/>
                <a:ea typeface="微软雅黑" pitchFamily="34" charset="-122"/>
              </a:rPr>
              <a:t>增长速度计算，</a:t>
            </a:r>
            <a:r>
              <a:rPr lang="en-US" altLang="zh-CN" sz="1400" dirty="0" smtClean="0">
                <a:latin typeface="微软雅黑" pitchFamily="34" charset="-122"/>
                <a:ea typeface="微软雅黑" pitchFamily="34" charset="-122"/>
              </a:rPr>
              <a:t>2013</a:t>
            </a:r>
            <a:r>
              <a:rPr lang="zh-CN" altLang="en-US" sz="1400" dirty="0" smtClean="0">
                <a:latin typeface="微软雅黑" pitchFamily="34" charset="-122"/>
                <a:ea typeface="微软雅黑" pitchFamily="34" charset="-122"/>
              </a:rPr>
              <a:t>年医疗美容客户占比约为</a:t>
            </a:r>
            <a:r>
              <a:rPr lang="en-US" altLang="zh-CN" sz="1400" dirty="0" smtClean="0">
                <a:latin typeface="微软雅黑" pitchFamily="34" charset="-122"/>
                <a:ea typeface="微软雅黑" pitchFamily="34" charset="-122"/>
              </a:rPr>
              <a:t>0.57%</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dirty="0" smtClean="0">
                <a:latin typeface="微软雅黑" pitchFamily="34" charset="-122"/>
                <a:ea typeface="微软雅黑" pitchFamily="34" charset="-122"/>
              </a:rPr>
              <a:t>经过估算，</a:t>
            </a:r>
            <a:r>
              <a:rPr lang="en-US" altLang="zh-CN" sz="1400" dirty="0" smtClean="0">
                <a:latin typeface="微软雅黑" pitchFamily="34" charset="-122"/>
                <a:ea typeface="微软雅黑" pitchFamily="34" charset="-122"/>
              </a:rPr>
              <a:t>2013</a:t>
            </a:r>
            <a:r>
              <a:rPr lang="zh-CN" altLang="en-US" sz="1400" dirty="0" smtClean="0">
                <a:latin typeface="微软雅黑" pitchFamily="34" charset="-122"/>
                <a:ea typeface="微软雅黑" pitchFamily="34" charset="-122"/>
              </a:rPr>
              <a:t>年正规医疗美容机构约为</a:t>
            </a:r>
            <a:r>
              <a:rPr lang="en-US" altLang="zh-CN" sz="1400" dirty="0" smtClean="0">
                <a:latin typeface="微软雅黑" pitchFamily="34" charset="-122"/>
                <a:ea typeface="微软雅黑" pitchFamily="34" charset="-122"/>
              </a:rPr>
              <a:t>5578</a:t>
            </a:r>
            <a:r>
              <a:rPr lang="zh-CN" altLang="en-US" sz="1400" dirty="0" smtClean="0">
                <a:latin typeface="微软雅黑" pitchFamily="34" charset="-122"/>
                <a:ea typeface="微软雅黑" pitchFamily="34" charset="-122"/>
              </a:rPr>
              <a:t>家（</a:t>
            </a:r>
            <a:r>
              <a:rPr lang="zh-CN" altLang="en-US" sz="1400" dirty="0">
                <a:latin typeface="微软雅黑" pitchFamily="34" charset="-122"/>
                <a:ea typeface="微软雅黑" pitchFamily="34" charset="-122"/>
              </a:rPr>
              <a:t>不含美容中医科和美容牙科科室</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graphicFrame>
        <p:nvGraphicFramePr>
          <p:cNvPr id="10" name="表格 9"/>
          <p:cNvGraphicFramePr>
            <a:graphicFrameLocks noGrp="1"/>
          </p:cNvGraphicFramePr>
          <p:nvPr>
            <p:extLst>
              <p:ext uri="{D42A27DB-BD31-4B8C-83A1-F6EECF244321}">
                <p14:modId xmlns="" xmlns:p14="http://schemas.microsoft.com/office/powerpoint/2010/main" val="3707507013"/>
              </p:ext>
            </p:extLst>
          </p:nvPr>
        </p:nvGraphicFramePr>
        <p:xfrm>
          <a:off x="609600" y="4848999"/>
          <a:ext cx="5105401" cy="1184526"/>
        </p:xfrm>
        <a:graphic>
          <a:graphicData uri="http://schemas.openxmlformats.org/drawingml/2006/table">
            <a:tbl>
              <a:tblPr firstRow="1" bandRow="1">
                <a:tableStyleId>{5C22544A-7EE6-4342-B048-85BDC9FD1C3A}</a:tableStyleId>
              </a:tblPr>
              <a:tblGrid>
                <a:gridCol w="1701800"/>
                <a:gridCol w="1851959"/>
                <a:gridCol w="1551642"/>
              </a:tblGrid>
              <a:tr h="626836">
                <a:tc>
                  <a:txBody>
                    <a:bodyPr/>
                    <a:lstStyle/>
                    <a:p>
                      <a:pPr algn="ctr"/>
                      <a:r>
                        <a:rPr lang="en-US" altLang="zh-CN" sz="1400" dirty="0" smtClean="0">
                          <a:latin typeface="微软雅黑" pitchFamily="34" charset="-122"/>
                          <a:ea typeface="微软雅黑" pitchFamily="34" charset="-122"/>
                        </a:rPr>
                        <a:t>2011</a:t>
                      </a:r>
                      <a:r>
                        <a:rPr lang="zh-CN" altLang="en-US" sz="1400" dirty="0" smtClean="0">
                          <a:latin typeface="微软雅黑" pitchFamily="34" charset="-122"/>
                          <a:ea typeface="微软雅黑" pitchFamily="34" charset="-122"/>
                        </a:rPr>
                        <a:t>年医疗机构数量（</a:t>
                      </a:r>
                      <a:r>
                        <a:rPr lang="en-US" altLang="zh-CN" sz="1400" dirty="0" smtClean="0">
                          <a:latin typeface="微软雅黑" pitchFamily="34" charset="-122"/>
                          <a:ea typeface="微软雅黑" pitchFamily="34" charset="-122"/>
                        </a:rPr>
                        <a:t>12</a:t>
                      </a:r>
                      <a:r>
                        <a:rPr lang="zh-CN" altLang="en-US" sz="1400" dirty="0" smtClean="0">
                          <a:latin typeface="微软雅黑" pitchFamily="34" charset="-122"/>
                          <a:ea typeface="微软雅黑" pitchFamily="34" charset="-122"/>
                        </a:rPr>
                        <a:t>省）</a:t>
                      </a:r>
                      <a:endParaRPr lang="zh-CN" altLang="en-US" sz="1400" dirty="0">
                        <a:latin typeface="微软雅黑" pitchFamily="34" charset="-122"/>
                        <a:ea typeface="微软雅黑" pitchFamily="34" charset="-122"/>
                      </a:endParaRPr>
                    </a:p>
                  </a:txBody>
                  <a:tcPr anchor="ctr"/>
                </a:tc>
                <a:tc>
                  <a:txBody>
                    <a:bodyPr/>
                    <a:lstStyle/>
                    <a:p>
                      <a:pPr algn="ctr"/>
                      <a:r>
                        <a:rPr lang="zh-CN" altLang="en-US" sz="1400" dirty="0" smtClean="0">
                          <a:latin typeface="微软雅黑" pitchFamily="34" charset="-122"/>
                          <a:ea typeface="微软雅黑" pitchFamily="34" charset="-122"/>
                        </a:rPr>
                        <a:t>医疗美容机构数量</a:t>
                      </a:r>
                      <a:endParaRPr lang="en-US" altLang="zh-CN" sz="1400" dirty="0" smtClean="0">
                        <a:latin typeface="微软雅黑" pitchFamily="34" charset="-122"/>
                        <a:ea typeface="微软雅黑" pitchFamily="34" charset="-122"/>
                      </a:endParaRPr>
                    </a:p>
                    <a:p>
                      <a:pPr algn="ctr"/>
                      <a:r>
                        <a:rPr lang="zh-CN" altLang="en-US" sz="14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12</a:t>
                      </a:r>
                      <a:r>
                        <a:rPr lang="zh-CN" altLang="en-US" sz="1400" dirty="0" smtClean="0">
                          <a:latin typeface="微软雅黑" pitchFamily="34" charset="-122"/>
                          <a:ea typeface="微软雅黑" pitchFamily="34" charset="-122"/>
                        </a:rPr>
                        <a:t>省）</a:t>
                      </a:r>
                      <a:endParaRPr lang="zh-CN" altLang="en-US" sz="1400" dirty="0">
                        <a:latin typeface="微软雅黑" pitchFamily="34" charset="-122"/>
                        <a:ea typeface="微软雅黑"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微软雅黑" pitchFamily="34" charset="-122"/>
                          <a:ea typeface="微软雅黑" pitchFamily="34" charset="-122"/>
                        </a:rPr>
                        <a:t>医疗美容科室的比例</a:t>
                      </a:r>
                    </a:p>
                  </a:txBody>
                  <a:tcPr anchor="ctr"/>
                </a:tc>
              </a:tr>
              <a:tr h="557690">
                <a:tc>
                  <a:txBody>
                    <a:bodyPr/>
                    <a:lstStyle/>
                    <a:p>
                      <a:pPr algn="ctr"/>
                      <a:r>
                        <a:rPr lang="en-US" altLang="zh-CN" sz="1400" dirty="0" smtClean="0">
                          <a:latin typeface="微软雅黑" pitchFamily="34" charset="-122"/>
                          <a:ea typeface="微软雅黑" pitchFamily="34" charset="-122"/>
                        </a:rPr>
                        <a:t>417418</a:t>
                      </a:r>
                      <a:endParaRPr lang="zh-CN" altLang="en-US" sz="1400" dirty="0">
                        <a:latin typeface="微软雅黑" pitchFamily="34" charset="-122"/>
                        <a:ea typeface="微软雅黑" pitchFamily="34" charset="-122"/>
                      </a:endParaRPr>
                    </a:p>
                  </a:txBody>
                  <a:tcPr anchor="ctr"/>
                </a:tc>
                <a:tc>
                  <a:txBody>
                    <a:bodyPr/>
                    <a:lstStyle/>
                    <a:p>
                      <a:pPr algn="ctr" fontAlgn="t"/>
                      <a:r>
                        <a:rPr lang="en-US" altLang="zh-CN" sz="1400" b="0" i="0" u="none" strike="noStrike" dirty="0" smtClean="0">
                          <a:solidFill>
                            <a:srgbClr val="000000"/>
                          </a:solidFill>
                          <a:latin typeface="微软雅黑" pitchFamily="34" charset="-122"/>
                          <a:ea typeface="微软雅黑" pitchFamily="34" charset="-122"/>
                        </a:rPr>
                        <a:t>1796</a:t>
                      </a:r>
                      <a:endParaRPr lang="en-US" altLang="zh-CN" sz="14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400" b="0" i="0" u="none" strike="noStrike" dirty="0" smtClean="0">
                          <a:solidFill>
                            <a:srgbClr val="000000"/>
                          </a:solidFill>
                          <a:latin typeface="微软雅黑" pitchFamily="34" charset="-122"/>
                          <a:ea typeface="微软雅黑" pitchFamily="34" charset="-122"/>
                        </a:rPr>
                        <a:t>0.43%</a:t>
                      </a:r>
                      <a:endParaRPr lang="en-US" altLang="zh-CN" sz="1400" b="0" i="0" u="none" strike="noStrike" dirty="0">
                        <a:solidFill>
                          <a:srgbClr val="000000"/>
                        </a:solidFill>
                        <a:latin typeface="微软雅黑" pitchFamily="34" charset="-122"/>
                        <a:ea typeface="微软雅黑" pitchFamily="34" charset="-122"/>
                      </a:endParaRPr>
                    </a:p>
                  </a:txBody>
                  <a:tcPr marL="9525" marR="9525" marT="9525" marB="0" anchor="ctr"/>
                </a:tc>
              </a:tr>
            </a:tbl>
          </a:graphicData>
        </a:graphic>
      </p:graphicFrame>
      <p:graphicFrame>
        <p:nvGraphicFramePr>
          <p:cNvPr id="12" name="表格 11"/>
          <p:cNvGraphicFramePr>
            <a:graphicFrameLocks noGrp="1"/>
          </p:cNvGraphicFramePr>
          <p:nvPr>
            <p:extLst>
              <p:ext uri="{D42A27DB-BD31-4B8C-83A1-F6EECF244321}">
                <p14:modId xmlns="" xmlns:p14="http://schemas.microsoft.com/office/powerpoint/2010/main" val="2633429390"/>
              </p:ext>
            </p:extLst>
          </p:nvPr>
        </p:nvGraphicFramePr>
        <p:xfrm>
          <a:off x="609601" y="3228201"/>
          <a:ext cx="5105401" cy="1289210"/>
        </p:xfrm>
        <a:graphic>
          <a:graphicData uri="http://schemas.openxmlformats.org/drawingml/2006/table">
            <a:tbl>
              <a:tblPr firstRow="1" bandRow="1">
                <a:tableStyleId>{5C22544A-7EE6-4342-B048-85BDC9FD1C3A}</a:tableStyleId>
              </a:tblPr>
              <a:tblGrid>
                <a:gridCol w="1305140"/>
                <a:gridCol w="1420299"/>
                <a:gridCol w="1189981"/>
                <a:gridCol w="1189981"/>
              </a:tblGrid>
              <a:tr h="661510">
                <a:tc>
                  <a:txBody>
                    <a:bodyPr/>
                    <a:lstStyle/>
                    <a:p>
                      <a:pPr algn="ctr"/>
                      <a:r>
                        <a:rPr lang="en-US" altLang="zh-CN" sz="1400" dirty="0" smtClean="0">
                          <a:latin typeface="微软雅黑" pitchFamily="34" charset="-122"/>
                          <a:ea typeface="微软雅黑" pitchFamily="34" charset="-122"/>
                        </a:rPr>
                        <a:t>2011</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7</a:t>
                      </a:r>
                      <a:r>
                        <a:rPr lang="zh-CN" altLang="en-US" sz="1400" dirty="0" smtClean="0">
                          <a:latin typeface="微软雅黑" pitchFamily="34" charset="-122"/>
                          <a:ea typeface="微软雅黑" pitchFamily="34" charset="-122"/>
                        </a:rPr>
                        <a:t>月医疗机构数量</a:t>
                      </a:r>
                      <a:endParaRPr lang="zh-CN" altLang="en-US" sz="1400" dirty="0">
                        <a:latin typeface="微软雅黑" pitchFamily="34" charset="-122"/>
                        <a:ea typeface="微软雅黑" pitchFamily="34" charset="-122"/>
                      </a:endParaRPr>
                    </a:p>
                  </a:txBody>
                  <a:tcPr anchor="ctr"/>
                </a:tc>
                <a:tc>
                  <a:txBody>
                    <a:bodyPr/>
                    <a:lstStyle/>
                    <a:p>
                      <a:pPr algn="ctr"/>
                      <a:r>
                        <a:rPr lang="en-US" altLang="zh-CN" sz="1400" dirty="0" smtClean="0">
                          <a:latin typeface="微软雅黑" pitchFamily="34" charset="-122"/>
                          <a:ea typeface="微软雅黑" pitchFamily="34" charset="-122"/>
                        </a:rPr>
                        <a:t>2012</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7</a:t>
                      </a:r>
                      <a:r>
                        <a:rPr lang="zh-CN" altLang="en-US" sz="1400" dirty="0" smtClean="0">
                          <a:latin typeface="微软雅黑" pitchFamily="34" charset="-122"/>
                          <a:ea typeface="微软雅黑" pitchFamily="34" charset="-122"/>
                        </a:rPr>
                        <a:t>月医疗机构数量</a:t>
                      </a:r>
                      <a:endParaRPr lang="zh-CN" altLang="en-US" sz="1400" dirty="0">
                        <a:latin typeface="微软雅黑" pitchFamily="34" charset="-122"/>
                        <a:ea typeface="微软雅黑" pitchFamily="34" charset="-122"/>
                      </a:endParaRPr>
                    </a:p>
                  </a:txBody>
                  <a:tcPr anchor="ctr"/>
                </a:tc>
                <a:tc>
                  <a:txBody>
                    <a:bodyPr/>
                    <a:lstStyle/>
                    <a:p>
                      <a:pPr algn="ctr"/>
                      <a:r>
                        <a:rPr lang="zh-CN" altLang="en-US" sz="1400" dirty="0" smtClean="0">
                          <a:latin typeface="微软雅黑" pitchFamily="34" charset="-122"/>
                          <a:ea typeface="微软雅黑" pitchFamily="34" charset="-122"/>
                        </a:rPr>
                        <a:t>医疗机构增长速度</a:t>
                      </a:r>
                      <a:endParaRPr lang="zh-CN" altLang="en-US" sz="1400" dirty="0">
                        <a:latin typeface="微软雅黑" pitchFamily="34" charset="-122"/>
                        <a:ea typeface="微软雅黑"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微软雅黑" pitchFamily="34" charset="-122"/>
                          <a:ea typeface="微软雅黑" pitchFamily="34" charset="-122"/>
                        </a:rPr>
                        <a:t>2013</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7</a:t>
                      </a:r>
                      <a:r>
                        <a:rPr lang="zh-CN" altLang="en-US" sz="1400" dirty="0" smtClean="0">
                          <a:latin typeface="微软雅黑" pitchFamily="34" charset="-122"/>
                          <a:ea typeface="微软雅黑" pitchFamily="34" charset="-122"/>
                        </a:rPr>
                        <a:t>月医疗机构数量估算</a:t>
                      </a:r>
                    </a:p>
                  </a:txBody>
                  <a:tcPr anchor="ctr"/>
                </a:tc>
              </a:tr>
              <a:tr h="5576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dirty="0" smtClean="0">
                          <a:solidFill>
                            <a:srgbClr val="000000"/>
                          </a:solidFill>
                          <a:latin typeface="微软雅黑" pitchFamily="34" charset="-122"/>
                          <a:ea typeface="微软雅黑" pitchFamily="34" charset="-122"/>
                        </a:rPr>
                        <a:t>943467</a:t>
                      </a:r>
                    </a:p>
                  </a:txBody>
                  <a:tcPr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CN" sz="1400" dirty="0" smtClean="0">
                          <a:latin typeface="微软雅黑" pitchFamily="34" charset="-122"/>
                          <a:ea typeface="微软雅黑" pitchFamily="34" charset="-122"/>
                        </a:rPr>
                        <a:t>960889</a:t>
                      </a:r>
                      <a:endParaRPr lang="zh-CN" altLang="en-US" sz="1400" dirty="0" smtClean="0">
                        <a:latin typeface="微软雅黑" pitchFamily="34" charset="-122"/>
                        <a:ea typeface="微软雅黑" pitchFamily="34" charset="-122"/>
                      </a:endParaRPr>
                    </a:p>
                  </a:txBody>
                  <a:tcPr marL="9525" marR="9525" marT="9525" marB="0" anchor="ctr"/>
                </a:tc>
                <a:tc>
                  <a:txBody>
                    <a:bodyPr/>
                    <a:lstStyle/>
                    <a:p>
                      <a:pPr algn="ctr" fontAlgn="t"/>
                      <a:r>
                        <a:rPr lang="en-US" altLang="zh-CN" sz="1400" b="0" i="0" u="none" strike="noStrike" dirty="0" smtClean="0">
                          <a:solidFill>
                            <a:srgbClr val="000000"/>
                          </a:solidFill>
                          <a:latin typeface="微软雅黑" pitchFamily="34" charset="-122"/>
                          <a:ea typeface="微软雅黑" pitchFamily="34" charset="-122"/>
                        </a:rPr>
                        <a:t>1.85%</a:t>
                      </a:r>
                      <a:endParaRPr lang="en-US" altLang="zh-CN" sz="14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400" b="0" i="0" u="none" strike="noStrike" dirty="0" smtClean="0">
                          <a:solidFill>
                            <a:srgbClr val="000000"/>
                          </a:solidFill>
                          <a:latin typeface="微软雅黑" pitchFamily="34" charset="-122"/>
                          <a:ea typeface="微软雅黑" pitchFamily="34" charset="-122"/>
                        </a:rPr>
                        <a:t>978633</a:t>
                      </a:r>
                      <a:endParaRPr lang="en-US" altLang="zh-CN" sz="1400" b="0" i="0" u="none" strike="noStrike" dirty="0">
                        <a:solidFill>
                          <a:srgbClr val="000000"/>
                        </a:solidFill>
                        <a:latin typeface="微软雅黑" pitchFamily="34" charset="-122"/>
                        <a:ea typeface="微软雅黑" pitchFamily="34" charset="-122"/>
                      </a:endParaRPr>
                    </a:p>
                  </a:txBody>
                  <a:tcPr marL="9525" marR="9525" marT="9525" marB="0" anchor="ctr"/>
                </a:tc>
              </a:tr>
            </a:tbl>
          </a:graphicData>
        </a:graphic>
      </p:graphicFrame>
      <p:sp>
        <p:nvSpPr>
          <p:cNvPr id="13" name="TextBox 12"/>
          <p:cNvSpPr txBox="1"/>
          <p:nvPr/>
        </p:nvSpPr>
        <p:spPr>
          <a:xfrm>
            <a:off x="609600" y="6040398"/>
            <a:ext cx="5486400" cy="276999"/>
          </a:xfrm>
          <a:prstGeom prst="rect">
            <a:avLst/>
          </a:prstGeom>
          <a:noFill/>
        </p:spPr>
        <p:txBody>
          <a:bodyPr wrap="square" rtlCol="0">
            <a:spAutoFit/>
          </a:bodyPr>
          <a:lstStyle/>
          <a:p>
            <a:r>
              <a:rPr lang="zh-CN" altLang="en-US" sz="1200" dirty="0" smtClean="0">
                <a:latin typeface="微软雅黑" pitchFamily="34" charset="-122"/>
              </a:rPr>
              <a:t>数据来源：卫生部（医疗美容机构数量统计</a:t>
            </a:r>
            <a:r>
              <a:rPr lang="zh-CN" altLang="en-US" sz="1200" dirty="0">
                <a:latin typeface="微软雅黑" pitchFamily="34" charset="-122"/>
                <a:ea typeface="微软雅黑" pitchFamily="34" charset="-122"/>
              </a:rPr>
              <a:t>不含美容中医科和美容牙科科室</a:t>
            </a:r>
            <a:r>
              <a:rPr lang="zh-CN" altLang="en-US" sz="1200" dirty="0" smtClean="0">
                <a:latin typeface="微软雅黑" pitchFamily="34" charset="-122"/>
              </a:rPr>
              <a:t>）</a:t>
            </a:r>
            <a:endParaRPr lang="zh-CN" altLang="en-US" sz="1200" dirty="0">
              <a:latin typeface="微软雅黑" pitchFamily="34" charset="-122"/>
            </a:endParaRPr>
          </a:p>
        </p:txBody>
      </p:sp>
      <p:sp>
        <p:nvSpPr>
          <p:cNvPr id="3" name="右大括号 2"/>
          <p:cNvSpPr/>
          <p:nvPr/>
        </p:nvSpPr>
        <p:spPr>
          <a:xfrm>
            <a:off x="5715000" y="4191000"/>
            <a:ext cx="381000" cy="1520483"/>
          </a:xfrm>
          <a:prstGeom prst="rightBrace">
            <a:avLst>
              <a:gd name="adj1" fmla="val 4156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14" name="表格 13"/>
          <p:cNvGraphicFramePr>
            <a:graphicFrameLocks noGrp="1"/>
          </p:cNvGraphicFramePr>
          <p:nvPr>
            <p:extLst>
              <p:ext uri="{D42A27DB-BD31-4B8C-83A1-F6EECF244321}">
                <p14:modId xmlns="" xmlns:p14="http://schemas.microsoft.com/office/powerpoint/2010/main" val="635023395"/>
              </p:ext>
            </p:extLst>
          </p:nvPr>
        </p:nvGraphicFramePr>
        <p:xfrm>
          <a:off x="6248400" y="3230879"/>
          <a:ext cx="2114550" cy="2240280"/>
        </p:xfrm>
        <a:graphic>
          <a:graphicData uri="http://schemas.openxmlformats.org/drawingml/2006/table">
            <a:tbl>
              <a:tblPr firstRow="1" bandRow="1">
                <a:tableStyleId>{5C22544A-7EE6-4342-B048-85BDC9FD1C3A}</a:tableStyleId>
              </a:tblPr>
              <a:tblGrid>
                <a:gridCol w="1165274"/>
                <a:gridCol w="949276"/>
              </a:tblGrid>
              <a:tr h="746760">
                <a:tc>
                  <a:txBody>
                    <a:bodyPr/>
                    <a:lstStyle/>
                    <a:p>
                      <a:pPr algn="ctr"/>
                      <a:r>
                        <a:rPr lang="en-US" altLang="zh-CN" sz="1400" b="1" dirty="0" smtClean="0">
                          <a:solidFill>
                            <a:schemeClr val="bg1"/>
                          </a:solidFill>
                          <a:latin typeface="微软雅黑" pitchFamily="34" charset="-122"/>
                          <a:ea typeface="微软雅黑" pitchFamily="34" charset="-122"/>
                        </a:rPr>
                        <a:t>2013</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7</a:t>
                      </a:r>
                      <a:r>
                        <a:rPr lang="zh-CN" altLang="en-US" sz="1400" b="1" dirty="0" smtClean="0">
                          <a:solidFill>
                            <a:schemeClr val="bg1"/>
                          </a:solidFill>
                          <a:latin typeface="微软雅黑" pitchFamily="34" charset="-122"/>
                          <a:ea typeface="微软雅黑" pitchFamily="34" charset="-122"/>
                        </a:rPr>
                        <a:t>月医疗机构数估算</a:t>
                      </a:r>
                      <a:endParaRPr lang="zh-CN" altLang="en-US" sz="1400" b="1" dirty="0">
                        <a:solidFill>
                          <a:schemeClr val="bg1"/>
                        </a:solidFill>
                        <a:latin typeface="微软雅黑" pitchFamily="34" charset="-122"/>
                        <a:ea typeface="微软雅黑"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tx1"/>
                          </a:solidFill>
                          <a:latin typeface="微软雅黑" pitchFamily="34" charset="-122"/>
                          <a:ea typeface="微软雅黑" pitchFamily="34" charset="-122"/>
                        </a:rPr>
                        <a:t>978633</a:t>
                      </a:r>
                      <a:endParaRPr lang="zh-CN" altLang="en-US" sz="1400" b="1" dirty="0" smtClean="0">
                        <a:solidFill>
                          <a:schemeClr val="tx1"/>
                        </a:solidFill>
                        <a:latin typeface="微软雅黑" pitchFamily="34" charset="-122"/>
                        <a:ea typeface="微软雅黑" pitchFamily="34" charset="-122"/>
                      </a:endParaRPr>
                    </a:p>
                  </a:txBody>
                  <a:tcPr anchor="ctr">
                    <a:solidFill>
                      <a:schemeClr val="accent1">
                        <a:lumMod val="20000"/>
                        <a:lumOff val="80000"/>
                      </a:schemeClr>
                    </a:solidFill>
                  </a:tcPr>
                </a:tc>
              </a:tr>
              <a:tr h="746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bg1"/>
                          </a:solidFill>
                          <a:latin typeface="微软雅黑" pitchFamily="34" charset="-122"/>
                          <a:ea typeface="微软雅黑" pitchFamily="34" charset="-122"/>
                        </a:rPr>
                        <a:t>2013</a:t>
                      </a:r>
                      <a:r>
                        <a:rPr lang="zh-CN" altLang="en-US" sz="1400" b="1" dirty="0" smtClean="0">
                          <a:solidFill>
                            <a:schemeClr val="bg1"/>
                          </a:solidFill>
                          <a:latin typeface="微软雅黑" pitchFamily="34" charset="-122"/>
                          <a:ea typeface="微软雅黑" pitchFamily="34" charset="-122"/>
                        </a:rPr>
                        <a:t>年含医疗美容科室的比例预估</a:t>
                      </a:r>
                    </a:p>
                  </a:txBody>
                  <a:tcPr anchor="ctr">
                    <a:solidFill>
                      <a:schemeClr val="accent1"/>
                    </a:solidFill>
                  </a:tcPr>
                </a:tc>
                <a:tc>
                  <a:txBody>
                    <a:bodyPr/>
                    <a:lstStyle/>
                    <a:p>
                      <a:pPr algn="ctr"/>
                      <a:r>
                        <a:rPr lang="en-US" altLang="zh-CN" sz="1400" b="1" dirty="0" smtClean="0">
                          <a:solidFill>
                            <a:schemeClr val="tx1"/>
                          </a:solidFill>
                          <a:latin typeface="微软雅黑" pitchFamily="34" charset="-122"/>
                          <a:ea typeface="微软雅黑" pitchFamily="34" charset="-122"/>
                        </a:rPr>
                        <a:t>0.57%</a:t>
                      </a:r>
                      <a:endParaRPr lang="zh-CN" altLang="en-US" sz="1400" b="1" dirty="0">
                        <a:solidFill>
                          <a:schemeClr val="tx1"/>
                        </a:solidFill>
                        <a:latin typeface="微软雅黑" pitchFamily="34" charset="-122"/>
                        <a:ea typeface="微软雅黑" pitchFamily="34" charset="-122"/>
                      </a:endParaRPr>
                    </a:p>
                  </a:txBody>
                  <a:tcPr anchor="ctr">
                    <a:solidFill>
                      <a:schemeClr val="accent1">
                        <a:lumMod val="20000"/>
                        <a:lumOff val="80000"/>
                      </a:schemeClr>
                    </a:solidFill>
                  </a:tcPr>
                </a:tc>
              </a:tr>
              <a:tr h="746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chemeClr val="bg1"/>
                          </a:solidFill>
                          <a:latin typeface="微软雅黑" pitchFamily="34" charset="-122"/>
                          <a:ea typeface="微软雅黑" pitchFamily="34" charset="-122"/>
                        </a:rPr>
                        <a:t>2013</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7</a:t>
                      </a:r>
                      <a:r>
                        <a:rPr lang="zh-CN" altLang="en-US" sz="1400" b="1" dirty="0" smtClean="0">
                          <a:solidFill>
                            <a:schemeClr val="bg1"/>
                          </a:solidFill>
                          <a:latin typeface="微软雅黑" pitchFamily="34" charset="-122"/>
                          <a:ea typeface="微软雅黑" pitchFamily="34" charset="-122"/>
                        </a:rPr>
                        <a:t>月医疗美容机构数量估算</a:t>
                      </a:r>
                    </a:p>
                  </a:txBody>
                  <a:tcPr anchor="ctr">
                    <a:solidFill>
                      <a:schemeClr val="accent1"/>
                    </a:solidFill>
                  </a:tcPr>
                </a:tc>
                <a:tc>
                  <a:txBody>
                    <a:bodyPr/>
                    <a:lstStyle/>
                    <a:p>
                      <a:pPr algn="ctr"/>
                      <a:r>
                        <a:rPr lang="en-US" altLang="zh-CN" sz="1400" b="1" dirty="0" smtClean="0">
                          <a:solidFill>
                            <a:srgbClr val="FF0000"/>
                          </a:solidFill>
                          <a:latin typeface="微软雅黑" pitchFamily="34" charset="-122"/>
                          <a:ea typeface="微软雅黑" pitchFamily="34" charset="-122"/>
                        </a:rPr>
                        <a:t>5578</a:t>
                      </a:r>
                      <a:endParaRPr lang="zh-CN" altLang="en-US" sz="1400" b="1" dirty="0">
                        <a:solidFill>
                          <a:srgbClr val="FF0000"/>
                        </a:solidFill>
                        <a:latin typeface="微软雅黑" pitchFamily="34" charset="-122"/>
                        <a:ea typeface="微软雅黑" pitchFamily="34" charset="-122"/>
                      </a:endParaRPr>
                    </a:p>
                  </a:txBody>
                  <a:tcPr anchor="ctr">
                    <a:solidFill>
                      <a:schemeClr val="accent1">
                        <a:lumMod val="20000"/>
                        <a:lumOff val="80000"/>
                      </a:schemeClr>
                    </a:solidFill>
                  </a:tcPr>
                </a:tc>
              </a:tr>
            </a:tbl>
          </a:graphicData>
        </a:graphic>
      </p:graphicFrame>
      <p:sp>
        <p:nvSpPr>
          <p:cNvPr id="15" name="TextBox 14"/>
          <p:cNvSpPr txBox="1"/>
          <p:nvPr/>
        </p:nvSpPr>
        <p:spPr>
          <a:xfrm>
            <a:off x="6248400" y="5638800"/>
            <a:ext cx="2286000" cy="461665"/>
          </a:xfrm>
          <a:prstGeom prst="rect">
            <a:avLst/>
          </a:prstGeom>
          <a:noFill/>
        </p:spPr>
        <p:txBody>
          <a:bodyPr wrap="square" rtlCol="0">
            <a:spAutoFit/>
          </a:bodyPr>
          <a:lstStyle/>
          <a:p>
            <a:r>
              <a:rPr lang="zh-CN" altLang="en-US" sz="1200" dirty="0" smtClean="0">
                <a:solidFill>
                  <a:srgbClr val="FF0000"/>
                </a:solidFill>
                <a:latin typeface="微软雅黑" pitchFamily="34" charset="-122"/>
              </a:rPr>
              <a:t>注：医疗</a:t>
            </a:r>
            <a:r>
              <a:rPr lang="zh-CN" altLang="en-US" sz="1200" dirty="0">
                <a:solidFill>
                  <a:srgbClr val="FF0000"/>
                </a:solidFill>
                <a:latin typeface="微软雅黑" pitchFamily="34" charset="-122"/>
              </a:rPr>
              <a:t>美容机构数量统计不含美容中医科和美容牙科科室</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sz="2400" dirty="0" smtClean="0"/>
              <a:t>我国医疗美容就医者每年约有</a:t>
            </a:r>
            <a:r>
              <a:rPr lang="en-US" altLang="zh-CN" sz="2400" dirty="0" smtClean="0"/>
              <a:t>300</a:t>
            </a:r>
            <a:r>
              <a:rPr lang="zh-CN" altLang="en-US" sz="2400" dirty="0" smtClean="0"/>
              <a:t>万人次</a:t>
            </a:r>
            <a:r>
              <a:rPr lang="zh-CN" altLang="en-US" dirty="0" smtClean="0"/>
              <a:t>（不含出国就医）</a:t>
            </a:r>
            <a:endParaRPr lang="zh-CN" altLang="en-US" sz="2400" dirty="0" smtClean="0"/>
          </a:p>
        </p:txBody>
      </p:sp>
      <p:sp>
        <p:nvSpPr>
          <p:cNvPr id="5" name="TextBox 4"/>
          <p:cNvSpPr txBox="1"/>
          <p:nvPr/>
        </p:nvSpPr>
        <p:spPr>
          <a:xfrm>
            <a:off x="533400" y="6200001"/>
            <a:ext cx="6400800" cy="276999"/>
          </a:xfrm>
          <a:prstGeom prst="rect">
            <a:avLst/>
          </a:prstGeom>
          <a:noFill/>
        </p:spPr>
        <p:txBody>
          <a:bodyPr wrap="square" rtlCol="0">
            <a:spAutoFit/>
          </a:bodyPr>
          <a:lstStyle/>
          <a:p>
            <a:r>
              <a:rPr lang="zh-CN" altLang="en-US" sz="1200" dirty="0" smtClean="0">
                <a:solidFill>
                  <a:srgbClr val="FF0000"/>
                </a:solidFill>
                <a:latin typeface="微软雅黑" pitchFamily="34" charset="-122"/>
              </a:rPr>
              <a:t>数据来源：卫计委统计信息中心（医疗</a:t>
            </a:r>
            <a:r>
              <a:rPr lang="zh-CN" altLang="en-US" sz="1200" dirty="0">
                <a:solidFill>
                  <a:srgbClr val="FF0000"/>
                </a:solidFill>
                <a:latin typeface="微软雅黑" pitchFamily="34" charset="-122"/>
              </a:rPr>
              <a:t>美容就医人数不含美容牙科和美容中医</a:t>
            </a:r>
            <a:r>
              <a:rPr lang="zh-CN" altLang="en-US" sz="1200" dirty="0" smtClean="0">
                <a:solidFill>
                  <a:srgbClr val="FF0000"/>
                </a:solidFill>
                <a:latin typeface="微软雅黑" pitchFamily="34" charset="-122"/>
              </a:rPr>
              <a:t>科就医者）</a:t>
            </a:r>
            <a:endParaRPr lang="zh-CN" altLang="en-US" sz="1200" dirty="0">
              <a:solidFill>
                <a:srgbClr val="FF0000"/>
              </a:solidFill>
              <a:latin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27</a:t>
            </a:fld>
            <a:endParaRPr lang="en-US" altLang="zh-CN"/>
          </a:p>
        </p:txBody>
      </p:sp>
      <p:graphicFrame>
        <p:nvGraphicFramePr>
          <p:cNvPr id="8" name="图表 7"/>
          <p:cNvGraphicFramePr/>
          <p:nvPr>
            <p:extLst>
              <p:ext uri="{D42A27DB-BD31-4B8C-83A1-F6EECF244321}">
                <p14:modId xmlns="" xmlns:p14="http://schemas.microsoft.com/office/powerpoint/2010/main" val="3279756331"/>
              </p:ext>
            </p:extLst>
          </p:nvPr>
        </p:nvGraphicFramePr>
        <p:xfrm>
          <a:off x="1676400" y="2819400"/>
          <a:ext cx="64008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根据专家预估，各类型医疗机构中</a:t>
            </a:r>
            <a:r>
              <a:rPr lang="zh-CN" altLang="en-US" sz="1400" dirty="0" smtClean="0">
                <a:latin typeface="微软雅黑" pitchFamily="34" charset="-122"/>
                <a:ea typeface="微软雅黑" pitchFamily="34" charset="-122"/>
              </a:rPr>
              <a:t>，涉及</a:t>
            </a:r>
            <a:r>
              <a:rPr lang="zh-CN" altLang="en-US" sz="1400" dirty="0">
                <a:latin typeface="微软雅黑" pitchFamily="34" charset="-122"/>
                <a:ea typeface="微软雅黑" pitchFamily="34" charset="-122"/>
              </a:rPr>
              <a:t>到医疗美容项目</a:t>
            </a:r>
            <a:r>
              <a:rPr lang="zh-CN" altLang="en-US" sz="1400" dirty="0" smtClean="0">
                <a:latin typeface="微软雅黑" pitchFamily="34" charset="-122"/>
                <a:ea typeface="微软雅黑" pitchFamily="34" charset="-122"/>
              </a:rPr>
              <a:t>（不含美容</a:t>
            </a:r>
            <a:r>
              <a:rPr lang="zh-CN" altLang="en-US" sz="1400" dirty="0">
                <a:latin typeface="微软雅黑" pitchFamily="34" charset="-122"/>
                <a:ea typeface="微软雅黑" pitchFamily="34" charset="-122"/>
              </a:rPr>
              <a:t>牙科和美容中医</a:t>
            </a:r>
            <a:r>
              <a:rPr lang="zh-CN" altLang="en-US" sz="1400" dirty="0" smtClean="0">
                <a:latin typeface="微软雅黑" pitchFamily="34" charset="-122"/>
                <a:ea typeface="微软雅黑" pitchFamily="34" charset="-122"/>
              </a:rPr>
              <a:t>科项目）</a:t>
            </a:r>
            <a:r>
              <a:rPr lang="zh-CN" altLang="en-US" sz="1400" dirty="0">
                <a:latin typeface="微软雅黑" pitchFamily="34" charset="-122"/>
                <a:ea typeface="微软雅黑" pitchFamily="34" charset="-122"/>
              </a:rPr>
              <a:t>的</a:t>
            </a:r>
            <a:r>
              <a:rPr lang="zh-CN" altLang="en-US" sz="1400" dirty="0" smtClean="0">
                <a:latin typeface="微软雅黑" pitchFamily="34" charset="-122"/>
                <a:ea typeface="微软雅黑" pitchFamily="34" charset="-122"/>
              </a:rPr>
              <a:t>就诊者不超过总体的</a:t>
            </a:r>
            <a:r>
              <a:rPr lang="en-US" altLang="zh-CN" sz="1400" dirty="0">
                <a:latin typeface="微软雅黑" pitchFamily="34" charset="-122"/>
                <a:ea typeface="微软雅黑" pitchFamily="34" charset="-122"/>
              </a:rPr>
              <a:t>0.5‰ </a:t>
            </a:r>
            <a:r>
              <a:rPr lang="zh-CN" altLang="en-US" sz="1400" dirty="0" smtClean="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dirty="0" smtClean="0">
                <a:latin typeface="微软雅黑" pitchFamily="34" charset="-122"/>
                <a:ea typeface="微软雅黑" pitchFamily="34" charset="-122"/>
              </a:rPr>
              <a:t>按照</a:t>
            </a:r>
            <a:r>
              <a:rPr lang="zh-CN" altLang="en-US" sz="1400" dirty="0">
                <a:latin typeface="微软雅黑" pitchFamily="34" charset="-122"/>
                <a:ea typeface="微软雅黑" pitchFamily="34" charset="-122"/>
              </a:rPr>
              <a:t>卫计委发布的</a:t>
            </a:r>
            <a:r>
              <a:rPr lang="en-US" altLang="zh-CN" sz="1400" dirty="0">
                <a:latin typeface="微软雅黑" pitchFamily="34" charset="-122"/>
                <a:ea typeface="微软雅黑" pitchFamily="34" charset="-122"/>
              </a:rPr>
              <a:t>2012</a:t>
            </a:r>
            <a:r>
              <a:rPr lang="zh-CN" altLang="en-US" sz="1400" dirty="0">
                <a:latin typeface="微软雅黑" pitchFamily="34" charset="-122"/>
                <a:ea typeface="微软雅黑" pitchFamily="34" charset="-122"/>
              </a:rPr>
              <a:t>年</a:t>
            </a:r>
            <a:r>
              <a:rPr lang="en-US" altLang="zh-CN" sz="1400" dirty="0">
                <a:latin typeface="微软雅黑" pitchFamily="34" charset="-122"/>
                <a:ea typeface="微软雅黑" pitchFamily="34" charset="-122"/>
              </a:rPr>
              <a:t>7</a:t>
            </a:r>
            <a:r>
              <a:rPr lang="zh-CN" altLang="en-US" sz="1400" dirty="0">
                <a:latin typeface="微软雅黑" pitchFamily="34" charset="-122"/>
                <a:ea typeface="微软雅黑" pitchFamily="34" charset="-122"/>
              </a:rPr>
              <a:t>月统计的全国医疗卫生机构医疗服务量</a:t>
            </a:r>
            <a:r>
              <a:rPr lang="zh-CN" altLang="en-US" sz="1400" dirty="0" smtClean="0">
                <a:latin typeface="微软雅黑" pitchFamily="34" charset="-122"/>
                <a:ea typeface="微软雅黑" pitchFamily="34" charset="-122"/>
              </a:rPr>
              <a:t>，</a:t>
            </a:r>
            <a:r>
              <a:rPr lang="zh-CN" altLang="en-US" sz="1400" dirty="0">
                <a:latin typeface="微软雅黑" pitchFamily="34" charset="-122"/>
                <a:ea typeface="微软雅黑" pitchFamily="34" charset="-122"/>
              </a:rPr>
              <a:t>当月</a:t>
            </a:r>
            <a:r>
              <a:rPr lang="zh-CN" altLang="en-US" sz="1400" dirty="0" smtClean="0">
                <a:latin typeface="微软雅黑" pitchFamily="34" charset="-122"/>
                <a:ea typeface="微软雅黑" pitchFamily="34" charset="-122"/>
              </a:rPr>
              <a:t>全国</a:t>
            </a:r>
            <a:r>
              <a:rPr lang="zh-CN" altLang="en-US" sz="1400" dirty="0">
                <a:latin typeface="微软雅黑" pitchFamily="34" charset="-122"/>
                <a:ea typeface="微软雅黑" pitchFamily="34" charset="-122"/>
              </a:rPr>
              <a:t>医疗卫生机构就诊人数为</a:t>
            </a:r>
            <a:r>
              <a:rPr lang="en-US" altLang="zh-CN" sz="1400" dirty="0">
                <a:latin typeface="微软雅黑" pitchFamily="34" charset="-122"/>
                <a:ea typeface="微软雅黑" pitchFamily="34" charset="-122"/>
              </a:rPr>
              <a:t>54763.6</a:t>
            </a:r>
            <a:r>
              <a:rPr lang="zh-CN" altLang="en-US" sz="1400" dirty="0">
                <a:latin typeface="微软雅黑" pitchFamily="34" charset="-122"/>
                <a:ea typeface="微软雅黑" pitchFamily="34" charset="-122"/>
              </a:rPr>
              <a:t>万</a:t>
            </a:r>
            <a:r>
              <a:rPr lang="zh-CN" altLang="en-US" sz="1400" dirty="0" smtClean="0">
                <a:latin typeface="微软雅黑" pitchFamily="34" charset="-122"/>
                <a:ea typeface="微软雅黑" pitchFamily="34" charset="-122"/>
              </a:rPr>
              <a:t>人次，全年约为</a:t>
            </a:r>
            <a:r>
              <a:rPr lang="en-US" altLang="zh-CN" sz="1400" dirty="0" smtClean="0">
                <a:latin typeface="微软雅黑" pitchFamily="34" charset="-122"/>
                <a:ea typeface="微软雅黑" pitchFamily="34" charset="-122"/>
              </a:rPr>
              <a:t>657163.2</a:t>
            </a:r>
            <a:r>
              <a:rPr lang="zh-CN" altLang="en-US" sz="1400" dirty="0" smtClean="0">
                <a:latin typeface="微软雅黑" pitchFamily="34" charset="-122"/>
                <a:ea typeface="微软雅黑" pitchFamily="34" charset="-122"/>
              </a:rPr>
              <a:t>万人次。因此，可得出目前</a:t>
            </a:r>
            <a:r>
              <a:rPr lang="zh-CN" altLang="en-US" sz="1400" dirty="0">
                <a:latin typeface="微软雅黑" pitchFamily="34" charset="-122"/>
                <a:ea typeface="微软雅黑" pitchFamily="34" charset="-122"/>
              </a:rPr>
              <a:t>各类机构中</a:t>
            </a:r>
            <a:r>
              <a:rPr lang="zh-CN" altLang="en-US" sz="1400" dirty="0" smtClean="0">
                <a:latin typeface="微软雅黑" pitchFamily="34" charset="-122"/>
                <a:ea typeface="微软雅黑" pitchFamily="34" charset="-122"/>
              </a:rPr>
              <a:t>每年</a:t>
            </a:r>
            <a:r>
              <a:rPr lang="zh-CN" altLang="en-US" sz="1400" dirty="0">
                <a:latin typeface="微软雅黑" pitchFamily="34" charset="-122"/>
                <a:ea typeface="微软雅黑" pitchFamily="34" charset="-122"/>
              </a:rPr>
              <a:t>涉及</a:t>
            </a:r>
            <a:r>
              <a:rPr lang="zh-CN" altLang="en-US" sz="1400" dirty="0" smtClean="0">
                <a:latin typeface="微软雅黑" pitchFamily="34" charset="-122"/>
                <a:ea typeface="微软雅黑" pitchFamily="34" charset="-122"/>
              </a:rPr>
              <a:t>到医疗美容</a:t>
            </a:r>
            <a:r>
              <a:rPr lang="zh-CN" altLang="en-US" sz="1400" dirty="0">
                <a:latin typeface="微软雅黑" pitchFamily="34" charset="-122"/>
                <a:ea typeface="微软雅黑" pitchFamily="34" charset="-122"/>
              </a:rPr>
              <a:t>就医的消费者大约</a:t>
            </a:r>
            <a:r>
              <a:rPr lang="zh-CN" altLang="en-US" sz="1400" dirty="0" smtClean="0">
                <a:latin typeface="微软雅黑" pitchFamily="34" charset="-122"/>
                <a:ea typeface="微软雅黑" pitchFamily="34" charset="-122"/>
              </a:rPr>
              <a:t>为</a:t>
            </a:r>
            <a:r>
              <a:rPr lang="en-US" altLang="zh-CN" sz="1400" dirty="0" smtClean="0">
                <a:latin typeface="微软雅黑" pitchFamily="34" charset="-122"/>
                <a:ea typeface="微软雅黑" pitchFamily="34" charset="-122"/>
              </a:rPr>
              <a:t>300</a:t>
            </a:r>
            <a:r>
              <a:rPr lang="zh-CN" altLang="en-US" sz="1400" dirty="0" smtClean="0">
                <a:latin typeface="微软雅黑" pitchFamily="34" charset="-122"/>
                <a:ea typeface="微软雅黑" pitchFamily="34" charset="-122"/>
              </a:rPr>
              <a:t>余万</a:t>
            </a:r>
            <a:r>
              <a:rPr lang="zh-CN" altLang="en-US" sz="1400" dirty="0">
                <a:latin typeface="微软雅黑" pitchFamily="34" charset="-122"/>
                <a:ea typeface="微软雅黑" pitchFamily="34" charset="-122"/>
              </a:rPr>
              <a:t>人次（ </a:t>
            </a:r>
            <a:r>
              <a:rPr lang="zh-CN" altLang="en-US" sz="1400" dirty="0" smtClean="0">
                <a:latin typeface="微软雅黑" pitchFamily="34" charset="-122"/>
                <a:ea typeface="微软雅黑" pitchFamily="34" charset="-122"/>
              </a:rPr>
              <a:t>不含</a:t>
            </a:r>
            <a:r>
              <a:rPr lang="zh-CN" altLang="en-US" sz="1400" dirty="0">
                <a:latin typeface="微软雅黑" pitchFamily="34" charset="-122"/>
                <a:ea typeface="微软雅黑" pitchFamily="34" charset="-122"/>
              </a:rPr>
              <a:t>美容牙科和美容中医科项目</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9"/>
          <p:cNvSpPr txBox="1">
            <a:spLocks noChangeArrowheads="1"/>
          </p:cNvSpPr>
          <p:nvPr/>
        </p:nvSpPr>
        <p:spPr bwMode="auto">
          <a:xfrm>
            <a:off x="2051050" y="2305050"/>
            <a:ext cx="6769100" cy="2862322"/>
          </a:xfrm>
          <a:prstGeom prst="rect">
            <a:avLst/>
          </a:prstGeom>
          <a:noFill/>
          <a:ln w="9525">
            <a:noFill/>
            <a:miter lim="800000"/>
            <a:headEnd/>
            <a:tailEnd/>
          </a:ln>
        </p:spPr>
        <p:txBody>
          <a:bodyPr>
            <a:spAutoFit/>
          </a:bodyPr>
          <a:lstStyle/>
          <a:p>
            <a:pPr>
              <a:lnSpc>
                <a:spcPct val="200000"/>
              </a:lnSpc>
            </a:pPr>
            <a:r>
              <a:rPr lang="en-US" altLang="zh-CN" b="1" dirty="0">
                <a:latin typeface="微软雅黑" pitchFamily="34" charset="-122"/>
                <a:ea typeface="微软雅黑" pitchFamily="34" charset="-122"/>
              </a:rPr>
              <a:t>1</a:t>
            </a:r>
            <a:r>
              <a:rPr lang="zh-CN" altLang="en-US" b="1" dirty="0" smtClean="0">
                <a:latin typeface="微软雅黑" pitchFamily="34" charset="-122"/>
                <a:ea typeface="微软雅黑" pitchFamily="34" charset="-122"/>
              </a:rPr>
              <a:t>、消费者对医疗美容行业的认知</a:t>
            </a:r>
            <a:endParaRPr lang="zh-CN" altLang="en-US" b="1" dirty="0">
              <a:latin typeface="微软雅黑" pitchFamily="34" charset="-122"/>
              <a:ea typeface="微软雅黑" pitchFamily="34" charset="-122"/>
            </a:endParaRPr>
          </a:p>
          <a:p>
            <a:pPr>
              <a:lnSpc>
                <a:spcPct val="200000"/>
              </a:lnSpc>
            </a:pPr>
            <a:r>
              <a:rPr lang="en-US" altLang="zh-CN" b="1" dirty="0">
                <a:latin typeface="微软雅黑" pitchFamily="34" charset="-122"/>
                <a:ea typeface="微软雅黑" pitchFamily="34" charset="-122"/>
              </a:rPr>
              <a:t>2</a:t>
            </a:r>
            <a:r>
              <a:rPr lang="zh-CN" altLang="en-US" b="1" dirty="0" smtClean="0">
                <a:latin typeface="微软雅黑" pitchFamily="34" charset="-122"/>
                <a:ea typeface="微软雅黑" pitchFamily="34" charset="-122"/>
              </a:rPr>
              <a:t>、消费者消费行为及偏好分析</a:t>
            </a:r>
            <a:endParaRPr lang="zh-CN" altLang="en-US" b="1" dirty="0">
              <a:latin typeface="微软雅黑" pitchFamily="34" charset="-122"/>
              <a:ea typeface="微软雅黑" pitchFamily="34" charset="-122"/>
            </a:endParaRPr>
          </a:p>
          <a:p>
            <a:pPr>
              <a:lnSpc>
                <a:spcPct val="200000"/>
              </a:lnSpc>
            </a:pPr>
            <a:r>
              <a:rPr lang="en-US" altLang="zh-CN" b="1" dirty="0">
                <a:latin typeface="微软雅黑" pitchFamily="34" charset="-122"/>
                <a:ea typeface="微软雅黑" pitchFamily="34" charset="-122"/>
              </a:rPr>
              <a:t>3</a:t>
            </a:r>
            <a:r>
              <a:rPr lang="zh-CN" altLang="en-US" b="1" dirty="0" smtClean="0">
                <a:latin typeface="微软雅黑" pitchFamily="34" charset="-122"/>
                <a:ea typeface="微软雅黑" pitchFamily="34" charset="-122"/>
              </a:rPr>
              <a:t>、消费者对医疗美容产品的认知及偏好</a:t>
            </a:r>
            <a:endParaRPr lang="en-US" altLang="zh-CN" b="1" dirty="0" smtClean="0">
              <a:latin typeface="微软雅黑" pitchFamily="34" charset="-122"/>
              <a:ea typeface="微软雅黑" pitchFamily="34" charset="-122"/>
            </a:endParaRPr>
          </a:p>
          <a:p>
            <a:pPr>
              <a:lnSpc>
                <a:spcPct val="200000"/>
              </a:lnSpc>
            </a:pPr>
            <a:r>
              <a:rPr lang="en-US" altLang="zh-CN" b="1" dirty="0" smtClean="0">
                <a:latin typeface="微软雅黑" pitchFamily="34" charset="-122"/>
                <a:ea typeface="微软雅黑" pitchFamily="34" charset="-122"/>
              </a:rPr>
              <a:t>4</a:t>
            </a:r>
            <a:r>
              <a:rPr lang="zh-CN" altLang="en-US" b="1" dirty="0" smtClean="0">
                <a:latin typeface="微软雅黑" pitchFamily="34" charset="-122"/>
                <a:ea typeface="微软雅黑" pitchFamily="34" charset="-122"/>
              </a:rPr>
              <a:t>、北上广消费者知晓度最高的医疗美容机构排名</a:t>
            </a:r>
            <a:endParaRPr lang="en-US" altLang="zh-CN" b="1" dirty="0">
              <a:latin typeface="微软雅黑" pitchFamily="34" charset="-122"/>
              <a:ea typeface="微软雅黑" pitchFamily="34" charset="-122"/>
            </a:endParaRPr>
          </a:p>
          <a:p>
            <a:pPr>
              <a:lnSpc>
                <a:spcPct val="200000"/>
              </a:lnSpc>
            </a:pPr>
            <a:endParaRPr lang="zh-CN" altLang="en-US" b="1" dirty="0">
              <a:latin typeface="微软雅黑" pitchFamily="34" charset="-122"/>
              <a:ea typeface="微软雅黑" pitchFamily="34" charset="-122"/>
            </a:endParaRPr>
          </a:p>
        </p:txBody>
      </p:sp>
      <p:cxnSp>
        <p:nvCxnSpPr>
          <p:cNvPr id="30723" name="直接连接符 3"/>
          <p:cNvCxnSpPr>
            <a:cxnSpLocks noChangeShapeType="1"/>
          </p:cNvCxnSpPr>
          <p:nvPr/>
        </p:nvCxnSpPr>
        <p:spPr bwMode="auto">
          <a:xfrm>
            <a:off x="1863725" y="1425575"/>
            <a:ext cx="0" cy="2149475"/>
          </a:xfrm>
          <a:prstGeom prst="line">
            <a:avLst/>
          </a:prstGeom>
          <a:noFill/>
          <a:ln w="3175">
            <a:solidFill>
              <a:schemeClr val="accent1"/>
            </a:solidFill>
            <a:round/>
            <a:headEnd/>
            <a:tailEnd/>
          </a:ln>
        </p:spPr>
      </p:cxnSp>
      <p:cxnSp>
        <p:nvCxnSpPr>
          <p:cNvPr id="30724" name="直接连接符 5"/>
          <p:cNvCxnSpPr>
            <a:cxnSpLocks noChangeShapeType="1"/>
          </p:cNvCxnSpPr>
          <p:nvPr/>
        </p:nvCxnSpPr>
        <p:spPr bwMode="auto">
          <a:xfrm>
            <a:off x="1116013" y="2322513"/>
            <a:ext cx="2382837" cy="0"/>
          </a:xfrm>
          <a:prstGeom prst="line">
            <a:avLst/>
          </a:prstGeom>
          <a:noFill/>
          <a:ln w="3175">
            <a:solidFill>
              <a:schemeClr val="accent1"/>
            </a:solidFill>
            <a:round/>
            <a:headEnd/>
            <a:tailEnd/>
          </a:ln>
        </p:spPr>
      </p:cxnSp>
      <p:sp>
        <p:nvSpPr>
          <p:cNvPr id="30725" name="TextBox 1"/>
          <p:cNvSpPr txBox="1">
            <a:spLocks noChangeArrowheads="1"/>
          </p:cNvSpPr>
          <p:nvPr/>
        </p:nvSpPr>
        <p:spPr bwMode="auto">
          <a:xfrm>
            <a:off x="1085850" y="990600"/>
            <a:ext cx="749300" cy="1323975"/>
          </a:xfrm>
          <a:prstGeom prst="rect">
            <a:avLst/>
          </a:prstGeom>
          <a:noFill/>
          <a:ln w="9525">
            <a:noFill/>
            <a:miter lim="800000"/>
            <a:headEnd/>
            <a:tailEnd/>
          </a:ln>
        </p:spPr>
        <p:txBody>
          <a:bodyPr>
            <a:spAutoFit/>
          </a:bodyPr>
          <a:lstStyle/>
          <a:p>
            <a:r>
              <a:rPr lang="en-US" altLang="zh-CN" sz="8000" dirty="0" smtClean="0">
                <a:solidFill>
                  <a:schemeClr val="accent1"/>
                </a:solidFill>
                <a:latin typeface="Serif Black"/>
                <a:ea typeface="DFKai-SB"/>
                <a:cs typeface="DFKai-SB"/>
              </a:rPr>
              <a:t>2</a:t>
            </a:r>
            <a:endParaRPr lang="zh-CN" altLang="en-US" sz="8000" dirty="0">
              <a:solidFill>
                <a:schemeClr val="accent1"/>
              </a:solidFill>
              <a:latin typeface="Serif Black"/>
              <a:ea typeface="DFKai-SB"/>
              <a:cs typeface="DFKai-SB"/>
            </a:endParaRPr>
          </a:p>
        </p:txBody>
      </p:sp>
      <p:sp>
        <p:nvSpPr>
          <p:cNvPr id="30726" name="Text Box 12"/>
          <p:cNvSpPr txBox="1">
            <a:spLocks noChangeArrowheads="1"/>
          </p:cNvSpPr>
          <p:nvPr/>
        </p:nvSpPr>
        <p:spPr bwMode="auto">
          <a:xfrm>
            <a:off x="2051050" y="1743075"/>
            <a:ext cx="4578350" cy="400110"/>
          </a:xfrm>
          <a:prstGeom prst="rect">
            <a:avLst/>
          </a:prstGeom>
          <a:noFill/>
          <a:ln w="9525">
            <a:noFill/>
            <a:miter lim="800000"/>
            <a:headEnd/>
            <a:tailEnd/>
          </a:ln>
        </p:spPr>
        <p:txBody>
          <a:bodyPr wrap="square">
            <a:spAutoFit/>
          </a:bodyPr>
          <a:lstStyle/>
          <a:p>
            <a:pPr>
              <a:spcBef>
                <a:spcPct val="50000"/>
              </a:spcBef>
            </a:pPr>
            <a:r>
              <a:rPr lang="zh-CN" altLang="en-US" sz="2000" b="1" dirty="0" smtClean="0">
                <a:latin typeface="微软雅黑" pitchFamily="34" charset="-122"/>
                <a:ea typeface="微软雅黑" pitchFamily="34" charset="-122"/>
              </a:rPr>
              <a:t>医疗美容目标消费者调查</a:t>
            </a:r>
            <a:endParaRPr lang="zh-CN" altLang="en-US" sz="2000" b="1"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28</a:t>
            </a:fld>
            <a:endParaRPr lang="en-US" altLang="zh-CN"/>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消费者对医疗美容的总体接受度较高</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716150068"/>
              </p:ext>
            </p:extLst>
          </p:nvPr>
        </p:nvGraphicFramePr>
        <p:xfrm>
          <a:off x="1371600" y="3124200"/>
          <a:ext cx="6477000"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29</a:t>
            </a:fld>
            <a:endParaRPr lang="en-US" altLang="zh-CN"/>
          </a:p>
        </p:txBody>
      </p:sp>
      <p:sp>
        <p:nvSpPr>
          <p:cNvPr id="6" name="矩形 5"/>
          <p:cNvSpPr/>
          <p:nvPr/>
        </p:nvSpPr>
        <p:spPr>
          <a:xfrm>
            <a:off x="152400" y="6220599"/>
            <a:ext cx="4572000" cy="276999"/>
          </a:xfrm>
          <a:prstGeom prst="rect">
            <a:avLst/>
          </a:prstGeom>
        </p:spPr>
        <p:txBody>
          <a:bodyPr>
            <a:spAutoFit/>
          </a:bodyPr>
          <a:lstStyle/>
          <a:p>
            <a:r>
              <a:rPr lang="en-US" altLang="zh-CN" sz="1200" i="1" dirty="0">
                <a:latin typeface="微软雅黑" pitchFamily="34" charset="-122"/>
                <a:ea typeface="微软雅黑" pitchFamily="34" charset="-122"/>
              </a:rPr>
              <a:t>B1. </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您是如何看待医疗美容的？</a:t>
            </a:r>
          </a:p>
        </p:txBody>
      </p:sp>
      <p:sp>
        <p:nvSpPr>
          <p:cNvPr id="8"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目标消费者</a:t>
            </a:r>
            <a:r>
              <a:rPr lang="zh-CN" altLang="en-US" sz="1600" b="1" dirty="0">
                <a:solidFill>
                  <a:schemeClr val="tx1"/>
                </a:solidFill>
                <a:latin typeface="微软雅黑" pitchFamily="34" charset="-122"/>
                <a:ea typeface="微软雅黑" pitchFamily="34" charset="-122"/>
              </a:rPr>
              <a:t>对医疗美容的看法</a:t>
            </a:r>
          </a:p>
        </p:txBody>
      </p:sp>
      <p:graphicFrame>
        <p:nvGraphicFramePr>
          <p:cNvPr id="9" name="表格 8"/>
          <p:cNvGraphicFramePr>
            <a:graphicFrameLocks noGrp="1"/>
          </p:cNvGraphicFramePr>
          <p:nvPr>
            <p:extLst>
              <p:ext uri="{D42A27DB-BD31-4B8C-83A1-F6EECF244321}">
                <p14:modId xmlns="" xmlns:p14="http://schemas.microsoft.com/office/powerpoint/2010/main" val="110020038"/>
              </p:ext>
            </p:extLst>
          </p:nvPr>
        </p:nvGraphicFramePr>
        <p:xfrm>
          <a:off x="1523999" y="5181600"/>
          <a:ext cx="6096000" cy="887349"/>
        </p:xfrm>
        <a:graphic>
          <a:graphicData uri="http://schemas.openxmlformats.org/drawingml/2006/table">
            <a:tbl>
              <a:tblPr>
                <a:tableStyleId>{5C22544A-7EE6-4342-B048-85BDC9FD1C3A}</a:tableStyleId>
              </a:tblPr>
              <a:tblGrid>
                <a:gridCol w="1016000"/>
                <a:gridCol w="1016000"/>
                <a:gridCol w="1016000"/>
                <a:gridCol w="1016000"/>
                <a:gridCol w="1016000"/>
                <a:gridCol w="1016000"/>
              </a:tblGrid>
              <a:tr h="171450">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是社会潮流，未来会被越来越多的人接受</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做医疗美容的</a:t>
                      </a:r>
                      <a:r>
                        <a:rPr lang="zh-CN" altLang="en-US" sz="1200" u="none" strike="noStrike" dirty="0" smtClean="0">
                          <a:effectLst/>
                          <a:latin typeface="微软雅黑" pitchFamily="34" charset="-122"/>
                          <a:ea typeface="微软雅黑" pitchFamily="34" charset="-122"/>
                        </a:rPr>
                        <a:t>人较多</a:t>
                      </a:r>
                      <a:r>
                        <a:rPr lang="zh-CN" altLang="en-US" sz="1200" u="none" strike="noStrike" dirty="0">
                          <a:effectLst/>
                          <a:latin typeface="微软雅黑" pitchFamily="34" charset="-122"/>
                          <a:ea typeface="微软雅黑" pitchFamily="34" charset="-122"/>
                        </a:rPr>
                        <a:t>，大家都能坦然接受</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现在能接受的人还比较少</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很多人对做过医疗美容的人会另眼相看</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被大多数人接受还需要较长时间</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其他</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内容占位符 2"/>
          <p:cNvSpPr txBox="1">
            <a:spLocks/>
          </p:cNvSpPr>
          <p:nvPr/>
        </p:nvSpPr>
        <p:spPr bwMode="auto">
          <a:xfrm>
            <a:off x="381000" y="1066800"/>
            <a:ext cx="83820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目标消费者对医疗美容接受度较高，</a:t>
            </a:r>
            <a:r>
              <a:rPr lang="zh-CN" altLang="en-US" sz="1400" kern="0" dirty="0">
                <a:latin typeface="微软雅黑" pitchFamily="34" charset="-122"/>
                <a:ea typeface="微软雅黑" pitchFamily="34" charset="-122"/>
              </a:rPr>
              <a:t>八成左右</a:t>
            </a:r>
            <a:r>
              <a:rPr lang="zh-CN" altLang="en-US" sz="1400" kern="0" dirty="0" smtClean="0">
                <a:latin typeface="微软雅黑" pitchFamily="34" charset="-122"/>
                <a:ea typeface="微软雅黑" pitchFamily="34" charset="-122"/>
              </a:rPr>
              <a:t>的消费者持“做医疗美容的人较多，大家都能坦然接受”、“是社会潮流、未来会有越来越多的人接受”的观点，仅有较少的消费者认为“目前做过医疗美容的人会被另眼相看”、“医疗美容还需一定的要时间才能令更多人接受”等。</a:t>
            </a:r>
            <a:endParaRPr lang="zh-CN" altLang="en-US" sz="1400" kern="0" dirty="0">
              <a:latin typeface="微软雅黑" pitchFamily="34" charset="-122"/>
              <a:ea typeface="微软雅黑" pitchFamily="34" charset="-122"/>
            </a:endParaRPr>
          </a:p>
        </p:txBody>
      </p:sp>
      <p:sp>
        <p:nvSpPr>
          <p:cNvPr id="11" name="TextBox 10"/>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Tree>
    <p:extLst>
      <p:ext uri="{BB962C8B-B14F-4D97-AF65-F5344CB8AC3E}">
        <p14:creationId xmlns="" xmlns:p14="http://schemas.microsoft.com/office/powerpoint/2010/main" val="2022188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a:spLocks noChangeArrowheads="1"/>
          </p:cNvSpPr>
          <p:nvPr/>
        </p:nvSpPr>
        <p:spPr bwMode="auto">
          <a:xfrm>
            <a:off x="866320" y="2895600"/>
            <a:ext cx="1650941" cy="878736"/>
          </a:xfrm>
          <a:prstGeom prst="roundRect">
            <a:avLst>
              <a:gd name="adj" fmla="val 10000"/>
            </a:avLst>
          </a:prstGeom>
          <a:solidFill>
            <a:srgbClr val="9BBB59"/>
          </a:solidFill>
          <a:ln w="9525">
            <a:noFill/>
            <a:round/>
            <a:headEnd/>
            <a:tailEnd/>
          </a:ln>
        </p:spPr>
        <p:txBody>
          <a:bodyPr/>
          <a:lstStyle/>
          <a:p>
            <a:endParaRPr lang="zh-CN" altLang="en-US" dirty="0">
              <a:latin typeface="微软雅黑" pitchFamily="34" charset="-122"/>
              <a:ea typeface="微软雅黑" pitchFamily="34" charset="-122"/>
            </a:endParaRPr>
          </a:p>
        </p:txBody>
      </p:sp>
      <p:sp>
        <p:nvSpPr>
          <p:cNvPr id="19" name="AutoShape 9"/>
          <p:cNvSpPr>
            <a:spLocks noChangeArrowheads="1"/>
          </p:cNvSpPr>
          <p:nvPr/>
        </p:nvSpPr>
        <p:spPr bwMode="auto">
          <a:xfrm>
            <a:off x="3511704" y="2895600"/>
            <a:ext cx="1692718" cy="878736"/>
          </a:xfrm>
          <a:prstGeom prst="roundRect">
            <a:avLst>
              <a:gd name="adj" fmla="val 10000"/>
            </a:avLst>
          </a:prstGeom>
          <a:solidFill>
            <a:srgbClr val="5EAFA6"/>
          </a:solidFill>
          <a:ln w="9525">
            <a:noFill/>
            <a:round/>
            <a:headEnd/>
            <a:tailEnd/>
          </a:ln>
        </p:spPr>
        <p:txBody>
          <a:bodyPr/>
          <a:lstStyle/>
          <a:p>
            <a:endParaRPr lang="zh-CN" altLang="en-US" dirty="0">
              <a:latin typeface="微软雅黑" pitchFamily="34" charset="-122"/>
              <a:ea typeface="微软雅黑" pitchFamily="34" charset="-122"/>
            </a:endParaRPr>
          </a:p>
        </p:txBody>
      </p:sp>
      <p:sp>
        <p:nvSpPr>
          <p:cNvPr id="25" name="AutoShape 15"/>
          <p:cNvSpPr>
            <a:spLocks noChangeArrowheads="1"/>
          </p:cNvSpPr>
          <p:nvPr/>
        </p:nvSpPr>
        <p:spPr bwMode="auto">
          <a:xfrm>
            <a:off x="6198864" y="2895600"/>
            <a:ext cx="1717151" cy="878736"/>
          </a:xfrm>
          <a:prstGeom prst="roundRect">
            <a:avLst>
              <a:gd name="adj" fmla="val 10000"/>
            </a:avLst>
          </a:prstGeom>
          <a:solidFill>
            <a:schemeClr val="accent1"/>
          </a:solidFill>
          <a:ln w="9525">
            <a:noFill/>
            <a:round/>
            <a:headEnd/>
            <a:tailEnd/>
          </a:ln>
        </p:spPr>
        <p:txBody>
          <a:bodyPr/>
          <a:lstStyle/>
          <a:p>
            <a:endParaRPr lang="zh-CN" altLang="en-US" dirty="0">
              <a:latin typeface="微软雅黑" pitchFamily="34" charset="-122"/>
              <a:ea typeface="微软雅黑" pitchFamily="34" charset="-122"/>
            </a:endParaRPr>
          </a:p>
        </p:txBody>
      </p:sp>
      <p:sp>
        <p:nvSpPr>
          <p:cNvPr id="15" name="AutoShape 5"/>
          <p:cNvSpPr>
            <a:spLocks noChangeArrowheads="1"/>
          </p:cNvSpPr>
          <p:nvPr/>
        </p:nvSpPr>
        <p:spPr bwMode="auto">
          <a:xfrm>
            <a:off x="957888" y="3485404"/>
            <a:ext cx="2181554" cy="2519477"/>
          </a:xfrm>
          <a:prstGeom prst="roundRect">
            <a:avLst>
              <a:gd name="adj" fmla="val 10000"/>
            </a:avLst>
          </a:prstGeom>
          <a:solidFill>
            <a:schemeClr val="bg1">
              <a:alpha val="89018"/>
            </a:schemeClr>
          </a:solidFill>
          <a:ln w="9525">
            <a:solidFill>
              <a:srgbClr val="92D050"/>
            </a:solidFill>
            <a:round/>
            <a:headEnd/>
            <a:tailEnd/>
          </a:ln>
        </p:spPr>
        <p:txBody>
          <a:bodyPr/>
          <a:lstStyle/>
          <a:p>
            <a:pPr>
              <a:lnSpc>
                <a:spcPct val="150000"/>
              </a:lnSpc>
            </a:pPr>
            <a:endParaRPr lang="zh-CN" altLang="en-US" dirty="0">
              <a:latin typeface="微软雅黑" pitchFamily="34" charset="-122"/>
              <a:ea typeface="微软雅黑" pitchFamily="34" charset="-122"/>
            </a:endParaRPr>
          </a:p>
        </p:txBody>
      </p:sp>
      <p:sp>
        <p:nvSpPr>
          <p:cNvPr id="29" name="AutoShape 5"/>
          <p:cNvSpPr>
            <a:spLocks noChangeArrowheads="1"/>
          </p:cNvSpPr>
          <p:nvPr/>
        </p:nvSpPr>
        <p:spPr bwMode="auto">
          <a:xfrm>
            <a:off x="3655367" y="3485404"/>
            <a:ext cx="2181554" cy="2519477"/>
          </a:xfrm>
          <a:prstGeom prst="roundRect">
            <a:avLst>
              <a:gd name="adj" fmla="val 10000"/>
            </a:avLst>
          </a:prstGeom>
          <a:solidFill>
            <a:schemeClr val="bg1">
              <a:alpha val="89018"/>
            </a:schemeClr>
          </a:solidFill>
          <a:ln w="9525">
            <a:solidFill>
              <a:schemeClr val="accent2">
                <a:lumMod val="50000"/>
              </a:schemeClr>
            </a:solidFill>
            <a:round/>
            <a:headEnd/>
            <a:tailEnd/>
          </a:ln>
        </p:spPr>
        <p:txBody>
          <a:bodyPr/>
          <a:lstStyle/>
          <a:p>
            <a:pPr>
              <a:lnSpc>
                <a:spcPct val="150000"/>
              </a:lnSpc>
            </a:pPr>
            <a:endParaRPr lang="zh-CN" altLang="en-US" dirty="0">
              <a:latin typeface="微软雅黑" pitchFamily="34" charset="-122"/>
              <a:ea typeface="微软雅黑" pitchFamily="34" charset="-122"/>
            </a:endParaRPr>
          </a:p>
        </p:txBody>
      </p:sp>
      <p:sp>
        <p:nvSpPr>
          <p:cNvPr id="30" name="AutoShape 5"/>
          <p:cNvSpPr>
            <a:spLocks noChangeArrowheads="1"/>
          </p:cNvSpPr>
          <p:nvPr/>
        </p:nvSpPr>
        <p:spPr bwMode="auto">
          <a:xfrm>
            <a:off x="6352846" y="3485404"/>
            <a:ext cx="2181554" cy="2519477"/>
          </a:xfrm>
          <a:prstGeom prst="roundRect">
            <a:avLst>
              <a:gd name="adj" fmla="val 10000"/>
            </a:avLst>
          </a:prstGeom>
          <a:solidFill>
            <a:schemeClr val="bg1">
              <a:alpha val="89018"/>
            </a:schemeClr>
          </a:solidFill>
          <a:ln w="9525">
            <a:solidFill>
              <a:schemeClr val="accent1"/>
            </a:solidFill>
            <a:round/>
            <a:headEnd/>
            <a:tailEnd/>
          </a:ln>
        </p:spPr>
        <p:txBody>
          <a:bodyPr/>
          <a:lstStyle/>
          <a:p>
            <a:pPr>
              <a:lnSpc>
                <a:spcPct val="150000"/>
              </a:lnSpc>
            </a:pPr>
            <a:endParaRPr lang="zh-CN" altLang="en-US" dirty="0">
              <a:latin typeface="微软雅黑" pitchFamily="34" charset="-122"/>
              <a:ea typeface="微软雅黑" pitchFamily="34" charset="-122"/>
            </a:endParaRPr>
          </a:p>
        </p:txBody>
      </p:sp>
      <p:sp>
        <p:nvSpPr>
          <p:cNvPr id="2" name="标题 1"/>
          <p:cNvSpPr>
            <a:spLocks noGrp="1"/>
          </p:cNvSpPr>
          <p:nvPr>
            <p:ph type="title"/>
          </p:nvPr>
        </p:nvSpPr>
        <p:spPr/>
        <p:txBody>
          <a:bodyPr/>
          <a:lstStyle/>
          <a:p>
            <a:r>
              <a:rPr lang="zh-CN" altLang="en-US" dirty="0" smtClean="0"/>
              <a:t>项目背景</a:t>
            </a:r>
            <a:endParaRPr lang="zh-CN" altLang="en-US" dirty="0"/>
          </a:p>
        </p:txBody>
      </p:sp>
      <p:sp>
        <p:nvSpPr>
          <p:cNvPr id="10" name="内容占位符 2"/>
          <p:cNvSpPr>
            <a:spLocks noGrp="1"/>
          </p:cNvSpPr>
          <p:nvPr>
            <p:ph idx="1"/>
          </p:nvPr>
        </p:nvSpPr>
        <p:spPr>
          <a:xfrm>
            <a:off x="457200" y="1076325"/>
            <a:ext cx="8229600" cy="1362075"/>
          </a:xfrm>
        </p:spPr>
        <p:txBody>
          <a:bodyPr/>
          <a:lstStyle/>
          <a:p>
            <a:pPr>
              <a:lnSpc>
                <a:spcPct val="150000"/>
              </a:lnSpc>
            </a:pPr>
            <a:r>
              <a:rPr lang="zh-CN" altLang="en-US" dirty="0"/>
              <a:t>为深入了解目前中国大陆</a:t>
            </a:r>
            <a:r>
              <a:rPr lang="zh-CN" altLang="en-US" dirty="0" smtClean="0"/>
              <a:t>地区医疗美容市场</a:t>
            </a:r>
            <a:r>
              <a:rPr lang="zh-CN" altLang="en-US" dirty="0"/>
              <a:t>的发展情况，了解</a:t>
            </a:r>
            <a:r>
              <a:rPr lang="zh-CN" altLang="en-US" dirty="0" smtClean="0"/>
              <a:t>现阶段医疗美容目标</a:t>
            </a:r>
            <a:r>
              <a:rPr lang="zh-CN" altLang="en-US" dirty="0"/>
              <a:t>消费者的消费行为与消费需求，</a:t>
            </a:r>
            <a:r>
              <a:rPr lang="zh-CN" altLang="en-US" dirty="0" smtClean="0"/>
              <a:t>指导医疗美容机构</a:t>
            </a:r>
            <a:r>
              <a:rPr lang="zh-CN" altLang="en-US" dirty="0"/>
              <a:t>进行消费者需求挖掘，帮助相关投资者了解市场信息，</a:t>
            </a:r>
            <a:r>
              <a:rPr lang="zh-CN" altLang="en-US" dirty="0" smtClean="0"/>
              <a:t>中国整形美容协会</a:t>
            </a:r>
            <a:r>
              <a:rPr lang="zh-CN" altLang="en-US" dirty="0"/>
              <a:t>与拓索市场咨询</a:t>
            </a:r>
            <a:r>
              <a:rPr lang="zh-CN" altLang="en-US" dirty="0" smtClean="0"/>
              <a:t>有限公司联合</a:t>
            </a:r>
            <a:r>
              <a:rPr lang="zh-CN" altLang="en-US" dirty="0"/>
              <a:t>开展</a:t>
            </a:r>
            <a:r>
              <a:rPr lang="zh-CN" altLang="en-US" dirty="0" smtClean="0"/>
              <a:t>了本次医疗美容行业</a:t>
            </a:r>
            <a:r>
              <a:rPr lang="zh-CN" altLang="en-US" dirty="0"/>
              <a:t>的调查工作。</a:t>
            </a:r>
            <a:endParaRPr lang="en-US" altLang="zh-CN" dirty="0"/>
          </a:p>
          <a:p>
            <a:pPr>
              <a:lnSpc>
                <a:spcPct val="150000"/>
              </a:lnSpc>
            </a:pPr>
            <a:r>
              <a:rPr lang="zh-CN" altLang="en-US" dirty="0" smtClean="0"/>
              <a:t>本次调查工作共分为三部分，通过对不同</a:t>
            </a:r>
            <a:r>
              <a:rPr lang="zh-CN" altLang="en-US" dirty="0"/>
              <a:t>人群的</a:t>
            </a:r>
            <a:r>
              <a:rPr lang="zh-CN" altLang="en-US" dirty="0" smtClean="0"/>
              <a:t>调研（其中以消费者调研为主体），</a:t>
            </a:r>
            <a:r>
              <a:rPr lang="zh-CN" altLang="en-US" dirty="0"/>
              <a:t>全面了解</a:t>
            </a:r>
            <a:r>
              <a:rPr lang="zh-CN" altLang="en-US" dirty="0" smtClean="0"/>
              <a:t>现阶段医疗美容行业</a:t>
            </a:r>
            <a:r>
              <a:rPr lang="zh-CN" altLang="en-US" dirty="0"/>
              <a:t>参与者现状及他们</a:t>
            </a:r>
            <a:r>
              <a:rPr lang="zh-CN" altLang="en-US" dirty="0" smtClean="0"/>
              <a:t>对医疗美容行业</a:t>
            </a:r>
            <a:r>
              <a:rPr lang="zh-CN" altLang="en-US" dirty="0"/>
              <a:t>的认知与建议。</a:t>
            </a:r>
            <a:endParaRPr lang="zh-CN" altLang="zh-CN" dirty="0"/>
          </a:p>
        </p:txBody>
      </p:sp>
      <p:sp>
        <p:nvSpPr>
          <p:cNvPr id="14" name="Rectangle 4"/>
          <p:cNvSpPr>
            <a:spLocks noChangeArrowheads="1"/>
          </p:cNvSpPr>
          <p:nvPr/>
        </p:nvSpPr>
        <p:spPr bwMode="auto">
          <a:xfrm>
            <a:off x="866320" y="3043195"/>
            <a:ext cx="1650941" cy="585824"/>
          </a:xfrm>
          <a:prstGeom prst="rect">
            <a:avLst/>
          </a:prstGeom>
          <a:noFill/>
          <a:ln w="9525">
            <a:noFill/>
            <a:miter lim="800000"/>
            <a:headEnd/>
            <a:tailEnd/>
          </a:ln>
        </p:spPr>
        <p:txBody>
          <a:bodyPr lIns="85344" tIns="85344" rIns="85344"/>
          <a:lstStyle/>
          <a:p>
            <a:pPr>
              <a:lnSpc>
                <a:spcPct val="90000"/>
              </a:lnSpc>
              <a:spcAft>
                <a:spcPct val="35000"/>
              </a:spcAft>
            </a:pPr>
            <a:r>
              <a:rPr lang="zh-CN" altLang="en-US" sz="1400" b="1" dirty="0" smtClean="0">
                <a:latin typeface="微软雅黑" pitchFamily="34" charset="-122"/>
                <a:ea typeface="微软雅黑" pitchFamily="34" charset="-122"/>
                <a:sym typeface="宋体" pitchFamily="2" charset="-122"/>
              </a:rPr>
              <a:t>二手资料收集</a:t>
            </a:r>
            <a:endParaRPr lang="zh-CN" altLang="en-US" sz="1400" b="1" dirty="0">
              <a:latin typeface="微软雅黑" pitchFamily="34" charset="-122"/>
              <a:ea typeface="微软雅黑" pitchFamily="34" charset="-122"/>
              <a:sym typeface="宋体" pitchFamily="2" charset="-122"/>
            </a:endParaRPr>
          </a:p>
        </p:txBody>
      </p:sp>
      <p:sp>
        <p:nvSpPr>
          <p:cNvPr id="16" name="Rectangle 6"/>
          <p:cNvSpPr>
            <a:spLocks noChangeArrowheads="1"/>
          </p:cNvSpPr>
          <p:nvPr/>
        </p:nvSpPr>
        <p:spPr bwMode="auto">
          <a:xfrm>
            <a:off x="1017597" y="3485404"/>
            <a:ext cx="2044197" cy="2316641"/>
          </a:xfrm>
          <a:prstGeom prst="rect">
            <a:avLst/>
          </a:prstGeom>
          <a:noFill/>
          <a:ln w="9525">
            <a:noFill/>
            <a:miter lim="800000"/>
            <a:headEnd/>
            <a:tailEnd/>
          </a:ln>
        </p:spPr>
        <p:txBody>
          <a:bodyPr lIns="85344" tIns="85344" rIns="85344" bIns="85344"/>
          <a:lstStyle/>
          <a:p>
            <a:pPr marL="0" lvl="1">
              <a:lnSpc>
                <a:spcPct val="150000"/>
              </a:lnSpc>
              <a:spcAft>
                <a:spcPts val="0"/>
              </a:spcAft>
            </a:pPr>
            <a:r>
              <a:rPr lang="zh-CN" altLang="en-US" sz="1200" dirty="0" smtClean="0">
                <a:latin typeface="微软雅黑" pitchFamily="34" charset="-122"/>
                <a:ea typeface="微软雅黑" pitchFamily="34" charset="-122"/>
                <a:sym typeface="宋体" pitchFamily="2" charset="-122"/>
              </a:rPr>
              <a:t>通过对二手资料全面、完整的收集，了解现阶段医疗美容行业的发展状况、宏观了解现阶段医疗美容行业的各市场参与者及其相关情况，初步分析目前医疗美容行业的相关市场规模、运营发展状况及存在问题等。</a:t>
            </a:r>
            <a:endParaRPr lang="zh-CN" altLang="en-US" dirty="0">
              <a:latin typeface="微软雅黑" pitchFamily="34" charset="-122"/>
              <a:ea typeface="微软雅黑" pitchFamily="34" charset="-122"/>
            </a:endParaRPr>
          </a:p>
        </p:txBody>
      </p:sp>
      <p:sp>
        <p:nvSpPr>
          <p:cNvPr id="17" name="AutoShape 7"/>
          <p:cNvSpPr>
            <a:spLocks noChangeArrowheads="1"/>
          </p:cNvSpPr>
          <p:nvPr/>
        </p:nvSpPr>
        <p:spPr bwMode="auto">
          <a:xfrm rot="21562701">
            <a:off x="2757926" y="3014805"/>
            <a:ext cx="510269" cy="364277"/>
          </a:xfrm>
          <a:prstGeom prst="rightArrow">
            <a:avLst>
              <a:gd name="adj1" fmla="val 60000"/>
              <a:gd name="adj2" fmla="val 49997"/>
            </a:avLst>
          </a:prstGeom>
          <a:solidFill>
            <a:srgbClr val="9BBB59"/>
          </a:solidFill>
          <a:ln w="9525">
            <a:noFill/>
            <a:miter lim="800000"/>
            <a:headEnd/>
            <a:tailEnd/>
          </a:ln>
        </p:spPr>
        <p:txBody>
          <a:bodyPr/>
          <a:lstStyle/>
          <a:p>
            <a:endParaRPr lang="zh-CN" altLang="en-US" dirty="0">
              <a:latin typeface="微软雅黑" pitchFamily="34" charset="-122"/>
              <a:ea typeface="微软雅黑" pitchFamily="34" charset="-122"/>
            </a:endParaRPr>
          </a:p>
        </p:txBody>
      </p:sp>
      <p:sp>
        <p:nvSpPr>
          <p:cNvPr id="18" name="Rectangle 8"/>
          <p:cNvSpPr>
            <a:spLocks noChangeArrowheads="1"/>
          </p:cNvSpPr>
          <p:nvPr/>
        </p:nvSpPr>
        <p:spPr bwMode="auto">
          <a:xfrm rot="21540000">
            <a:off x="2757926" y="3020621"/>
            <a:ext cx="510269" cy="364277"/>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zh-CN" sz="1200" dirty="0">
              <a:solidFill>
                <a:srgbClr val="CCEDC7"/>
              </a:solidFill>
              <a:latin typeface="微软雅黑" pitchFamily="34" charset="-122"/>
              <a:ea typeface="微软雅黑" pitchFamily="34" charset="-122"/>
            </a:endParaRPr>
          </a:p>
        </p:txBody>
      </p:sp>
      <p:sp>
        <p:nvSpPr>
          <p:cNvPr id="20" name="Rectangle 10"/>
          <p:cNvSpPr>
            <a:spLocks noChangeArrowheads="1"/>
          </p:cNvSpPr>
          <p:nvPr/>
        </p:nvSpPr>
        <p:spPr bwMode="auto">
          <a:xfrm>
            <a:off x="3479979" y="3043195"/>
            <a:ext cx="1692718" cy="585824"/>
          </a:xfrm>
          <a:prstGeom prst="rect">
            <a:avLst/>
          </a:prstGeom>
          <a:noFill/>
          <a:ln w="9525">
            <a:noFill/>
            <a:miter lim="800000"/>
            <a:headEnd/>
            <a:tailEnd/>
          </a:ln>
        </p:spPr>
        <p:txBody>
          <a:bodyPr lIns="85344" tIns="85344" rIns="85344"/>
          <a:lstStyle/>
          <a:p>
            <a:pPr>
              <a:lnSpc>
                <a:spcPct val="90000"/>
              </a:lnSpc>
              <a:spcAft>
                <a:spcPct val="35000"/>
              </a:spcAft>
            </a:pPr>
            <a:r>
              <a:rPr lang="zh-CN" altLang="en-US" sz="1400" b="1" dirty="0" smtClean="0">
                <a:latin typeface="微软雅黑" pitchFamily="34" charset="-122"/>
                <a:ea typeface="微软雅黑" pitchFamily="34" charset="-122"/>
                <a:sym typeface="宋体" pitchFamily="2" charset="-122"/>
              </a:rPr>
              <a:t>专家深访</a:t>
            </a:r>
          </a:p>
        </p:txBody>
      </p:sp>
      <p:sp>
        <p:nvSpPr>
          <p:cNvPr id="22" name="Rectangle 12"/>
          <p:cNvSpPr>
            <a:spLocks noChangeArrowheads="1"/>
          </p:cNvSpPr>
          <p:nvPr/>
        </p:nvSpPr>
        <p:spPr bwMode="auto">
          <a:xfrm>
            <a:off x="3700837" y="3485405"/>
            <a:ext cx="2060550" cy="2504646"/>
          </a:xfrm>
          <a:prstGeom prst="rect">
            <a:avLst/>
          </a:prstGeom>
          <a:noFill/>
          <a:ln w="9525">
            <a:noFill/>
            <a:miter lim="800000"/>
            <a:headEnd/>
            <a:tailEnd/>
          </a:ln>
        </p:spPr>
        <p:txBody>
          <a:bodyPr lIns="85344" tIns="85344" rIns="85344" bIns="85344"/>
          <a:lstStyle/>
          <a:p>
            <a:pPr marL="0" lvl="1">
              <a:lnSpc>
                <a:spcPct val="150000"/>
              </a:lnSpc>
              <a:spcAft>
                <a:spcPct val="15000"/>
              </a:spcAft>
            </a:pPr>
            <a:r>
              <a:rPr lang="zh-CN" altLang="en-US" sz="1200" dirty="0" smtClean="0">
                <a:latin typeface="微软雅黑" pitchFamily="34" charset="-122"/>
                <a:ea typeface="微软雅黑" pitchFamily="34" charset="-122"/>
                <a:sym typeface="宋体" pitchFamily="2" charset="-122"/>
              </a:rPr>
              <a:t>通过对专家深度访谈，了解他们对医疗美容行业的认知，从细节了解现阶段医疗美容行业的运营现状；倾听他们对医疗美容行业的看法及意见。</a:t>
            </a:r>
          </a:p>
        </p:txBody>
      </p:sp>
      <p:sp>
        <p:nvSpPr>
          <p:cNvPr id="23" name="AutoShape 13"/>
          <p:cNvSpPr>
            <a:spLocks noChangeArrowheads="1"/>
          </p:cNvSpPr>
          <p:nvPr/>
        </p:nvSpPr>
        <p:spPr bwMode="auto">
          <a:xfrm rot="17678">
            <a:off x="5429236" y="3013443"/>
            <a:ext cx="543874" cy="364277"/>
          </a:xfrm>
          <a:prstGeom prst="rightArrow">
            <a:avLst>
              <a:gd name="adj1" fmla="val 60000"/>
              <a:gd name="adj2" fmla="val 49994"/>
            </a:avLst>
          </a:prstGeom>
          <a:solidFill>
            <a:schemeClr val="accent1"/>
          </a:solidFill>
          <a:ln w="9525">
            <a:noFill/>
            <a:miter lim="800000"/>
            <a:headEnd/>
            <a:tailEnd/>
          </a:ln>
        </p:spPr>
        <p:txBody>
          <a:bodyPr/>
          <a:lstStyle/>
          <a:p>
            <a:endParaRPr lang="zh-CN" altLang="en-US" dirty="0">
              <a:latin typeface="微软雅黑" pitchFamily="34" charset="-122"/>
              <a:ea typeface="微软雅黑" pitchFamily="34" charset="-122"/>
            </a:endParaRPr>
          </a:p>
        </p:txBody>
      </p:sp>
      <p:sp>
        <p:nvSpPr>
          <p:cNvPr id="24" name="Rectangle 14"/>
          <p:cNvSpPr>
            <a:spLocks noChangeArrowheads="1"/>
          </p:cNvSpPr>
          <p:nvPr/>
        </p:nvSpPr>
        <p:spPr bwMode="auto">
          <a:xfrm>
            <a:off x="5429236" y="3013443"/>
            <a:ext cx="543874" cy="364277"/>
          </a:xfrm>
          <a:prstGeom prst="rect">
            <a:avLst/>
          </a:prstGeom>
          <a:noFill/>
          <a:ln w="9525">
            <a:noFill/>
            <a:miter lim="800000"/>
            <a:headEnd/>
            <a:tailEnd/>
          </a:ln>
        </p:spPr>
        <p:txBody>
          <a:bodyPr lIns="0" tIns="0" rIns="0" bIns="0" anchor="ctr"/>
          <a:lstStyle/>
          <a:p>
            <a:pPr algn="ctr">
              <a:lnSpc>
                <a:spcPct val="90000"/>
              </a:lnSpc>
              <a:spcAft>
                <a:spcPct val="35000"/>
              </a:spcAft>
            </a:pPr>
            <a:endParaRPr lang="zh-CN" altLang="zh-CN" sz="1200" dirty="0">
              <a:solidFill>
                <a:srgbClr val="CCEDC7"/>
              </a:solidFill>
              <a:latin typeface="微软雅黑" pitchFamily="34" charset="-122"/>
              <a:ea typeface="微软雅黑" pitchFamily="34" charset="-122"/>
            </a:endParaRPr>
          </a:p>
        </p:txBody>
      </p:sp>
      <p:sp>
        <p:nvSpPr>
          <p:cNvPr id="26" name="Rectangle 16"/>
          <p:cNvSpPr>
            <a:spLocks noChangeArrowheads="1"/>
          </p:cNvSpPr>
          <p:nvPr/>
        </p:nvSpPr>
        <p:spPr bwMode="auto">
          <a:xfrm>
            <a:off x="6198864" y="3043195"/>
            <a:ext cx="1717151" cy="585824"/>
          </a:xfrm>
          <a:prstGeom prst="rect">
            <a:avLst/>
          </a:prstGeom>
          <a:noFill/>
          <a:ln w="9525">
            <a:noFill/>
            <a:miter lim="800000"/>
            <a:headEnd/>
            <a:tailEnd/>
          </a:ln>
        </p:spPr>
        <p:txBody>
          <a:bodyPr lIns="85344" tIns="85344" rIns="85344"/>
          <a:lstStyle/>
          <a:p>
            <a:pPr>
              <a:lnSpc>
                <a:spcPct val="90000"/>
              </a:lnSpc>
              <a:spcAft>
                <a:spcPct val="35000"/>
              </a:spcAft>
            </a:pPr>
            <a:r>
              <a:rPr lang="zh-CN" altLang="en-US" sz="1400" b="1" dirty="0" smtClean="0">
                <a:latin typeface="微软雅黑" pitchFamily="34" charset="-122"/>
                <a:ea typeface="微软雅黑" pitchFamily="34" charset="-122"/>
                <a:sym typeface="宋体" pitchFamily="2" charset="-122"/>
              </a:rPr>
              <a:t>消费者定量问卷</a:t>
            </a:r>
          </a:p>
        </p:txBody>
      </p:sp>
      <p:sp>
        <p:nvSpPr>
          <p:cNvPr id="28" name="Rectangle 18"/>
          <p:cNvSpPr>
            <a:spLocks noChangeArrowheads="1"/>
          </p:cNvSpPr>
          <p:nvPr/>
        </p:nvSpPr>
        <p:spPr bwMode="auto">
          <a:xfrm>
            <a:off x="6414057" y="3485405"/>
            <a:ext cx="2070800" cy="2367132"/>
          </a:xfrm>
          <a:prstGeom prst="rect">
            <a:avLst/>
          </a:prstGeom>
          <a:noFill/>
          <a:ln w="9525">
            <a:noFill/>
            <a:miter lim="800000"/>
            <a:headEnd/>
            <a:tailEnd/>
          </a:ln>
        </p:spPr>
        <p:txBody>
          <a:bodyPr lIns="85344" tIns="85344" rIns="85344" bIns="85344"/>
          <a:lstStyle/>
          <a:p>
            <a:pPr marL="0" lvl="1">
              <a:lnSpc>
                <a:spcPct val="150000"/>
              </a:lnSpc>
              <a:spcAft>
                <a:spcPct val="15000"/>
              </a:spcAft>
            </a:pPr>
            <a:r>
              <a:rPr lang="zh-CN" altLang="en-US" sz="1200" dirty="0" smtClean="0">
                <a:latin typeface="微软雅黑" pitchFamily="34" charset="-122"/>
                <a:ea typeface="微软雅黑" pitchFamily="34" charset="-122"/>
              </a:rPr>
              <a:t>通过对医疗美容行业目标消费者的访谈，了解他们对医疗美容的认知、在进行医疗美容消费时的态度及行为，挖掘他们的潜在需求，为医疗美容行业从业者更好地了解消费者需求提供数据支持。</a:t>
            </a:r>
            <a:endParaRPr lang="zh-CN" altLang="en-US" sz="1200" dirty="0">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3</a:t>
            </a:fld>
            <a:endParaRPr lang="en-US" altLang="zh-C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zh-CN" altLang="en-US" dirty="0"/>
              <a:t>医疗</a:t>
            </a:r>
            <a:r>
              <a:rPr lang="zh-CN" altLang="en-US" dirty="0" smtClean="0"/>
              <a:t>美容在各级城市中均具有较广阔</a:t>
            </a:r>
            <a:r>
              <a:rPr lang="zh-CN" altLang="en-US" dirty="0"/>
              <a:t>的市场发展</a:t>
            </a:r>
            <a:r>
              <a:rPr lang="zh-CN" altLang="en-US" dirty="0" smtClean="0"/>
              <a:t>前景</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从各城市来看，各级别城市的医疗美容消费者选择“</a:t>
            </a:r>
            <a:r>
              <a:rPr lang="zh-CN" altLang="en-US" sz="1400" kern="0" dirty="0">
                <a:latin typeface="微软雅黑" pitchFamily="34" charset="-122"/>
                <a:ea typeface="微软雅黑" pitchFamily="34" charset="-122"/>
              </a:rPr>
              <a:t>医疗美容</a:t>
            </a:r>
            <a:r>
              <a:rPr lang="zh-CN" altLang="en-US" sz="1400" kern="0" dirty="0" smtClean="0">
                <a:latin typeface="微软雅黑" pitchFamily="34" charset="-122"/>
                <a:ea typeface="微软雅黑" pitchFamily="34" charset="-122"/>
              </a:rPr>
              <a:t>是一种新</a:t>
            </a:r>
            <a:r>
              <a:rPr lang="zh-CN" altLang="en-US" sz="1400" kern="0" dirty="0">
                <a:latin typeface="微软雅黑" pitchFamily="34" charset="-122"/>
                <a:ea typeface="微软雅黑" pitchFamily="34" charset="-122"/>
              </a:rPr>
              <a:t>的时尚，是社会潮流，未来会被越来越多的人接受</a:t>
            </a:r>
            <a:r>
              <a:rPr lang="zh-CN" altLang="en-US" sz="1400" kern="0" dirty="0" smtClean="0">
                <a:latin typeface="微软雅黑" pitchFamily="34" charset="-122"/>
                <a:ea typeface="微软雅黑" pitchFamily="34" charset="-122"/>
              </a:rPr>
              <a:t>”及“身边做医疗美容的人较多，大家都能坦然面对”的人数均超过</a:t>
            </a:r>
            <a:r>
              <a:rPr lang="en-US" altLang="zh-CN" sz="1400" kern="0" dirty="0" smtClean="0">
                <a:latin typeface="微软雅黑" pitchFamily="34" charset="-122"/>
                <a:ea typeface="微软雅黑" pitchFamily="34" charset="-122"/>
              </a:rPr>
              <a:t>60%</a:t>
            </a:r>
            <a:r>
              <a:rPr lang="zh-CN" altLang="en-US" sz="1400" kern="0" dirty="0" smtClean="0">
                <a:latin typeface="微软雅黑" pitchFamily="34" charset="-122"/>
                <a:ea typeface="微软雅黑" pitchFamily="34" charset="-122"/>
              </a:rPr>
              <a:t>，这</a:t>
            </a:r>
            <a:r>
              <a:rPr lang="zh-CN" altLang="en-US" sz="1400" kern="0" dirty="0">
                <a:latin typeface="微软雅黑" pitchFamily="34" charset="-122"/>
                <a:ea typeface="微软雅黑" pitchFamily="34" charset="-122"/>
              </a:rPr>
              <a:t>表明医疗美容市场在各级城市中均具有较广阔的</a:t>
            </a:r>
            <a:r>
              <a:rPr lang="zh-CN" altLang="en-US" sz="1400" kern="0" dirty="0" smtClean="0">
                <a:latin typeface="微软雅黑" pitchFamily="34" charset="-122"/>
                <a:ea typeface="微软雅黑" pitchFamily="34" charset="-122"/>
              </a:rPr>
              <a:t>发展。</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30</a:t>
            </a:fld>
            <a:endParaRPr lang="en-US" altLang="zh-CN"/>
          </a:p>
        </p:txBody>
      </p:sp>
      <p:sp>
        <p:nvSpPr>
          <p:cNvPr id="6" name="矩形 5"/>
          <p:cNvSpPr/>
          <p:nvPr/>
        </p:nvSpPr>
        <p:spPr>
          <a:xfrm>
            <a:off x="152400" y="6220599"/>
            <a:ext cx="4572000" cy="276999"/>
          </a:xfrm>
          <a:prstGeom prst="rect">
            <a:avLst/>
          </a:prstGeom>
        </p:spPr>
        <p:txBody>
          <a:bodyPr>
            <a:spAutoFit/>
          </a:bodyPr>
          <a:lstStyle/>
          <a:p>
            <a:r>
              <a:rPr lang="en-US" altLang="zh-CN" sz="1200" i="1" dirty="0">
                <a:latin typeface="微软雅黑" pitchFamily="34" charset="-122"/>
                <a:ea typeface="微软雅黑" pitchFamily="34" charset="-122"/>
              </a:rPr>
              <a:t>B1. </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您是如何看待医疗美容的？</a:t>
            </a:r>
          </a:p>
        </p:txBody>
      </p:sp>
      <p:sp>
        <p:nvSpPr>
          <p:cNvPr id="9"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不同城市消费者</a:t>
            </a:r>
            <a:r>
              <a:rPr lang="zh-CN" altLang="en-US" sz="1600" b="1" dirty="0">
                <a:solidFill>
                  <a:schemeClr val="tx1"/>
                </a:solidFill>
                <a:latin typeface="微软雅黑" pitchFamily="34" charset="-122"/>
                <a:ea typeface="微软雅黑" pitchFamily="34" charset="-122"/>
              </a:rPr>
              <a:t>对医疗美容的看法</a:t>
            </a:r>
          </a:p>
        </p:txBody>
      </p:sp>
      <p:graphicFrame>
        <p:nvGraphicFramePr>
          <p:cNvPr id="12" name="内容占位符 3"/>
          <p:cNvGraphicFramePr>
            <a:graphicFrameLocks/>
          </p:cNvGraphicFramePr>
          <p:nvPr>
            <p:extLst>
              <p:ext uri="{D42A27DB-BD31-4B8C-83A1-F6EECF244321}">
                <p14:modId xmlns="" xmlns:p14="http://schemas.microsoft.com/office/powerpoint/2010/main" val="1368127364"/>
              </p:ext>
            </p:extLst>
          </p:nvPr>
        </p:nvGraphicFramePr>
        <p:xfrm>
          <a:off x="457200" y="2929865"/>
          <a:ext cx="8229600" cy="3290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890436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女性对医疗美容接受度明显高于男性</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1017080683"/>
              </p:ext>
            </p:extLst>
          </p:nvPr>
        </p:nvGraphicFramePr>
        <p:xfrm>
          <a:off x="1371600" y="3124200"/>
          <a:ext cx="6629400"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31</a:t>
            </a:fld>
            <a:endParaRPr lang="en-US" altLang="zh-CN"/>
          </a:p>
        </p:txBody>
      </p:sp>
      <p:sp>
        <p:nvSpPr>
          <p:cNvPr id="6" name="矩形 5"/>
          <p:cNvSpPr/>
          <p:nvPr/>
        </p:nvSpPr>
        <p:spPr>
          <a:xfrm>
            <a:off x="152400" y="6220599"/>
            <a:ext cx="4572000" cy="276999"/>
          </a:xfrm>
          <a:prstGeom prst="rect">
            <a:avLst/>
          </a:prstGeom>
        </p:spPr>
        <p:txBody>
          <a:bodyPr>
            <a:spAutoFit/>
          </a:bodyPr>
          <a:lstStyle/>
          <a:p>
            <a:r>
              <a:rPr lang="en-US" altLang="zh-CN" sz="1200" i="1" dirty="0">
                <a:latin typeface="微软雅黑" pitchFamily="34" charset="-122"/>
                <a:ea typeface="微软雅黑" pitchFamily="34" charset="-122"/>
              </a:rPr>
              <a:t>B1. </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您是如何看待医疗美容的？</a:t>
            </a:r>
          </a:p>
        </p:txBody>
      </p:sp>
      <p:sp>
        <p:nvSpPr>
          <p:cNvPr id="8"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不同性别消费者</a:t>
            </a:r>
            <a:r>
              <a:rPr lang="zh-CN" altLang="en-US" sz="1600" b="1" dirty="0">
                <a:solidFill>
                  <a:schemeClr val="tx1"/>
                </a:solidFill>
                <a:latin typeface="微软雅黑" pitchFamily="34" charset="-122"/>
                <a:ea typeface="微软雅黑" pitchFamily="34" charset="-122"/>
              </a:rPr>
              <a:t>对医疗美容的看法</a:t>
            </a:r>
          </a:p>
        </p:txBody>
      </p:sp>
      <p:graphicFrame>
        <p:nvGraphicFramePr>
          <p:cNvPr id="9" name="表格 8"/>
          <p:cNvGraphicFramePr>
            <a:graphicFrameLocks noGrp="1"/>
          </p:cNvGraphicFramePr>
          <p:nvPr>
            <p:extLst>
              <p:ext uri="{D42A27DB-BD31-4B8C-83A1-F6EECF244321}">
                <p14:modId xmlns="" xmlns:p14="http://schemas.microsoft.com/office/powerpoint/2010/main" val="684419712"/>
              </p:ext>
            </p:extLst>
          </p:nvPr>
        </p:nvGraphicFramePr>
        <p:xfrm>
          <a:off x="1676399" y="5181600"/>
          <a:ext cx="6080760" cy="887349"/>
        </p:xfrm>
        <a:graphic>
          <a:graphicData uri="http://schemas.openxmlformats.org/drawingml/2006/table">
            <a:tbl>
              <a:tblPr>
                <a:tableStyleId>{5C22544A-7EE6-4342-B048-85BDC9FD1C3A}</a:tableStyleId>
              </a:tblPr>
              <a:tblGrid>
                <a:gridCol w="1013460"/>
                <a:gridCol w="1013460"/>
                <a:gridCol w="1013460"/>
                <a:gridCol w="1013460"/>
                <a:gridCol w="1013460"/>
                <a:gridCol w="1013460"/>
              </a:tblGrid>
              <a:tr h="171450">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是社会潮流，未来会被越来越多的人接受</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做医疗美容的</a:t>
                      </a:r>
                      <a:r>
                        <a:rPr lang="zh-CN" altLang="en-US" sz="1200" u="none" strike="noStrike" dirty="0" smtClean="0">
                          <a:effectLst/>
                          <a:latin typeface="微软雅黑" pitchFamily="34" charset="-122"/>
                          <a:ea typeface="微软雅黑" pitchFamily="34" charset="-122"/>
                        </a:rPr>
                        <a:t>人较多</a:t>
                      </a:r>
                      <a:r>
                        <a:rPr lang="zh-CN" altLang="en-US" sz="1200" u="none" strike="noStrike" dirty="0">
                          <a:effectLst/>
                          <a:latin typeface="微软雅黑" pitchFamily="34" charset="-122"/>
                          <a:ea typeface="微软雅黑" pitchFamily="34" charset="-122"/>
                        </a:rPr>
                        <a:t>，大家都能坦然接受</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现在能接受的人还比较少</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很多人对做过医疗美容的人会另眼相看</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被大多数人接受还需要较长时间</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其他</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内容占位符 2"/>
          <p:cNvSpPr txBox="1">
            <a:spLocks/>
          </p:cNvSpPr>
          <p:nvPr/>
        </p:nvSpPr>
        <p:spPr bwMode="auto">
          <a:xfrm>
            <a:off x="381000" y="1066800"/>
            <a:ext cx="83820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从性别的维度考虑，</a:t>
            </a:r>
            <a:r>
              <a:rPr lang="zh-CN" altLang="en-US" sz="1400" kern="0" dirty="0" smtClean="0">
                <a:latin typeface="微软雅黑" pitchFamily="34" charset="-122"/>
                <a:ea typeface="微软雅黑" pitchFamily="34" charset="-122"/>
              </a:rPr>
              <a:t>目前女性对于医疗</a:t>
            </a:r>
            <a:r>
              <a:rPr lang="zh-CN" altLang="en-US" sz="1400" kern="0" dirty="0">
                <a:latin typeface="微软雅黑" pitchFamily="34" charset="-122"/>
                <a:ea typeface="微软雅黑" pitchFamily="34" charset="-122"/>
              </a:rPr>
              <a:t>美容的接受</a:t>
            </a:r>
            <a:r>
              <a:rPr lang="zh-CN" altLang="en-US" sz="1400" kern="0" dirty="0" smtClean="0">
                <a:latin typeface="微软雅黑" pitchFamily="34" charset="-122"/>
                <a:ea typeface="微软雅黑" pitchFamily="34" charset="-122"/>
              </a:rPr>
              <a:t>程度较高，认为“做医疗美容的人较多，大家都能坦然接受”、“是社会潮流、未来会有越来越多的人接受”。而男性对这两项的认可度明显较女性低，较多男性仍认为“现在能接受的人还较少”。</a:t>
            </a:r>
            <a:endParaRPr lang="zh-CN" altLang="en-US" sz="1400" kern="0" dirty="0">
              <a:latin typeface="微软雅黑" pitchFamily="34" charset="-122"/>
              <a:ea typeface="微软雅黑" pitchFamily="34" charset="-122"/>
            </a:endParaRPr>
          </a:p>
        </p:txBody>
      </p:sp>
      <p:graphicFrame>
        <p:nvGraphicFramePr>
          <p:cNvPr id="11" name="表格 10"/>
          <p:cNvGraphicFramePr>
            <a:graphicFrameLocks noGrp="1"/>
          </p:cNvGraphicFramePr>
          <p:nvPr>
            <p:extLst>
              <p:ext uri="{D42A27DB-BD31-4B8C-83A1-F6EECF244321}">
                <p14:modId xmlns="" xmlns:p14="http://schemas.microsoft.com/office/powerpoint/2010/main" val="3985363040"/>
              </p:ext>
            </p:extLst>
          </p:nvPr>
        </p:nvGraphicFramePr>
        <p:xfrm>
          <a:off x="3733800" y="3429000"/>
          <a:ext cx="1600200" cy="274320"/>
        </p:xfrm>
        <a:graphic>
          <a:graphicData uri="http://schemas.openxmlformats.org/drawingml/2006/table">
            <a:tbl>
              <a:tblPr firstRow="1" bandRow="1">
                <a:tableStyleId>{5C22544A-7EE6-4342-B048-85BDC9FD1C3A}</a:tableStyleId>
              </a:tblPr>
              <a:tblGrid>
                <a:gridCol w="800100"/>
                <a:gridCol w="800100"/>
              </a:tblGrid>
              <a:tr h="228600">
                <a:tc>
                  <a:txBody>
                    <a:bodyPr/>
                    <a:lstStyle/>
                    <a:p>
                      <a:pPr algn="ctr"/>
                      <a:r>
                        <a:rPr lang="en-US" altLang="zh-CN" sz="1200" b="0" dirty="0" smtClean="0">
                          <a:solidFill>
                            <a:schemeClr val="tx1"/>
                          </a:solidFill>
                          <a:latin typeface="微软雅黑" pitchFamily="34" charset="-122"/>
                          <a:ea typeface="微软雅黑" pitchFamily="34" charset="-122"/>
                        </a:rPr>
                        <a:t>n=51</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微软雅黑" pitchFamily="34" charset="-122"/>
                          <a:ea typeface="微软雅黑" pitchFamily="34" charset="-122"/>
                        </a:rPr>
                        <a:t>n=1034</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407618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20-30</a:t>
            </a:r>
            <a:r>
              <a:rPr lang="zh-CN" altLang="en-US" dirty="0" smtClean="0"/>
              <a:t>岁的消费者对医疗美容观念接受度最高</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3981665584"/>
              </p:ext>
            </p:extLst>
          </p:nvPr>
        </p:nvGraphicFramePr>
        <p:xfrm>
          <a:off x="1104900" y="2929866"/>
          <a:ext cx="6934200" cy="2632734"/>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32</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不同年龄段消费者对医疗美容的看法</a:t>
            </a:r>
            <a:endParaRPr lang="zh-CN" altLang="en-US" sz="1600" b="1" dirty="0">
              <a:solidFill>
                <a:schemeClr val="tx1"/>
              </a:solidFill>
              <a:latin typeface="微软雅黑" pitchFamily="34" charset="-122"/>
              <a:ea typeface="微软雅黑" pitchFamily="34" charset="-122"/>
            </a:endParaRPr>
          </a:p>
        </p:txBody>
      </p:sp>
      <p:sp>
        <p:nvSpPr>
          <p:cNvPr id="8" name="矩形 7"/>
          <p:cNvSpPr/>
          <p:nvPr/>
        </p:nvSpPr>
        <p:spPr>
          <a:xfrm>
            <a:off x="152400" y="6220599"/>
            <a:ext cx="4572000" cy="276999"/>
          </a:xfrm>
          <a:prstGeom prst="rect">
            <a:avLst/>
          </a:prstGeom>
        </p:spPr>
        <p:txBody>
          <a:bodyPr>
            <a:spAutoFit/>
          </a:bodyPr>
          <a:lstStyle/>
          <a:p>
            <a:r>
              <a:rPr lang="en-US" altLang="zh-CN" sz="1200" i="1" dirty="0">
                <a:latin typeface="微软雅黑" pitchFamily="34" charset="-122"/>
                <a:ea typeface="微软雅黑" pitchFamily="34" charset="-122"/>
              </a:rPr>
              <a:t>B1. </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您是如何看待医疗美容的？</a:t>
            </a:r>
          </a:p>
        </p:txBody>
      </p:sp>
      <p:graphicFrame>
        <p:nvGraphicFramePr>
          <p:cNvPr id="9" name="表格 8"/>
          <p:cNvGraphicFramePr>
            <a:graphicFrameLocks noGrp="1"/>
          </p:cNvGraphicFramePr>
          <p:nvPr>
            <p:extLst>
              <p:ext uri="{D42A27DB-BD31-4B8C-83A1-F6EECF244321}">
                <p14:modId xmlns="" xmlns:p14="http://schemas.microsoft.com/office/powerpoint/2010/main" val="3275934210"/>
              </p:ext>
            </p:extLst>
          </p:nvPr>
        </p:nvGraphicFramePr>
        <p:xfrm>
          <a:off x="1676399" y="5181600"/>
          <a:ext cx="6080760" cy="887349"/>
        </p:xfrm>
        <a:graphic>
          <a:graphicData uri="http://schemas.openxmlformats.org/drawingml/2006/table">
            <a:tbl>
              <a:tblPr>
                <a:tableStyleId>{5C22544A-7EE6-4342-B048-85BDC9FD1C3A}</a:tableStyleId>
              </a:tblPr>
              <a:tblGrid>
                <a:gridCol w="1013460"/>
                <a:gridCol w="1013460"/>
                <a:gridCol w="1013460"/>
                <a:gridCol w="1013460"/>
                <a:gridCol w="1013460"/>
                <a:gridCol w="1013460"/>
              </a:tblGrid>
              <a:tr h="171450">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是社会潮流，未来会被越来越多的人接受</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做医疗美容的</a:t>
                      </a:r>
                      <a:r>
                        <a:rPr lang="zh-CN" altLang="en-US" sz="1200" u="none" strike="noStrike" dirty="0" smtClean="0">
                          <a:effectLst/>
                          <a:latin typeface="微软雅黑" pitchFamily="34" charset="-122"/>
                          <a:ea typeface="微软雅黑" pitchFamily="34" charset="-122"/>
                        </a:rPr>
                        <a:t>人较多</a:t>
                      </a:r>
                      <a:r>
                        <a:rPr lang="zh-CN" altLang="en-US" sz="1200" u="none" strike="noStrike" dirty="0">
                          <a:effectLst/>
                          <a:latin typeface="微软雅黑" pitchFamily="34" charset="-122"/>
                          <a:ea typeface="微软雅黑" pitchFamily="34" charset="-122"/>
                        </a:rPr>
                        <a:t>，大家都能坦然接受</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现在能接受的人还比较少</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很多人对做过医疗美容的人会另眼相看</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被大多数人接受还需要较长时间</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b">
                        <a:lnSpc>
                          <a:spcPct val="120000"/>
                        </a:lnSpc>
                      </a:pPr>
                      <a:r>
                        <a:rPr lang="zh-CN" altLang="en-US" sz="1200" u="none" strike="noStrike" dirty="0">
                          <a:effectLst/>
                          <a:latin typeface="微软雅黑" pitchFamily="34" charset="-122"/>
                          <a:ea typeface="微软雅黑" pitchFamily="34" charset="-122"/>
                        </a:rPr>
                        <a:t>其他</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内容占位符 2"/>
          <p:cNvSpPr txBox="1">
            <a:spLocks/>
          </p:cNvSpPr>
          <p:nvPr/>
        </p:nvSpPr>
        <p:spPr bwMode="auto">
          <a:xfrm>
            <a:off x="381000" y="1066800"/>
            <a:ext cx="83820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目前对</a:t>
            </a:r>
            <a:r>
              <a:rPr lang="zh-CN" altLang="en-US" sz="1400" kern="0" dirty="0">
                <a:latin typeface="微软雅黑" pitchFamily="34" charset="-122"/>
                <a:ea typeface="微软雅黑" pitchFamily="34" charset="-122"/>
              </a:rPr>
              <a:t>医疗</a:t>
            </a:r>
            <a:r>
              <a:rPr lang="zh-CN" altLang="en-US" sz="1400" kern="0" dirty="0" smtClean="0">
                <a:latin typeface="微软雅黑" pitchFamily="34" charset="-122"/>
                <a:ea typeface="微软雅黑" pitchFamily="34" charset="-122"/>
              </a:rPr>
              <a:t>美容认可度</a:t>
            </a:r>
            <a:r>
              <a:rPr lang="zh-CN" altLang="en-US" sz="1400" kern="0" dirty="0">
                <a:latin typeface="微软雅黑" pitchFamily="34" charset="-122"/>
                <a:ea typeface="微软雅黑" pitchFamily="34" charset="-122"/>
              </a:rPr>
              <a:t>最高的是</a:t>
            </a:r>
            <a:r>
              <a:rPr lang="en-US" altLang="zh-CN" sz="1400" kern="0" dirty="0">
                <a:latin typeface="微软雅黑" pitchFamily="34" charset="-122"/>
                <a:ea typeface="微软雅黑" pitchFamily="34" charset="-122"/>
              </a:rPr>
              <a:t>20-30</a:t>
            </a:r>
            <a:r>
              <a:rPr lang="zh-CN" altLang="en-US" sz="1400" kern="0" dirty="0" smtClean="0">
                <a:latin typeface="微软雅黑" pitchFamily="34" charset="-122"/>
                <a:ea typeface="微软雅黑" pitchFamily="34" charset="-122"/>
              </a:rPr>
              <a:t>岁的年轻人，其次是</a:t>
            </a:r>
            <a:r>
              <a:rPr lang="en-US" altLang="zh-CN" sz="1400" kern="0" dirty="0" smtClean="0">
                <a:latin typeface="微软雅黑" pitchFamily="34" charset="-122"/>
                <a:ea typeface="微软雅黑" pitchFamily="34" charset="-122"/>
              </a:rPr>
              <a:t>36-50</a:t>
            </a:r>
            <a:r>
              <a:rPr lang="zh-CN" altLang="en-US" sz="1400" kern="0" dirty="0" smtClean="0">
                <a:latin typeface="微软雅黑" pitchFamily="34" charset="-122"/>
                <a:ea typeface="微软雅黑" pitchFamily="34" charset="-122"/>
              </a:rPr>
              <a:t>岁的中年人，他们中八成以上的</a:t>
            </a:r>
            <a:r>
              <a:rPr lang="zh-CN" altLang="en-US" sz="1400" kern="0" dirty="0">
                <a:latin typeface="微软雅黑" pitchFamily="34" charset="-122"/>
                <a:ea typeface="微软雅黑" pitchFamily="34" charset="-122"/>
              </a:rPr>
              <a:t>人表示</a:t>
            </a:r>
            <a:r>
              <a:rPr lang="zh-CN" altLang="en-US" sz="1400" kern="0" dirty="0" smtClean="0">
                <a:latin typeface="微软雅黑" pitchFamily="34" charset="-122"/>
                <a:ea typeface="微软雅黑" pitchFamily="34" charset="-122"/>
              </a:rPr>
              <a:t>在身边做</a:t>
            </a:r>
            <a:r>
              <a:rPr lang="zh-CN" altLang="en-US" sz="1400" kern="0" dirty="0">
                <a:latin typeface="微软雅黑" pitchFamily="34" charset="-122"/>
                <a:ea typeface="微软雅黑" pitchFamily="34" charset="-122"/>
              </a:rPr>
              <a:t>医疗美容的人比较多，大家都能很</a:t>
            </a:r>
            <a:r>
              <a:rPr lang="zh-CN" altLang="en-US" sz="1400" kern="0" dirty="0" smtClean="0">
                <a:latin typeface="微软雅黑" pitchFamily="34" charset="-122"/>
                <a:ea typeface="微软雅黑" pitchFamily="34" charset="-122"/>
              </a:rPr>
              <a:t>坦然接受，且将来会被越来越多的人接受。</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相对</a:t>
            </a:r>
            <a:r>
              <a:rPr lang="zh-CN" altLang="en-US" sz="1400" kern="0" dirty="0" smtClean="0">
                <a:latin typeface="微软雅黑" pitchFamily="34" charset="-122"/>
                <a:ea typeface="微软雅黑" pitchFamily="34" charset="-122"/>
              </a:rPr>
              <a:t>来说，超过</a:t>
            </a:r>
            <a:r>
              <a:rPr lang="en-US" altLang="zh-CN" sz="1400" kern="0" dirty="0">
                <a:latin typeface="微软雅黑" pitchFamily="34" charset="-122"/>
                <a:ea typeface="微软雅黑" pitchFamily="34" charset="-122"/>
              </a:rPr>
              <a:t>50</a:t>
            </a:r>
            <a:r>
              <a:rPr lang="zh-CN" altLang="en-US" sz="1400" kern="0" dirty="0">
                <a:latin typeface="微软雅黑" pitchFamily="34" charset="-122"/>
                <a:ea typeface="微软雅黑" pitchFamily="34" charset="-122"/>
              </a:rPr>
              <a:t>岁</a:t>
            </a:r>
            <a:r>
              <a:rPr lang="zh-CN" altLang="en-US" sz="1400" kern="0" dirty="0" smtClean="0">
                <a:latin typeface="微软雅黑" pitchFamily="34" charset="-122"/>
                <a:ea typeface="微软雅黑" pitchFamily="34" charset="-122"/>
              </a:rPr>
              <a:t>的老年人对</a:t>
            </a:r>
            <a:r>
              <a:rPr lang="zh-CN" altLang="en-US" sz="1400" kern="0" dirty="0">
                <a:latin typeface="微软雅黑" pitchFamily="34" charset="-122"/>
                <a:ea typeface="微软雅黑" pitchFamily="34" charset="-122"/>
              </a:rPr>
              <a:t>医疗美容</a:t>
            </a:r>
            <a:r>
              <a:rPr lang="zh-CN" altLang="en-US" sz="1400" kern="0" dirty="0" smtClean="0">
                <a:latin typeface="微软雅黑" pitchFamily="34" charset="-122"/>
                <a:ea typeface="微软雅黑" pitchFamily="34" charset="-122"/>
              </a:rPr>
              <a:t>的</a:t>
            </a:r>
            <a:r>
              <a:rPr lang="zh-CN" altLang="en-US" sz="1400" kern="0" dirty="0">
                <a:latin typeface="微软雅黑" pitchFamily="34" charset="-122"/>
                <a:ea typeface="微软雅黑" pitchFamily="34" charset="-122"/>
              </a:rPr>
              <a:t>认可</a:t>
            </a:r>
            <a:r>
              <a:rPr lang="zh-CN" altLang="en-US" sz="1400" kern="0" dirty="0" smtClean="0">
                <a:latin typeface="微软雅黑" pitchFamily="34" charset="-122"/>
                <a:ea typeface="微软雅黑" pitchFamily="34" charset="-122"/>
              </a:rPr>
              <a:t>度比其他</a:t>
            </a:r>
            <a:r>
              <a:rPr lang="zh-CN" altLang="en-US" sz="1400" kern="0" dirty="0">
                <a:latin typeface="微软雅黑" pitchFamily="34" charset="-122"/>
                <a:ea typeface="微软雅黑" pitchFamily="34" charset="-122"/>
              </a:rPr>
              <a:t>年龄层的</a:t>
            </a:r>
            <a:r>
              <a:rPr lang="zh-CN" altLang="en-US" sz="1400" kern="0" dirty="0" smtClean="0">
                <a:latin typeface="微软雅黑" pitchFamily="34" charset="-122"/>
                <a:ea typeface="微软雅黑" pitchFamily="34" charset="-122"/>
              </a:rPr>
              <a:t>消费者低。</a:t>
            </a:r>
            <a:endParaRPr lang="zh-CN" altLang="en-US" sz="1400" kern="0" dirty="0">
              <a:latin typeface="微软雅黑" pitchFamily="34" charset="-122"/>
              <a:ea typeface="微软雅黑" pitchFamily="34" charset="-122"/>
            </a:endParaRPr>
          </a:p>
        </p:txBody>
      </p:sp>
      <p:graphicFrame>
        <p:nvGraphicFramePr>
          <p:cNvPr id="5" name="表格 4"/>
          <p:cNvGraphicFramePr>
            <a:graphicFrameLocks noGrp="1"/>
          </p:cNvGraphicFramePr>
          <p:nvPr>
            <p:extLst>
              <p:ext uri="{D42A27DB-BD31-4B8C-83A1-F6EECF244321}">
                <p14:modId xmlns="" xmlns:p14="http://schemas.microsoft.com/office/powerpoint/2010/main" val="3765603860"/>
              </p:ext>
            </p:extLst>
          </p:nvPr>
        </p:nvGraphicFramePr>
        <p:xfrm>
          <a:off x="3429000" y="3348038"/>
          <a:ext cx="5257800" cy="233362"/>
        </p:xfrm>
        <a:graphic>
          <a:graphicData uri="http://schemas.openxmlformats.org/drawingml/2006/table">
            <a:tbl>
              <a:tblPr>
                <a:tableStyleId>{5C22544A-7EE6-4342-B048-85BDC9FD1C3A}</a:tableStyleId>
              </a:tblPr>
              <a:tblGrid>
                <a:gridCol w="914400"/>
                <a:gridCol w="914400"/>
                <a:gridCol w="3429000"/>
              </a:tblGrid>
              <a:tr h="233362">
                <a:tc>
                  <a:txBody>
                    <a:bodyPr/>
                    <a:lstStyle/>
                    <a:p>
                      <a:pPr algn="ctr" fontAlgn="t"/>
                      <a:r>
                        <a:rPr lang="en-US" sz="1200" u="none" strike="noStrike" dirty="0">
                          <a:effectLst/>
                          <a:latin typeface="微软雅黑" pitchFamily="34" charset="-122"/>
                          <a:ea typeface="微软雅黑" pitchFamily="34" charset="-122"/>
                        </a:rPr>
                        <a:t>n=565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n=497</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smtClean="0">
                          <a:effectLst/>
                          <a:latin typeface="微软雅黑" pitchFamily="34" charset="-122"/>
                          <a:ea typeface="微软雅黑" pitchFamily="34" charset="-122"/>
                        </a:rPr>
                        <a:t>n*=23</a:t>
                      </a:r>
                      <a:r>
                        <a:rPr lang="zh-CN" altLang="en-US" sz="1200" u="none" strike="noStrike" dirty="0" smtClean="0">
                          <a:effectLst/>
                          <a:latin typeface="微软雅黑" pitchFamily="34" charset="-122"/>
                          <a:ea typeface="微软雅黑" pitchFamily="34" charset="-122"/>
                        </a:rPr>
                        <a:t>（样本小于</a:t>
                      </a:r>
                      <a:r>
                        <a:rPr lang="en-US" altLang="zh-CN" sz="1200" u="none" strike="noStrike" dirty="0" smtClean="0">
                          <a:effectLst/>
                          <a:latin typeface="微软雅黑" pitchFamily="34" charset="-122"/>
                          <a:ea typeface="微软雅黑" pitchFamily="34" charset="-122"/>
                        </a:rPr>
                        <a:t>30</a:t>
                      </a:r>
                      <a:r>
                        <a:rPr lang="zh-CN" altLang="en-US" sz="1200" u="none" strike="noStrike" dirty="0" smtClean="0">
                          <a:effectLst/>
                          <a:latin typeface="微软雅黑" pitchFamily="34" charset="-122"/>
                          <a:ea typeface="微软雅黑" pitchFamily="34" charset="-122"/>
                        </a:rPr>
                        <a:t>，分析结果仅供参考）</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259814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sz="2400" dirty="0" smtClean="0"/>
              <a:t>六成以上目标消费者对我国的医疗美容技术仍缺乏信心</a:t>
            </a: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33</a:t>
            </a:fld>
            <a:endParaRPr lang="en-US" altLang="zh-CN"/>
          </a:p>
        </p:txBody>
      </p:sp>
      <p:graphicFrame>
        <p:nvGraphicFramePr>
          <p:cNvPr id="7" name="图表 6"/>
          <p:cNvGraphicFramePr/>
          <p:nvPr>
            <p:extLst>
              <p:ext uri="{D42A27DB-BD31-4B8C-83A1-F6EECF244321}">
                <p14:modId xmlns="" xmlns:p14="http://schemas.microsoft.com/office/powerpoint/2010/main" val="972578097"/>
              </p:ext>
            </p:extLst>
          </p:nvPr>
        </p:nvGraphicFramePr>
        <p:xfrm>
          <a:off x="1943100" y="3276600"/>
          <a:ext cx="52578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152400" y="6220599"/>
            <a:ext cx="4572000" cy="276999"/>
          </a:xfrm>
          <a:prstGeom prst="rect">
            <a:avLst/>
          </a:prstGeom>
        </p:spPr>
        <p:txBody>
          <a:bodyPr>
            <a:spAutoFit/>
          </a:bodyPr>
          <a:lstStyle/>
          <a:p>
            <a:r>
              <a:rPr lang="en-US" altLang="zh-CN" sz="1200" i="1" dirty="0">
                <a:latin typeface="微软雅黑" pitchFamily="34" charset="-122"/>
                <a:ea typeface="微软雅黑" pitchFamily="34" charset="-122"/>
              </a:rPr>
              <a:t>B2. </a:t>
            </a:r>
            <a:r>
              <a:rPr lang="zh-CN" altLang="zh-CN" sz="1200" i="1" dirty="0">
                <a:latin typeface="微软雅黑" pitchFamily="34" charset="-122"/>
                <a:ea typeface="微软雅黑" pitchFamily="34" charset="-122"/>
              </a:rPr>
              <a:t>【单选】您觉得现阶段我国的医疗美容技术是否发展成熟了？</a:t>
            </a:r>
            <a:endParaRPr lang="zh-CN" altLang="en-US" sz="1200" i="1" dirty="0">
              <a:latin typeface="微软雅黑" pitchFamily="34" charset="-122"/>
              <a:ea typeface="微软雅黑" pitchFamily="34" charset="-122"/>
            </a:endParaRPr>
          </a:p>
        </p:txBody>
      </p:sp>
      <p:sp>
        <p:nvSpPr>
          <p:cNvPr id="8"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消费者对我国医疗美容技术成熟度认知</a:t>
            </a:r>
          </a:p>
        </p:txBody>
      </p:sp>
      <p:sp>
        <p:nvSpPr>
          <p:cNvPr id="9" name="TextBox 8"/>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10"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目前我国的医疗美容行业正处在快速发展期，但仅有</a:t>
            </a:r>
            <a:r>
              <a:rPr lang="en-US" altLang="zh-CN" sz="1400" dirty="0">
                <a:latin typeface="微软雅黑" pitchFamily="34" charset="-122"/>
                <a:ea typeface="微软雅黑" pitchFamily="34" charset="-122"/>
              </a:rPr>
              <a:t>34.0%</a:t>
            </a:r>
            <a:r>
              <a:rPr lang="zh-CN" altLang="en-US" sz="1400" dirty="0">
                <a:latin typeface="微软雅黑" pitchFamily="34" charset="-122"/>
                <a:ea typeface="微软雅黑" pitchFamily="34" charset="-122"/>
              </a:rPr>
              <a:t>的目标消费者认为现阶段国内的医疗美容技术是成熟的，认为</a:t>
            </a:r>
            <a:r>
              <a:rPr lang="zh-CN" altLang="en-US" sz="1400" dirty="0" smtClean="0">
                <a:latin typeface="微软雅黑" pitchFamily="34" charset="-122"/>
                <a:ea typeface="微软雅黑" pitchFamily="34" charset="-122"/>
              </a:rPr>
              <a:t>不成熟或不好说</a:t>
            </a:r>
            <a:r>
              <a:rPr lang="zh-CN" altLang="en-US" sz="1400" dirty="0">
                <a:latin typeface="微软雅黑" pitchFamily="34" charset="-122"/>
                <a:ea typeface="微软雅黑" pitchFamily="34" charset="-122"/>
              </a:rPr>
              <a:t>的</a:t>
            </a:r>
            <a:r>
              <a:rPr lang="zh-CN" altLang="en-US" sz="1400" dirty="0" smtClean="0">
                <a:latin typeface="微软雅黑" pitchFamily="34" charset="-122"/>
                <a:ea typeface="微软雅黑" pitchFamily="34" charset="-122"/>
              </a:rPr>
              <a:t>消费者合计</a:t>
            </a:r>
            <a:r>
              <a:rPr lang="zh-CN" altLang="en-US" sz="1400" dirty="0">
                <a:latin typeface="微软雅黑" pitchFamily="34" charset="-122"/>
                <a:ea typeface="微软雅黑" pitchFamily="34" charset="-122"/>
              </a:rPr>
              <a:t>超过六成，这在一定程度上反映出目标消费人群对我国的医疗美容技术仍然缺乏信心</a:t>
            </a:r>
            <a:r>
              <a:rPr lang="zh-CN" altLang="en-US" sz="1400" dirty="0" smtClean="0">
                <a:latin typeface="微软雅黑" pitchFamily="34" charset="-122"/>
                <a:ea typeface="微软雅黑" pitchFamily="34" charset="-122"/>
              </a:rPr>
              <a:t>。</a:t>
            </a:r>
            <a:endParaRPr lang="zh-CN" altLang="en-US" sz="1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有过医疗美容经历</a:t>
            </a:r>
            <a:r>
              <a:rPr lang="zh-CN" altLang="en-US" dirty="0"/>
              <a:t>的</a:t>
            </a:r>
            <a:r>
              <a:rPr lang="zh-CN" altLang="en-US" dirty="0" smtClean="0"/>
              <a:t>人群对我国医疗美容技术认可度略高</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2515930471"/>
              </p:ext>
            </p:extLst>
          </p:nvPr>
        </p:nvGraphicFramePr>
        <p:xfrm>
          <a:off x="1676400" y="3276600"/>
          <a:ext cx="66294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34</a:t>
            </a:fld>
            <a:endParaRPr lang="en-US" altLang="zh-CN"/>
          </a:p>
        </p:txBody>
      </p:sp>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消费者对我国医疗美容技术成熟度认知</a:t>
            </a:r>
          </a:p>
        </p:txBody>
      </p:sp>
      <p:sp>
        <p:nvSpPr>
          <p:cNvPr id="8" name="TextBox 7"/>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9" name="TextBox 8"/>
          <p:cNvSpPr txBox="1"/>
          <p:nvPr/>
        </p:nvSpPr>
        <p:spPr>
          <a:xfrm>
            <a:off x="7162800" y="4267200"/>
            <a:ext cx="914400" cy="307777"/>
          </a:xfrm>
          <a:prstGeom prst="rect">
            <a:avLst/>
          </a:prstGeom>
          <a:noFill/>
        </p:spPr>
        <p:txBody>
          <a:bodyPr wrap="square" rtlCol="0">
            <a:spAutoFit/>
          </a:bodyPr>
          <a:lstStyle/>
          <a:p>
            <a:pPr algn="ctr"/>
            <a:r>
              <a:rPr lang="en-US" altLang="zh-CN" sz="1400" dirty="0" smtClean="0"/>
              <a:t>n=241</a:t>
            </a:r>
            <a:endParaRPr lang="zh-CN" altLang="en-US" sz="1400" dirty="0"/>
          </a:p>
        </p:txBody>
      </p:sp>
      <p:sp>
        <p:nvSpPr>
          <p:cNvPr id="10" name="TextBox 9"/>
          <p:cNvSpPr txBox="1"/>
          <p:nvPr/>
        </p:nvSpPr>
        <p:spPr>
          <a:xfrm>
            <a:off x="7162800" y="5044440"/>
            <a:ext cx="914400" cy="307777"/>
          </a:xfrm>
          <a:prstGeom prst="rect">
            <a:avLst/>
          </a:prstGeom>
          <a:noFill/>
        </p:spPr>
        <p:txBody>
          <a:bodyPr wrap="square" rtlCol="0">
            <a:spAutoFit/>
          </a:bodyPr>
          <a:lstStyle/>
          <a:p>
            <a:pPr algn="ctr"/>
            <a:r>
              <a:rPr lang="en-US" altLang="zh-CN" sz="1400" dirty="0" smtClean="0"/>
              <a:t>n=844</a:t>
            </a:r>
            <a:endParaRPr lang="zh-CN" altLang="en-US" sz="1400" dirty="0"/>
          </a:p>
        </p:txBody>
      </p:sp>
      <p:sp>
        <p:nvSpPr>
          <p:cNvPr id="11" name="内容占位符 2"/>
          <p:cNvSpPr txBox="1">
            <a:spLocks/>
          </p:cNvSpPr>
          <p:nvPr/>
        </p:nvSpPr>
        <p:spPr bwMode="auto">
          <a:xfrm>
            <a:off x="381000" y="1066800"/>
            <a:ext cx="83820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在对我国的医疗美容技术发展成熟度认知方面，没有过医疗</a:t>
            </a:r>
            <a:r>
              <a:rPr lang="zh-CN" altLang="en-US" sz="1400" kern="0" dirty="0" smtClean="0">
                <a:latin typeface="微软雅黑" pitchFamily="34" charset="-122"/>
                <a:ea typeface="微软雅黑" pitchFamily="34" charset="-122"/>
              </a:rPr>
              <a:t>美容经历</a:t>
            </a:r>
            <a:r>
              <a:rPr lang="zh-CN" altLang="en-US" sz="1400" kern="0" dirty="0">
                <a:latin typeface="微软雅黑" pitchFamily="34" charset="-122"/>
                <a:ea typeface="微软雅黑" pitchFamily="34" charset="-122"/>
              </a:rPr>
              <a:t>的</a:t>
            </a:r>
            <a:r>
              <a:rPr lang="zh-CN" altLang="en-US" sz="1400" kern="0" dirty="0" smtClean="0">
                <a:latin typeface="微软雅黑" pitchFamily="34" charset="-122"/>
                <a:ea typeface="微软雅黑" pitchFamily="34" charset="-122"/>
              </a:rPr>
              <a:t>人群中超过</a:t>
            </a:r>
            <a:r>
              <a:rPr lang="en-US" altLang="zh-CN" sz="1400" kern="0" dirty="0" smtClean="0">
                <a:latin typeface="微软雅黑" pitchFamily="34" charset="-122"/>
                <a:ea typeface="微软雅黑" pitchFamily="34" charset="-122"/>
              </a:rPr>
              <a:t>40%</a:t>
            </a:r>
            <a:r>
              <a:rPr lang="zh-CN" altLang="en-US" sz="1400" kern="0" dirty="0" smtClean="0">
                <a:latin typeface="微软雅黑" pitchFamily="34" charset="-122"/>
                <a:ea typeface="微软雅黑" pitchFamily="34" charset="-122"/>
              </a:rPr>
              <a:t>认为</a:t>
            </a:r>
            <a:r>
              <a:rPr lang="zh-CN" altLang="en-US" sz="1400" kern="0" dirty="0">
                <a:latin typeface="微软雅黑" pitchFamily="34" charset="-122"/>
                <a:ea typeface="微软雅黑" pitchFamily="34" charset="-122"/>
              </a:rPr>
              <a:t>我国</a:t>
            </a:r>
            <a:r>
              <a:rPr lang="zh-CN" altLang="en-US" sz="1400" kern="0" dirty="0" smtClean="0">
                <a:latin typeface="微软雅黑" pitchFamily="34" charset="-122"/>
                <a:ea typeface="微软雅黑" pitchFamily="34" charset="-122"/>
              </a:rPr>
              <a:t>的医疗美容技术</a:t>
            </a:r>
            <a:r>
              <a:rPr lang="zh-CN" altLang="en-US" sz="1400" kern="0" dirty="0">
                <a:latin typeface="微软雅黑" pitchFamily="34" charset="-122"/>
                <a:ea typeface="微软雅黑" pitchFamily="34" charset="-122"/>
              </a:rPr>
              <a:t>还未发展</a:t>
            </a:r>
            <a:r>
              <a:rPr lang="zh-CN" altLang="en-US" sz="1400" kern="0" dirty="0" smtClean="0">
                <a:latin typeface="微软雅黑" pitchFamily="34" charset="-122"/>
                <a:ea typeface="微软雅黑" pitchFamily="34" charset="-122"/>
              </a:rPr>
              <a:t>成熟；</a:t>
            </a:r>
            <a:r>
              <a:rPr lang="zh-CN" altLang="en-US" sz="1400" kern="0" dirty="0">
                <a:latin typeface="微软雅黑" pitchFamily="34" charset="-122"/>
                <a:ea typeface="微软雅黑" pitchFamily="34" charset="-122"/>
              </a:rPr>
              <a:t>而有过医疗美容经历的人群认为我国的医疗美容技术还不成熟的只占到</a:t>
            </a:r>
            <a:r>
              <a:rPr lang="en-US" altLang="zh-CN" sz="1400" kern="0" dirty="0">
                <a:latin typeface="微软雅黑" pitchFamily="34" charset="-122"/>
                <a:ea typeface="微软雅黑" pitchFamily="34" charset="-122"/>
              </a:rPr>
              <a:t>27%</a:t>
            </a:r>
            <a:r>
              <a:rPr lang="zh-CN" altLang="en-US" sz="1400" kern="0" dirty="0" smtClean="0">
                <a:latin typeface="微软雅黑" pitchFamily="34" charset="-122"/>
                <a:ea typeface="微软雅黑" pitchFamily="34" charset="-122"/>
              </a:rPr>
              <a:t>。</a:t>
            </a:r>
            <a:endParaRPr lang="zh-CN" altLang="en-US" sz="1400" kern="0" dirty="0">
              <a:latin typeface="微软雅黑" pitchFamily="34" charset="-122"/>
              <a:ea typeface="微软雅黑" pitchFamily="34" charset="-122"/>
            </a:endParaRPr>
          </a:p>
        </p:txBody>
      </p:sp>
      <p:sp>
        <p:nvSpPr>
          <p:cNvPr id="12" name="矩形 11"/>
          <p:cNvSpPr/>
          <p:nvPr/>
        </p:nvSpPr>
        <p:spPr>
          <a:xfrm>
            <a:off x="152400" y="6220599"/>
            <a:ext cx="4572000" cy="276999"/>
          </a:xfrm>
          <a:prstGeom prst="rect">
            <a:avLst/>
          </a:prstGeom>
        </p:spPr>
        <p:txBody>
          <a:bodyPr>
            <a:spAutoFit/>
          </a:bodyPr>
          <a:lstStyle/>
          <a:p>
            <a:r>
              <a:rPr lang="en-US" altLang="zh-CN" sz="1200" i="1" dirty="0">
                <a:latin typeface="微软雅黑" pitchFamily="34" charset="-122"/>
                <a:ea typeface="微软雅黑" pitchFamily="34" charset="-122"/>
              </a:rPr>
              <a:t>B2. </a:t>
            </a:r>
            <a:r>
              <a:rPr lang="zh-CN" altLang="zh-CN" sz="1200" i="1" dirty="0">
                <a:latin typeface="微软雅黑" pitchFamily="34" charset="-122"/>
                <a:ea typeface="微软雅黑" pitchFamily="34" charset="-122"/>
              </a:rPr>
              <a:t>【单选】您觉得现阶段我国的医疗美容技术是否发展成熟了？</a:t>
            </a:r>
            <a:endParaRPr lang="zh-CN" altLang="en-US" sz="1200" i="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zh-CN" altLang="en-US" sz="2400" dirty="0" smtClean="0"/>
              <a:t>韩国的医疗美容技术受到消费者的普遍认可</a:t>
            </a:r>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在询问目标消费者，您认为哪个国家</a:t>
            </a:r>
            <a:r>
              <a:rPr lang="zh-CN" altLang="en-US" sz="1400" kern="0" dirty="0" smtClean="0">
                <a:latin typeface="微软雅黑" pitchFamily="34" charset="-122"/>
                <a:ea typeface="微软雅黑" pitchFamily="34" charset="-122"/>
              </a:rPr>
              <a:t>的医疗美容行业</a:t>
            </a:r>
            <a:r>
              <a:rPr lang="zh-CN" altLang="en-US" sz="1400" kern="0" dirty="0">
                <a:latin typeface="微软雅黑" pitchFamily="34" charset="-122"/>
                <a:ea typeface="微软雅黑" pitchFamily="34" charset="-122"/>
              </a:rPr>
              <a:t>较发达时，有</a:t>
            </a:r>
            <a:r>
              <a:rPr lang="en-US" altLang="zh-CN" sz="1400" kern="0" dirty="0">
                <a:latin typeface="微软雅黑" pitchFamily="34" charset="-122"/>
                <a:ea typeface="微软雅黑" pitchFamily="34" charset="-122"/>
              </a:rPr>
              <a:t>99.3%</a:t>
            </a:r>
            <a:r>
              <a:rPr lang="zh-CN" altLang="en-US" sz="1400" kern="0" dirty="0">
                <a:latin typeface="微软雅黑" pitchFamily="34" charset="-122"/>
                <a:ea typeface="微软雅黑" pitchFamily="34" charset="-122"/>
              </a:rPr>
              <a:t>的目标消费人群认为目前韩国的医疗美容行业较发达</a:t>
            </a:r>
            <a:r>
              <a:rPr lang="zh-CN" altLang="en-US" sz="1400" kern="0" dirty="0" smtClean="0">
                <a:latin typeface="微软雅黑" pitchFamily="34" charset="-122"/>
                <a:ea typeface="微软雅黑" pitchFamily="34" charset="-122"/>
              </a:rPr>
              <a:t>，遥遥领先于日本、美国、法国、泰国等。</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35</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不同国家医疗</a:t>
            </a:r>
            <a:r>
              <a:rPr lang="zh-CN" altLang="en-US" sz="1600" b="1" dirty="0">
                <a:solidFill>
                  <a:schemeClr val="tx1"/>
                </a:solidFill>
                <a:latin typeface="微软雅黑" pitchFamily="34" charset="-122"/>
                <a:ea typeface="微软雅黑" pitchFamily="34" charset="-122"/>
              </a:rPr>
              <a:t>美容</a:t>
            </a:r>
            <a:r>
              <a:rPr lang="zh-CN" altLang="en-US" sz="1600" b="1" dirty="0" smtClean="0">
                <a:solidFill>
                  <a:schemeClr val="tx1"/>
                </a:solidFill>
                <a:latin typeface="微软雅黑" pitchFamily="34" charset="-122"/>
                <a:ea typeface="微软雅黑" pitchFamily="34" charset="-122"/>
              </a:rPr>
              <a:t>技术的认可度</a:t>
            </a:r>
            <a:endParaRPr lang="zh-CN" altLang="en-US" sz="1600" b="1" dirty="0">
              <a:solidFill>
                <a:schemeClr val="tx1"/>
              </a:solidFill>
              <a:latin typeface="微软雅黑" pitchFamily="34" charset="-122"/>
              <a:ea typeface="微软雅黑" pitchFamily="34" charset="-122"/>
            </a:endParaRPr>
          </a:p>
        </p:txBody>
      </p:sp>
      <p:sp>
        <p:nvSpPr>
          <p:cNvPr id="8" name="TextBox 7"/>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9" name="矩形 8"/>
          <p:cNvSpPr/>
          <p:nvPr/>
        </p:nvSpPr>
        <p:spPr>
          <a:xfrm>
            <a:off x="152400" y="6220599"/>
            <a:ext cx="4572000" cy="276999"/>
          </a:xfrm>
          <a:prstGeom prst="rect">
            <a:avLst/>
          </a:prstGeom>
        </p:spPr>
        <p:txBody>
          <a:bodyPr>
            <a:spAutoFit/>
          </a:bodyPr>
          <a:lstStyle/>
          <a:p>
            <a:r>
              <a:rPr lang="en-US" altLang="zh-CN" sz="1200" i="1" dirty="0" smtClean="0">
                <a:latin typeface="微软雅黑" pitchFamily="34" charset="-122"/>
                <a:ea typeface="微软雅黑" pitchFamily="34" charset="-122"/>
              </a:rPr>
              <a:t>B3.【</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您认为哪个国家的医疗美容技术较先进？</a:t>
            </a:r>
          </a:p>
        </p:txBody>
      </p:sp>
      <p:graphicFrame>
        <p:nvGraphicFramePr>
          <p:cNvPr id="10" name="内容占位符 3"/>
          <p:cNvGraphicFramePr>
            <a:graphicFrameLocks/>
          </p:cNvGraphicFramePr>
          <p:nvPr>
            <p:extLst>
              <p:ext uri="{D42A27DB-BD31-4B8C-83A1-F6EECF244321}">
                <p14:modId xmlns="" xmlns:p14="http://schemas.microsoft.com/office/powerpoint/2010/main" val="347650859"/>
              </p:ext>
            </p:extLst>
          </p:nvPr>
        </p:nvGraphicFramePr>
        <p:xfrm>
          <a:off x="1143000" y="3124200"/>
          <a:ext cx="6934200" cy="2438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韩国医疗美容特点</a:t>
            </a:r>
            <a:endParaRPr lang="zh-CN" altLang="en-US" dirty="0"/>
          </a:p>
        </p:txBody>
      </p:sp>
      <p:sp>
        <p:nvSpPr>
          <p:cNvPr id="13" name="AutoShape 2"/>
          <p:cNvSpPr>
            <a:spLocks noChangeArrowheads="1"/>
          </p:cNvSpPr>
          <p:nvPr/>
        </p:nvSpPr>
        <p:spPr bwMode="auto">
          <a:xfrm rot="5400000">
            <a:off x="1581381" y="1428519"/>
            <a:ext cx="571500" cy="2667461"/>
          </a:xfrm>
          <a:prstGeom prst="homePlate">
            <a:avLst>
              <a:gd name="adj" fmla="val 26949"/>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latin typeface="微软雅黑" pitchFamily="34" charset="-122"/>
              <a:ea typeface="微软雅黑" pitchFamily="34" charset="-122"/>
            </a:endParaRPr>
          </a:p>
        </p:txBody>
      </p:sp>
      <p:sp>
        <p:nvSpPr>
          <p:cNvPr id="14" name="Freeform 3"/>
          <p:cNvSpPr>
            <a:spLocks/>
          </p:cNvSpPr>
          <p:nvPr/>
        </p:nvSpPr>
        <p:spPr bwMode="auto">
          <a:xfrm>
            <a:off x="533401" y="2963863"/>
            <a:ext cx="2667461" cy="2903537"/>
          </a:xfrm>
          <a:custGeom>
            <a:avLst/>
            <a:gdLst>
              <a:gd name="T0" fmla="*/ 2147483647 w 2551"/>
              <a:gd name="T1" fmla="*/ 2147483647 h 2008"/>
              <a:gd name="T2" fmla="*/ 2147483647 w 2551"/>
              <a:gd name="T3" fmla="*/ 0 h 2008"/>
              <a:gd name="T4" fmla="*/ 2147483647 w 2551"/>
              <a:gd name="T5" fmla="*/ 2147483647 h 2008"/>
              <a:gd name="T6" fmla="*/ 0 w 2551"/>
              <a:gd name="T7" fmla="*/ 0 h 2008"/>
              <a:gd name="T8" fmla="*/ 0 w 2551"/>
              <a:gd name="T9" fmla="*/ 2147483647 h 2008"/>
              <a:gd name="T10" fmla="*/ 2147483647 w 2551"/>
              <a:gd name="T11" fmla="*/ 2147483647 h 2008"/>
              <a:gd name="T12" fmla="*/ 0 60000 65536"/>
              <a:gd name="T13" fmla="*/ 0 60000 65536"/>
              <a:gd name="T14" fmla="*/ 0 60000 65536"/>
              <a:gd name="T15" fmla="*/ 0 60000 65536"/>
              <a:gd name="T16" fmla="*/ 0 60000 65536"/>
              <a:gd name="T17" fmla="*/ 0 60000 65536"/>
              <a:gd name="T18" fmla="*/ 0 w 2551"/>
              <a:gd name="T19" fmla="*/ 0 h 2008"/>
              <a:gd name="T20" fmla="*/ 2551 w 2551"/>
              <a:gd name="T21" fmla="*/ 2008 h 2008"/>
            </a:gdLst>
            <a:ahLst/>
            <a:cxnLst>
              <a:cxn ang="T12">
                <a:pos x="T0" y="T1"/>
              </a:cxn>
              <a:cxn ang="T13">
                <a:pos x="T2" y="T3"/>
              </a:cxn>
              <a:cxn ang="T14">
                <a:pos x="T4" y="T5"/>
              </a:cxn>
              <a:cxn ang="T15">
                <a:pos x="T6" y="T7"/>
              </a:cxn>
              <a:cxn ang="T16">
                <a:pos x="T8" y="T9"/>
              </a:cxn>
              <a:cxn ang="T17">
                <a:pos x="T10" y="T11"/>
              </a:cxn>
            </a:cxnLst>
            <a:rect l="T18" t="T19" r="T20" b="T21"/>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15" name="Text Box 4"/>
          <p:cNvSpPr txBox="1">
            <a:spLocks noChangeArrowheads="1"/>
          </p:cNvSpPr>
          <p:nvPr/>
        </p:nvSpPr>
        <p:spPr bwMode="auto">
          <a:xfrm>
            <a:off x="590418" y="2624546"/>
            <a:ext cx="2554968" cy="276999"/>
          </a:xfrm>
          <a:prstGeom prst="rect">
            <a:avLst/>
          </a:prstGeom>
          <a:noFill/>
          <a:ln w="6350">
            <a:noFill/>
            <a:miter lim="800000"/>
            <a:headEnd/>
            <a:tailEnd/>
          </a:ln>
        </p:spPr>
        <p:txBody>
          <a:bodyPr lIns="0" tIns="0" rIns="0" bIns="0" anchor="ctr">
            <a:spAutoFit/>
          </a:bodyPr>
          <a:lstStyle/>
          <a:p>
            <a:pPr algn="ctr"/>
            <a:r>
              <a:rPr kumimoji="1" lang="zh-CN" altLang="en-US" b="1" dirty="0" smtClean="0">
                <a:latin typeface="微软雅黑" pitchFamily="34" charset="-122"/>
              </a:rPr>
              <a:t>行业发展</a:t>
            </a:r>
            <a:endParaRPr kumimoji="1" lang="zh-CN" altLang="en-US" b="1" dirty="0">
              <a:latin typeface="微软雅黑" pitchFamily="34" charset="-122"/>
            </a:endParaRPr>
          </a:p>
        </p:txBody>
      </p:sp>
      <p:sp>
        <p:nvSpPr>
          <p:cNvPr id="16" name="Rectangle 5"/>
          <p:cNvSpPr>
            <a:spLocks noChangeArrowheads="1"/>
          </p:cNvSpPr>
          <p:nvPr/>
        </p:nvSpPr>
        <p:spPr bwMode="auto">
          <a:xfrm>
            <a:off x="607369" y="3106615"/>
            <a:ext cx="2568836" cy="2585323"/>
          </a:xfrm>
          <a:prstGeom prst="rect">
            <a:avLst/>
          </a:prstGeom>
          <a:noFill/>
          <a:ln w="6350">
            <a:noFill/>
            <a:miter lim="800000"/>
            <a:headEnd/>
            <a:tailEnd/>
          </a:ln>
        </p:spPr>
        <p:txBody>
          <a:bodyPr wrap="square" lIns="0" tIns="0" rIns="0" bIns="0">
            <a:spAutoFit/>
          </a:bodyPr>
          <a:lstStyle/>
          <a:p>
            <a:pPr marL="190500" lvl="1" indent="-188913" defTabSz="330200">
              <a:lnSpc>
                <a:spcPct val="150000"/>
              </a:lnSpc>
              <a:buFontTx/>
              <a:buChar char="•"/>
              <a:tabLst>
                <a:tab pos="8521700" algn="r"/>
              </a:tabLst>
            </a:pPr>
            <a:r>
              <a:rPr kumimoji="1" lang="zh-CN" altLang="en-US" sz="1400" dirty="0" smtClean="0">
                <a:latin typeface="微软雅黑" pitchFamily="34" charset="-122"/>
                <a:ea typeface="微软雅黑" pitchFamily="34" charset="-122"/>
              </a:rPr>
              <a:t>医疗美容市场发展早、速度快</a:t>
            </a:r>
            <a:endParaRPr kumimoji="1" lang="en-US" altLang="zh-CN" sz="1400" dirty="0" smtClean="0">
              <a:latin typeface="微软雅黑" pitchFamily="34" charset="-122"/>
              <a:ea typeface="微软雅黑" pitchFamily="34" charset="-122"/>
            </a:endParaRPr>
          </a:p>
          <a:p>
            <a:pPr marL="190500" lvl="1" indent="-188913" defTabSz="330200">
              <a:lnSpc>
                <a:spcPct val="150000"/>
              </a:lnSpc>
              <a:buFontTx/>
              <a:buChar char="•"/>
              <a:tabLst>
                <a:tab pos="8521700" algn="r"/>
              </a:tabLst>
            </a:pPr>
            <a:r>
              <a:rPr kumimoji="1" lang="zh-CN" altLang="en-US" sz="1400" dirty="0" smtClean="0">
                <a:latin typeface="微软雅黑" pitchFamily="34" charset="-122"/>
                <a:ea typeface="微软雅黑" pitchFamily="34" charset="-122"/>
              </a:rPr>
              <a:t>医疗美容技术精湛、经验丰富、安全性高</a:t>
            </a:r>
            <a:endParaRPr kumimoji="1" lang="en-US" altLang="zh-CN" sz="1400" dirty="0" smtClean="0">
              <a:latin typeface="微软雅黑" pitchFamily="34" charset="-122"/>
              <a:ea typeface="微软雅黑" pitchFamily="34" charset="-122"/>
            </a:endParaRPr>
          </a:p>
          <a:p>
            <a:pPr marL="190500" lvl="1" indent="-188913" defTabSz="330200">
              <a:lnSpc>
                <a:spcPct val="150000"/>
              </a:lnSpc>
              <a:buFontTx/>
              <a:buChar char="•"/>
              <a:tabLst>
                <a:tab pos="8521700" algn="r"/>
              </a:tabLst>
            </a:pPr>
            <a:r>
              <a:rPr kumimoji="1" lang="zh-CN" altLang="en-US" sz="1400" dirty="0">
                <a:latin typeface="微软雅黑" pitchFamily="34" charset="-122"/>
                <a:ea typeface="微软雅黑" pitchFamily="34" charset="-122"/>
              </a:rPr>
              <a:t>医疗美容医院</a:t>
            </a:r>
            <a:r>
              <a:rPr kumimoji="1" lang="zh-CN" altLang="en-US" sz="1400" dirty="0" smtClean="0">
                <a:latin typeface="微软雅黑" pitchFamily="34" charset="-122"/>
                <a:ea typeface="微软雅黑" pitchFamily="34" charset="-122"/>
              </a:rPr>
              <a:t>集中、环境优雅、医护人员服务周到亲切</a:t>
            </a:r>
            <a:endParaRPr kumimoji="1" lang="en-US" altLang="zh-CN" sz="1400" dirty="0" smtClean="0">
              <a:latin typeface="微软雅黑" pitchFamily="34" charset="-122"/>
              <a:ea typeface="微软雅黑" pitchFamily="34" charset="-122"/>
            </a:endParaRPr>
          </a:p>
          <a:p>
            <a:pPr marL="190500" lvl="1" indent="-188913" defTabSz="330200">
              <a:lnSpc>
                <a:spcPct val="150000"/>
              </a:lnSpc>
              <a:buFontTx/>
              <a:buChar char="•"/>
              <a:tabLst>
                <a:tab pos="8521700" algn="r"/>
              </a:tabLst>
            </a:pPr>
            <a:r>
              <a:rPr kumimoji="1" lang="zh-CN" altLang="en-US" sz="1400" dirty="0" smtClean="0">
                <a:latin typeface="微软雅黑" pitchFamily="34" charset="-122"/>
                <a:ea typeface="微软雅黑" pitchFamily="34" charset="-122"/>
              </a:rPr>
              <a:t>医疗美容所涉及的产品材料真实可靠</a:t>
            </a:r>
            <a:endParaRPr kumimoji="1" lang="en-US" altLang="zh-CN" sz="1400" dirty="0" smtClean="0">
              <a:latin typeface="微软雅黑" pitchFamily="34" charset="-122"/>
              <a:ea typeface="微软雅黑" pitchFamily="34" charset="-122"/>
            </a:endParaRPr>
          </a:p>
          <a:p>
            <a:pPr>
              <a:lnSpc>
                <a:spcPct val="150000"/>
              </a:lnSpc>
              <a:buFont typeface="Wingdings" pitchFamily="2" charset="2"/>
              <a:buChar char="l"/>
            </a:pPr>
            <a:endParaRPr lang="zh-CN" altLang="zh-CN" sz="1400" dirty="0" smtClean="0">
              <a:latin typeface="微软雅黑" pitchFamily="34" charset="-122"/>
            </a:endParaRPr>
          </a:p>
        </p:txBody>
      </p:sp>
      <p:sp>
        <p:nvSpPr>
          <p:cNvPr id="17" name="AutoShape 7"/>
          <p:cNvSpPr>
            <a:spLocks noChangeArrowheads="1"/>
          </p:cNvSpPr>
          <p:nvPr/>
        </p:nvSpPr>
        <p:spPr bwMode="auto">
          <a:xfrm rot="5400000">
            <a:off x="4316646" y="1428519"/>
            <a:ext cx="571500" cy="2667461"/>
          </a:xfrm>
          <a:prstGeom prst="homePlate">
            <a:avLst>
              <a:gd name="adj" fmla="val 26949"/>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18" name="Freeform 8"/>
          <p:cNvSpPr>
            <a:spLocks/>
          </p:cNvSpPr>
          <p:nvPr/>
        </p:nvSpPr>
        <p:spPr bwMode="auto">
          <a:xfrm>
            <a:off x="3268666" y="2963863"/>
            <a:ext cx="2667461" cy="2903537"/>
          </a:xfrm>
          <a:custGeom>
            <a:avLst/>
            <a:gdLst>
              <a:gd name="T0" fmla="*/ 2147483647 w 2551"/>
              <a:gd name="T1" fmla="*/ 2147483647 h 2008"/>
              <a:gd name="T2" fmla="*/ 2147483647 w 2551"/>
              <a:gd name="T3" fmla="*/ 0 h 2008"/>
              <a:gd name="T4" fmla="*/ 2147483647 w 2551"/>
              <a:gd name="T5" fmla="*/ 2147483647 h 2008"/>
              <a:gd name="T6" fmla="*/ 0 w 2551"/>
              <a:gd name="T7" fmla="*/ 0 h 2008"/>
              <a:gd name="T8" fmla="*/ 0 w 2551"/>
              <a:gd name="T9" fmla="*/ 2147483647 h 2008"/>
              <a:gd name="T10" fmla="*/ 2147483647 w 2551"/>
              <a:gd name="T11" fmla="*/ 2147483647 h 2008"/>
              <a:gd name="T12" fmla="*/ 0 60000 65536"/>
              <a:gd name="T13" fmla="*/ 0 60000 65536"/>
              <a:gd name="T14" fmla="*/ 0 60000 65536"/>
              <a:gd name="T15" fmla="*/ 0 60000 65536"/>
              <a:gd name="T16" fmla="*/ 0 60000 65536"/>
              <a:gd name="T17" fmla="*/ 0 60000 65536"/>
              <a:gd name="T18" fmla="*/ 0 w 2551"/>
              <a:gd name="T19" fmla="*/ 0 h 2008"/>
              <a:gd name="T20" fmla="*/ 2551 w 2551"/>
              <a:gd name="T21" fmla="*/ 2008 h 2008"/>
            </a:gdLst>
            <a:ahLst/>
            <a:cxnLst>
              <a:cxn ang="T12">
                <a:pos x="T0" y="T1"/>
              </a:cxn>
              <a:cxn ang="T13">
                <a:pos x="T2" y="T3"/>
              </a:cxn>
              <a:cxn ang="T14">
                <a:pos x="T4" y="T5"/>
              </a:cxn>
              <a:cxn ang="T15">
                <a:pos x="T6" y="T7"/>
              </a:cxn>
              <a:cxn ang="T16">
                <a:pos x="T8" y="T9"/>
              </a:cxn>
              <a:cxn ang="T17">
                <a:pos x="T10" y="T11"/>
              </a:cxn>
            </a:cxnLst>
            <a:rect l="T18" t="T19" r="T20" b="T21"/>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19" name="Text Box 9"/>
          <p:cNvSpPr txBox="1">
            <a:spLocks noChangeArrowheads="1"/>
          </p:cNvSpPr>
          <p:nvPr/>
        </p:nvSpPr>
        <p:spPr bwMode="auto">
          <a:xfrm>
            <a:off x="3325683" y="2624546"/>
            <a:ext cx="2554968" cy="276999"/>
          </a:xfrm>
          <a:prstGeom prst="rect">
            <a:avLst/>
          </a:prstGeom>
          <a:noFill/>
          <a:ln w="6350">
            <a:noFill/>
            <a:miter lim="800000"/>
            <a:headEnd/>
            <a:tailEnd/>
          </a:ln>
        </p:spPr>
        <p:txBody>
          <a:bodyPr lIns="0" tIns="0" rIns="0" bIns="0" anchor="ctr">
            <a:spAutoFit/>
          </a:bodyPr>
          <a:lstStyle/>
          <a:p>
            <a:pPr algn="ctr"/>
            <a:r>
              <a:rPr kumimoji="1" lang="zh-CN" altLang="en-US" b="1" dirty="0">
                <a:latin typeface="微软雅黑" pitchFamily="34" charset="-122"/>
              </a:rPr>
              <a:t>商业运作</a:t>
            </a:r>
          </a:p>
        </p:txBody>
      </p:sp>
      <p:sp>
        <p:nvSpPr>
          <p:cNvPr id="20" name="Rectangle 10"/>
          <p:cNvSpPr>
            <a:spLocks noChangeArrowheads="1"/>
          </p:cNvSpPr>
          <p:nvPr/>
        </p:nvSpPr>
        <p:spPr bwMode="auto">
          <a:xfrm>
            <a:off x="3348797" y="3106615"/>
            <a:ext cx="2531854" cy="1938992"/>
          </a:xfrm>
          <a:prstGeom prst="rect">
            <a:avLst/>
          </a:prstGeom>
          <a:noFill/>
          <a:ln w="6350">
            <a:noFill/>
            <a:miter lim="800000"/>
            <a:headEnd/>
            <a:tailEnd/>
          </a:ln>
        </p:spPr>
        <p:txBody>
          <a:bodyPr wrap="square" lIns="0" tIns="0" rIns="0" bIns="0">
            <a:spAutoFit/>
          </a:bodyPr>
          <a:lstStyle/>
          <a:p>
            <a:pPr marL="190500" lvl="1" indent="-188913" defTabSz="330200">
              <a:lnSpc>
                <a:spcPct val="150000"/>
              </a:lnSpc>
              <a:buFontTx/>
              <a:buChar char="•"/>
              <a:tabLst>
                <a:tab pos="8521700" algn="r"/>
              </a:tabLst>
            </a:pPr>
            <a:r>
              <a:rPr kumimoji="1" lang="zh-CN" altLang="en-US" sz="1400" dirty="0">
                <a:latin typeface="微软雅黑" pitchFamily="34" charset="-122"/>
                <a:ea typeface="微软雅黑" pitchFamily="34" charset="-122"/>
              </a:rPr>
              <a:t>宣传力度大，有广泛的社会认知</a:t>
            </a:r>
            <a:endParaRPr kumimoji="1" lang="en-US" altLang="zh-CN" sz="1400" dirty="0">
              <a:latin typeface="微软雅黑" pitchFamily="34" charset="-122"/>
              <a:ea typeface="微软雅黑" pitchFamily="34" charset="-122"/>
            </a:endParaRPr>
          </a:p>
          <a:p>
            <a:pPr marL="647700" lvl="2" indent="-188913" defTabSz="330200">
              <a:lnSpc>
                <a:spcPct val="150000"/>
              </a:lnSpc>
              <a:buFont typeface="Arial" pitchFamily="34" charset="0"/>
              <a:buChar char="–"/>
              <a:tabLst>
                <a:tab pos="8521700" algn="r"/>
              </a:tabLst>
            </a:pPr>
            <a:r>
              <a:rPr kumimoji="1" lang="zh-CN" altLang="en-US" sz="1400" dirty="0">
                <a:latin typeface="微软雅黑" pitchFamily="34" charset="-122"/>
                <a:ea typeface="微软雅黑" pitchFamily="34" charset="-122"/>
              </a:rPr>
              <a:t>韩剧</a:t>
            </a:r>
            <a:endParaRPr kumimoji="1" lang="en-US" altLang="zh-CN" sz="1400" dirty="0">
              <a:latin typeface="微软雅黑" pitchFamily="34" charset="-122"/>
              <a:ea typeface="微软雅黑" pitchFamily="34" charset="-122"/>
            </a:endParaRPr>
          </a:p>
          <a:p>
            <a:pPr marL="647700" lvl="2" indent="-188913" defTabSz="330200">
              <a:lnSpc>
                <a:spcPct val="150000"/>
              </a:lnSpc>
              <a:buFont typeface="Arial" pitchFamily="34" charset="0"/>
              <a:buChar char="–"/>
              <a:tabLst>
                <a:tab pos="8521700" algn="r"/>
              </a:tabLst>
            </a:pPr>
            <a:r>
              <a:rPr kumimoji="1" lang="zh-CN" altLang="en-US" sz="1400" dirty="0">
                <a:latin typeface="微软雅黑" pitchFamily="34" charset="-122"/>
                <a:ea typeface="微软雅黑" pitchFamily="34" charset="-122"/>
              </a:rPr>
              <a:t>明星效应</a:t>
            </a:r>
            <a:endParaRPr kumimoji="1" lang="en-US" altLang="zh-CN" sz="1400" dirty="0">
              <a:latin typeface="微软雅黑" pitchFamily="34" charset="-122"/>
              <a:ea typeface="微软雅黑" pitchFamily="34" charset="-122"/>
            </a:endParaRPr>
          </a:p>
          <a:p>
            <a:pPr marL="647700" lvl="2" indent="-188913" defTabSz="330200">
              <a:lnSpc>
                <a:spcPct val="150000"/>
              </a:lnSpc>
              <a:buFont typeface="Arial" pitchFamily="34" charset="0"/>
              <a:buChar char="–"/>
              <a:tabLst>
                <a:tab pos="8521700" algn="r"/>
              </a:tabLst>
            </a:pPr>
            <a:r>
              <a:rPr kumimoji="1" lang="zh-CN" altLang="en-US" sz="1400" dirty="0">
                <a:latin typeface="微软雅黑" pitchFamily="34" charset="-122"/>
                <a:ea typeface="微软雅黑" pitchFamily="34" charset="-122"/>
              </a:rPr>
              <a:t>电视综艺栏目的宣传（如</a:t>
            </a:r>
            <a:r>
              <a:rPr lang="en-US" altLang="zh-CN" sz="1400" dirty="0">
                <a:latin typeface="微软雅黑" pitchFamily="34" charset="-122"/>
                <a:ea typeface="微软雅黑" pitchFamily="34" charset="-122"/>
              </a:rPr>
              <a:t>let</a:t>
            </a:r>
            <a:r>
              <a:rPr lang="zh-CN" altLang="en-US" sz="1400" dirty="0">
                <a:latin typeface="微软雅黑" pitchFamily="34" charset="-122"/>
                <a:ea typeface="微软雅黑" pitchFamily="34" charset="-122"/>
              </a:rPr>
              <a:t>美人</a:t>
            </a:r>
            <a:r>
              <a:rPr lang="zh-CN" altLang="en-US" sz="1400" dirty="0" smtClean="0">
                <a:latin typeface="微软雅黑" pitchFamily="34" charset="-122"/>
                <a:ea typeface="微软雅黑" pitchFamily="34" charset="-122"/>
              </a:rPr>
              <a:t>节目等</a:t>
            </a:r>
            <a:r>
              <a:rPr kumimoji="1" lang="zh-CN" altLang="en-US" sz="1400" dirty="0" smtClean="0">
                <a:latin typeface="微软雅黑" pitchFamily="34" charset="-122"/>
                <a:ea typeface="微软雅黑" pitchFamily="34" charset="-122"/>
              </a:rPr>
              <a:t>）</a:t>
            </a:r>
            <a:endParaRPr lang="zh-CN" altLang="zh-CN" sz="1400" dirty="0" smtClean="0">
              <a:latin typeface="微软雅黑" pitchFamily="34" charset="-122"/>
              <a:ea typeface="微软雅黑" pitchFamily="34" charset="-122"/>
            </a:endParaRPr>
          </a:p>
        </p:txBody>
      </p:sp>
      <p:sp>
        <p:nvSpPr>
          <p:cNvPr id="21" name="AutoShape 11"/>
          <p:cNvSpPr>
            <a:spLocks noChangeArrowheads="1"/>
          </p:cNvSpPr>
          <p:nvPr/>
        </p:nvSpPr>
        <p:spPr bwMode="auto">
          <a:xfrm rot="5400000">
            <a:off x="7059614" y="1428519"/>
            <a:ext cx="571500" cy="2667461"/>
          </a:xfrm>
          <a:prstGeom prst="homePlate">
            <a:avLst>
              <a:gd name="adj" fmla="val 26949"/>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22" name="Freeform 12"/>
          <p:cNvSpPr>
            <a:spLocks/>
          </p:cNvSpPr>
          <p:nvPr/>
        </p:nvSpPr>
        <p:spPr bwMode="auto">
          <a:xfrm>
            <a:off x="6011633" y="2963863"/>
            <a:ext cx="2667462" cy="2903537"/>
          </a:xfrm>
          <a:custGeom>
            <a:avLst/>
            <a:gdLst>
              <a:gd name="T0" fmla="*/ 2147483647 w 2551"/>
              <a:gd name="T1" fmla="*/ 2147483647 h 2008"/>
              <a:gd name="T2" fmla="*/ 2147483647 w 2551"/>
              <a:gd name="T3" fmla="*/ 0 h 2008"/>
              <a:gd name="T4" fmla="*/ 2147483647 w 2551"/>
              <a:gd name="T5" fmla="*/ 2147483647 h 2008"/>
              <a:gd name="T6" fmla="*/ 0 w 2551"/>
              <a:gd name="T7" fmla="*/ 0 h 2008"/>
              <a:gd name="T8" fmla="*/ 0 w 2551"/>
              <a:gd name="T9" fmla="*/ 2147483647 h 2008"/>
              <a:gd name="T10" fmla="*/ 2147483647 w 2551"/>
              <a:gd name="T11" fmla="*/ 2147483647 h 2008"/>
              <a:gd name="T12" fmla="*/ 0 60000 65536"/>
              <a:gd name="T13" fmla="*/ 0 60000 65536"/>
              <a:gd name="T14" fmla="*/ 0 60000 65536"/>
              <a:gd name="T15" fmla="*/ 0 60000 65536"/>
              <a:gd name="T16" fmla="*/ 0 60000 65536"/>
              <a:gd name="T17" fmla="*/ 0 60000 65536"/>
              <a:gd name="T18" fmla="*/ 0 w 2551"/>
              <a:gd name="T19" fmla="*/ 0 h 2008"/>
              <a:gd name="T20" fmla="*/ 2551 w 2551"/>
              <a:gd name="T21" fmla="*/ 2008 h 2008"/>
            </a:gdLst>
            <a:ahLst/>
            <a:cxnLst>
              <a:cxn ang="T12">
                <a:pos x="T0" y="T1"/>
              </a:cxn>
              <a:cxn ang="T13">
                <a:pos x="T2" y="T3"/>
              </a:cxn>
              <a:cxn ang="T14">
                <a:pos x="T4" y="T5"/>
              </a:cxn>
              <a:cxn ang="T15">
                <a:pos x="T6" y="T7"/>
              </a:cxn>
              <a:cxn ang="T16">
                <a:pos x="T8" y="T9"/>
              </a:cxn>
              <a:cxn ang="T17">
                <a:pos x="T10" y="T11"/>
              </a:cxn>
            </a:cxnLst>
            <a:rect l="T18" t="T19" r="T20" b="T21"/>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headEnd/>
            <a:tailEnd/>
          </a:ln>
        </p:spPr>
        <p:txBody>
          <a:bodyPr/>
          <a:lstStyle/>
          <a:p>
            <a:endParaRPr lang="zh-CN" altLang="en-US" dirty="0">
              <a:latin typeface="微软雅黑" pitchFamily="34" charset="-122"/>
            </a:endParaRPr>
          </a:p>
        </p:txBody>
      </p:sp>
      <p:sp>
        <p:nvSpPr>
          <p:cNvPr id="23" name="Text Box 13"/>
          <p:cNvSpPr txBox="1">
            <a:spLocks noChangeArrowheads="1"/>
          </p:cNvSpPr>
          <p:nvPr/>
        </p:nvSpPr>
        <p:spPr bwMode="auto">
          <a:xfrm>
            <a:off x="6131832" y="2624546"/>
            <a:ext cx="2554968" cy="276999"/>
          </a:xfrm>
          <a:prstGeom prst="rect">
            <a:avLst/>
          </a:prstGeom>
          <a:noFill/>
          <a:ln w="6350">
            <a:noFill/>
            <a:miter lim="800000"/>
            <a:headEnd/>
            <a:tailEnd/>
          </a:ln>
        </p:spPr>
        <p:txBody>
          <a:bodyPr lIns="0" tIns="0" rIns="0" bIns="0" anchor="ctr">
            <a:spAutoFit/>
          </a:bodyPr>
          <a:lstStyle/>
          <a:p>
            <a:pPr algn="ctr"/>
            <a:r>
              <a:rPr kumimoji="1" lang="zh-CN" altLang="en-US" b="1" dirty="0" smtClean="0">
                <a:latin typeface="微软雅黑" pitchFamily="34" charset="-122"/>
              </a:rPr>
              <a:t>地理及价格优势</a:t>
            </a:r>
            <a:endParaRPr kumimoji="1" lang="zh-CN" altLang="en-US" b="1" dirty="0">
              <a:latin typeface="微软雅黑" pitchFamily="34" charset="-122"/>
            </a:endParaRPr>
          </a:p>
        </p:txBody>
      </p:sp>
      <p:sp>
        <p:nvSpPr>
          <p:cNvPr id="24" name="Rectangle 14"/>
          <p:cNvSpPr>
            <a:spLocks noChangeArrowheads="1"/>
          </p:cNvSpPr>
          <p:nvPr/>
        </p:nvSpPr>
        <p:spPr bwMode="auto">
          <a:xfrm>
            <a:off x="6168816" y="3106615"/>
            <a:ext cx="2431688" cy="1615827"/>
          </a:xfrm>
          <a:prstGeom prst="rect">
            <a:avLst/>
          </a:prstGeom>
          <a:noFill/>
          <a:ln w="6350">
            <a:noFill/>
            <a:miter lim="800000"/>
            <a:headEnd/>
            <a:tailEnd/>
          </a:ln>
        </p:spPr>
        <p:txBody>
          <a:bodyPr wrap="square" lIns="0" tIns="0" rIns="0" bIns="0">
            <a:spAutoFit/>
          </a:bodyPr>
          <a:lstStyle/>
          <a:p>
            <a:pPr marL="190500" lvl="1" indent="-188913" defTabSz="330200">
              <a:lnSpc>
                <a:spcPct val="150000"/>
              </a:lnSpc>
              <a:buFontTx/>
              <a:buChar char="•"/>
              <a:tabLst>
                <a:tab pos="8521700" algn="r"/>
              </a:tabLst>
            </a:pPr>
            <a:r>
              <a:rPr kumimoji="1" lang="zh-CN" altLang="en-US" sz="1400" dirty="0" smtClean="0">
                <a:latin typeface="微软雅黑" pitchFamily="34" charset="-122"/>
                <a:ea typeface="微软雅黑" pitchFamily="34" charset="-122"/>
              </a:rPr>
              <a:t>与</a:t>
            </a:r>
            <a:r>
              <a:rPr kumimoji="1" lang="zh-CN" altLang="en-US" sz="1400" dirty="0">
                <a:latin typeface="微软雅黑" pitchFamily="34" charset="-122"/>
                <a:ea typeface="微软雅黑" pitchFamily="34" charset="-122"/>
              </a:rPr>
              <a:t>中国距离近、旅行</a:t>
            </a:r>
            <a:r>
              <a:rPr kumimoji="1" lang="zh-CN" altLang="en-US" sz="1400" dirty="0" smtClean="0">
                <a:latin typeface="微软雅黑" pitchFamily="34" charset="-122"/>
                <a:ea typeface="微软雅黑" pitchFamily="34" charset="-122"/>
              </a:rPr>
              <a:t>费用低</a:t>
            </a:r>
            <a:endParaRPr kumimoji="1" lang="en-US" altLang="zh-CN" sz="1400" dirty="0">
              <a:latin typeface="微软雅黑" pitchFamily="34" charset="-122"/>
              <a:ea typeface="微软雅黑" pitchFamily="34" charset="-122"/>
            </a:endParaRPr>
          </a:p>
          <a:p>
            <a:pPr marL="190500" lvl="1" indent="-188913" defTabSz="330200">
              <a:lnSpc>
                <a:spcPct val="150000"/>
              </a:lnSpc>
              <a:buFontTx/>
              <a:buChar char="•"/>
              <a:tabLst>
                <a:tab pos="8521700" algn="r"/>
              </a:tabLst>
            </a:pPr>
            <a:r>
              <a:rPr kumimoji="1" lang="zh-CN" altLang="en-US" sz="1400" dirty="0">
                <a:latin typeface="微软雅黑" pitchFamily="34" charset="-122"/>
                <a:ea typeface="微软雅黑" pitchFamily="34" charset="-122"/>
              </a:rPr>
              <a:t>签证</a:t>
            </a:r>
            <a:r>
              <a:rPr kumimoji="1" lang="zh-CN" altLang="en-US" sz="1400" dirty="0" smtClean="0">
                <a:latin typeface="微软雅黑" pitchFamily="34" charset="-122"/>
                <a:ea typeface="微软雅黑" pitchFamily="34" charset="-122"/>
              </a:rPr>
              <a:t>便捷</a:t>
            </a:r>
            <a:endParaRPr kumimoji="1" lang="en-US" altLang="zh-CN" sz="1400" dirty="0" smtClean="0">
              <a:latin typeface="微软雅黑" pitchFamily="34" charset="-122"/>
              <a:ea typeface="微软雅黑" pitchFamily="34" charset="-122"/>
            </a:endParaRPr>
          </a:p>
          <a:p>
            <a:pPr marL="190500" lvl="1" indent="-188913" defTabSz="330200">
              <a:lnSpc>
                <a:spcPct val="150000"/>
              </a:lnSpc>
              <a:buFontTx/>
              <a:buChar char="•"/>
              <a:tabLst>
                <a:tab pos="8521700" algn="r"/>
              </a:tabLst>
            </a:pPr>
            <a:r>
              <a:rPr kumimoji="1" lang="zh-CN" altLang="en-US" sz="1400" dirty="0" smtClean="0">
                <a:latin typeface="微软雅黑" pitchFamily="34" charset="-122"/>
                <a:ea typeface="微软雅黑" pitchFamily="34" charset="-122"/>
              </a:rPr>
              <a:t>医疗美容</a:t>
            </a:r>
            <a:r>
              <a:rPr kumimoji="1" lang="zh-CN" altLang="en-US" sz="1400" dirty="0">
                <a:latin typeface="微软雅黑" pitchFamily="34" charset="-122"/>
                <a:ea typeface="微软雅黑" pitchFamily="34" charset="-122"/>
              </a:rPr>
              <a:t>价格比欧美国家及日本便宜</a:t>
            </a:r>
            <a:endParaRPr kumimoji="1" lang="en-US" altLang="zh-CN" sz="1400" dirty="0">
              <a:latin typeface="微软雅黑" pitchFamily="34" charset="-122"/>
              <a:ea typeface="微软雅黑" pitchFamily="34" charset="-122"/>
            </a:endParaRPr>
          </a:p>
          <a:p>
            <a:pPr marL="1587" lvl="1" defTabSz="330200">
              <a:lnSpc>
                <a:spcPct val="150000"/>
              </a:lnSpc>
              <a:tabLst>
                <a:tab pos="8521700" algn="r"/>
              </a:tabLst>
            </a:pPr>
            <a:endParaRPr kumimoji="1" lang="zh-CN" altLang="de-DE" sz="1400" dirty="0">
              <a:latin typeface="微软雅黑" pitchFamily="34" charset="-122"/>
            </a:endParaRPr>
          </a:p>
        </p:txBody>
      </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36</a:t>
            </a:fld>
            <a:endParaRPr lang="en-US" altLang="zh-CN"/>
          </a:p>
        </p:txBody>
      </p:sp>
      <p:sp>
        <p:nvSpPr>
          <p:cNvPr id="2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韩国，作为目前消费者认同度最高的医疗美容国家，其医疗美容</a:t>
            </a:r>
            <a:r>
              <a:rPr lang="zh-CN" altLang="en-US" sz="1400" kern="0" dirty="0" smtClean="0">
                <a:latin typeface="微软雅黑" pitchFamily="34" charset="-122"/>
                <a:ea typeface="微软雅黑" pitchFamily="34" charset="-122"/>
              </a:rPr>
              <a:t>行业发展水平较高，</a:t>
            </a:r>
            <a:r>
              <a:rPr lang="zh-CN" altLang="en-US" sz="1400" kern="0" dirty="0">
                <a:latin typeface="微软雅黑" pitchFamily="34" charset="-122"/>
                <a:ea typeface="微软雅黑" pitchFamily="34" charset="-122"/>
              </a:rPr>
              <a:t>且东方人审美观相似，文化接近、心理认同感</a:t>
            </a:r>
            <a:r>
              <a:rPr lang="zh-CN" altLang="en-US" sz="1400" kern="0" dirty="0" smtClean="0">
                <a:latin typeface="微软雅黑" pitchFamily="34" charset="-122"/>
                <a:ea typeface="微软雅黑" pitchFamily="34" charset="-122"/>
              </a:rPr>
              <a:t>强，现阶段到韩国</a:t>
            </a:r>
            <a:r>
              <a:rPr lang="zh-CN" altLang="en-US" sz="1400" kern="0" dirty="0">
                <a:latin typeface="微软雅黑" pitchFamily="34" charset="-122"/>
                <a:ea typeface="微软雅黑" pitchFamily="34" charset="-122"/>
              </a:rPr>
              <a:t>进行</a:t>
            </a:r>
            <a:r>
              <a:rPr lang="zh-CN" altLang="en-US" sz="1400" kern="0" dirty="0" smtClean="0">
                <a:latin typeface="微软雅黑" pitchFamily="34" charset="-122"/>
                <a:ea typeface="微软雅黑" pitchFamily="34" charset="-122"/>
              </a:rPr>
              <a:t>医疗观光整形</a:t>
            </a:r>
            <a:r>
              <a:rPr lang="zh-CN" altLang="en-US" sz="1400" kern="0" dirty="0">
                <a:latin typeface="微软雅黑" pitchFamily="34" charset="-122"/>
                <a:ea typeface="微软雅黑" pitchFamily="34" charset="-122"/>
              </a:rPr>
              <a:t>的</a:t>
            </a:r>
            <a:r>
              <a:rPr lang="zh-CN" altLang="en-US" sz="1400" kern="0" dirty="0" smtClean="0">
                <a:latin typeface="微软雅黑" pitchFamily="34" charset="-122"/>
                <a:ea typeface="微软雅黑" pitchFamily="34" charset="-122"/>
              </a:rPr>
              <a:t>消费者正在不断增多。</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根据</a:t>
            </a:r>
            <a:r>
              <a:rPr lang="zh-CN" altLang="en-US" sz="1400" kern="0" dirty="0">
                <a:latin typeface="微软雅黑" pitchFamily="34" charset="-122"/>
                <a:ea typeface="微软雅黑" pitchFamily="34" charset="-122"/>
              </a:rPr>
              <a:t>韩国旅游发展局的相关调查，目前韩国的医疗美容和医疗观光美容市场具有</a:t>
            </a:r>
            <a:r>
              <a:rPr lang="zh-CN" altLang="en-US" sz="1400" kern="0" dirty="0" smtClean="0">
                <a:latin typeface="微软雅黑" pitchFamily="34" charset="-122"/>
                <a:ea typeface="微软雅黑" pitchFamily="34" charset="-122"/>
              </a:rPr>
              <a:t>如下优势：</a:t>
            </a:r>
            <a:endParaRPr lang="zh-CN" altLang="en-US" sz="1400" kern="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赴韩医疗美容观光发展现状</a:t>
            </a:r>
            <a:endParaRPr lang="zh-CN" altLang="en-US" dirty="0"/>
          </a:p>
        </p:txBody>
      </p:sp>
      <p:sp>
        <p:nvSpPr>
          <p:cNvPr id="4" name="Rectangle 2"/>
          <p:cNvSpPr>
            <a:spLocks noChangeArrowheads="1"/>
          </p:cNvSpPr>
          <p:nvPr/>
        </p:nvSpPr>
        <p:spPr bwMode="auto">
          <a:xfrm>
            <a:off x="381000" y="2438400"/>
            <a:ext cx="1350963" cy="829614"/>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5" name="Rectangle 3"/>
          <p:cNvSpPr>
            <a:spLocks noChangeArrowheads="1"/>
          </p:cNvSpPr>
          <p:nvPr/>
        </p:nvSpPr>
        <p:spPr bwMode="auto">
          <a:xfrm>
            <a:off x="381000" y="3376613"/>
            <a:ext cx="1350963" cy="829614"/>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6" name="Rectangle 4"/>
          <p:cNvSpPr>
            <a:spLocks noChangeArrowheads="1"/>
          </p:cNvSpPr>
          <p:nvPr/>
        </p:nvSpPr>
        <p:spPr bwMode="auto">
          <a:xfrm>
            <a:off x="381000" y="4314825"/>
            <a:ext cx="1350963" cy="829614"/>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7" name="Rectangle 5"/>
          <p:cNvSpPr>
            <a:spLocks noChangeArrowheads="1"/>
          </p:cNvSpPr>
          <p:nvPr/>
        </p:nvSpPr>
        <p:spPr bwMode="auto">
          <a:xfrm>
            <a:off x="381000" y="5259692"/>
            <a:ext cx="1350963" cy="82296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8" name="Rectangle 7"/>
          <p:cNvSpPr>
            <a:spLocks noChangeArrowheads="1"/>
          </p:cNvSpPr>
          <p:nvPr/>
        </p:nvSpPr>
        <p:spPr bwMode="auto">
          <a:xfrm>
            <a:off x="1855788" y="2438400"/>
            <a:ext cx="6831012" cy="817135"/>
          </a:xfrm>
          <a:prstGeom prst="rect">
            <a:avLst/>
          </a:prstGeom>
          <a:no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9" name="Text Box 8"/>
          <p:cNvSpPr txBox="1">
            <a:spLocks noChangeArrowheads="1"/>
          </p:cNvSpPr>
          <p:nvPr/>
        </p:nvSpPr>
        <p:spPr bwMode="auto">
          <a:xfrm>
            <a:off x="514350" y="2703817"/>
            <a:ext cx="1085850" cy="215444"/>
          </a:xfrm>
          <a:prstGeom prst="rect">
            <a:avLst/>
          </a:prstGeom>
          <a:noFill/>
          <a:ln w="6350">
            <a:noFill/>
            <a:miter lim="800000"/>
            <a:headEnd/>
            <a:tailEnd/>
          </a:ln>
        </p:spPr>
        <p:txBody>
          <a:bodyPr wrap="square" lIns="0" tIns="0" rIns="0" bIns="0" anchor="ctr">
            <a:spAutoFit/>
          </a:bodyPr>
          <a:lstStyle/>
          <a:p>
            <a:pPr algn="ctr"/>
            <a:r>
              <a:rPr lang="zh-CN" altLang="en-US" sz="1400" b="1" dirty="0" smtClean="0">
                <a:solidFill>
                  <a:schemeClr val="tx1"/>
                </a:solidFill>
                <a:latin typeface="微软雅黑" pitchFamily="34" charset="-122"/>
                <a:ea typeface="微软雅黑" pitchFamily="34" charset="-122"/>
              </a:rPr>
              <a:t>市场现状</a:t>
            </a:r>
            <a:endParaRPr lang="zh-CN" altLang="en-US" sz="1400" b="1" dirty="0">
              <a:solidFill>
                <a:schemeClr val="tx1"/>
              </a:solidFill>
              <a:latin typeface="微软雅黑" pitchFamily="34" charset="-122"/>
              <a:ea typeface="微软雅黑" pitchFamily="34" charset="-122"/>
            </a:endParaRPr>
          </a:p>
        </p:txBody>
      </p:sp>
      <p:sp>
        <p:nvSpPr>
          <p:cNvPr id="10" name="Rectangle 9"/>
          <p:cNvSpPr>
            <a:spLocks noChangeArrowheads="1"/>
          </p:cNvSpPr>
          <p:nvPr/>
        </p:nvSpPr>
        <p:spPr bwMode="auto">
          <a:xfrm>
            <a:off x="1955801" y="2479761"/>
            <a:ext cx="6654800" cy="646331"/>
          </a:xfrm>
          <a:prstGeom prst="rect">
            <a:avLst/>
          </a:prstGeom>
          <a:noFill/>
          <a:ln w="6350">
            <a:noFill/>
            <a:miter lim="800000"/>
            <a:headEnd/>
            <a:tailEnd/>
          </a:ln>
        </p:spPr>
        <p:txBody>
          <a:bodyPr wrap="square" lIns="0" tIns="0" rIns="0" bIns="0" anchor="ctr">
            <a:spAutoFit/>
          </a:bodyPr>
          <a:lstStyle/>
          <a:p>
            <a:pPr marL="190500" lvl="1" indent="-188913" algn="l" defTabSz="330200">
              <a:lnSpc>
                <a:spcPct val="150000"/>
              </a:lnSpc>
              <a:buFontTx/>
              <a:buChar char="•"/>
              <a:tabLst>
                <a:tab pos="8521700" algn="r"/>
              </a:tabLst>
            </a:pPr>
            <a:r>
              <a:rPr kumimoji="1" lang="zh-CN" altLang="en-US" sz="1400" b="0" dirty="0" smtClean="0">
                <a:latin typeface="微软雅黑" pitchFamily="34" charset="-122"/>
              </a:rPr>
              <a:t>中国消费者赴韩开展医疗观光始于</a:t>
            </a:r>
            <a:r>
              <a:rPr kumimoji="1" lang="en-US" altLang="zh-CN" sz="1400" b="0" dirty="0" smtClean="0">
                <a:latin typeface="微软雅黑" pitchFamily="34" charset="-122"/>
              </a:rPr>
              <a:t>2005</a:t>
            </a:r>
            <a:r>
              <a:rPr kumimoji="1" lang="zh-CN" altLang="en-US" sz="1400" dirty="0" smtClean="0">
                <a:latin typeface="微软雅黑" pitchFamily="34" charset="-122"/>
              </a:rPr>
              <a:t>年，在</a:t>
            </a:r>
            <a:r>
              <a:rPr kumimoji="1" lang="en-US" altLang="zh-CN" sz="1400" dirty="0" smtClean="0">
                <a:latin typeface="微软雅黑" pitchFamily="34" charset="-122"/>
              </a:rPr>
              <a:t>2009</a:t>
            </a:r>
            <a:r>
              <a:rPr kumimoji="1" lang="zh-CN" altLang="en-US" sz="1400" dirty="0" smtClean="0">
                <a:latin typeface="微软雅黑" pitchFamily="34" charset="-122"/>
              </a:rPr>
              <a:t>年当年数量开始增长迅速，截止到</a:t>
            </a:r>
            <a:r>
              <a:rPr kumimoji="1" lang="en-US" altLang="zh-CN" sz="1400" dirty="0" smtClean="0">
                <a:latin typeface="微软雅黑" pitchFamily="34" charset="-122"/>
              </a:rPr>
              <a:t>2013</a:t>
            </a:r>
            <a:r>
              <a:rPr kumimoji="1" lang="zh-CN" altLang="en-US" sz="1400" dirty="0" smtClean="0">
                <a:latin typeface="微软雅黑" pitchFamily="34" charset="-122"/>
              </a:rPr>
              <a:t>年赴韩整形的人数一直保持超过</a:t>
            </a:r>
            <a:r>
              <a:rPr kumimoji="1" lang="en-US" altLang="zh-CN" sz="1400" dirty="0" smtClean="0">
                <a:latin typeface="微软雅黑" pitchFamily="34" charset="-122"/>
              </a:rPr>
              <a:t>20%</a:t>
            </a:r>
            <a:r>
              <a:rPr kumimoji="1" lang="zh-CN" altLang="en-US" sz="1400" dirty="0" smtClean="0">
                <a:latin typeface="微软雅黑" pitchFamily="34" charset="-122"/>
              </a:rPr>
              <a:t>的增长态势。</a:t>
            </a:r>
            <a:endParaRPr kumimoji="1" lang="zh-CN" altLang="de-DE" sz="1400" b="0" dirty="0">
              <a:latin typeface="微软雅黑" pitchFamily="34" charset="-122"/>
            </a:endParaRPr>
          </a:p>
        </p:txBody>
      </p:sp>
      <p:sp>
        <p:nvSpPr>
          <p:cNvPr id="11" name="Rectangle 10"/>
          <p:cNvSpPr>
            <a:spLocks noChangeArrowheads="1"/>
          </p:cNvSpPr>
          <p:nvPr/>
        </p:nvSpPr>
        <p:spPr bwMode="auto">
          <a:xfrm>
            <a:off x="1855788" y="3376613"/>
            <a:ext cx="6831012" cy="817135"/>
          </a:xfrm>
          <a:prstGeom prst="rect">
            <a:avLst/>
          </a:prstGeom>
          <a:no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12" name="Text Box 11"/>
          <p:cNvSpPr txBox="1">
            <a:spLocks noChangeArrowheads="1"/>
          </p:cNvSpPr>
          <p:nvPr/>
        </p:nvSpPr>
        <p:spPr bwMode="auto">
          <a:xfrm>
            <a:off x="514350" y="3642029"/>
            <a:ext cx="1085850" cy="215444"/>
          </a:xfrm>
          <a:prstGeom prst="rect">
            <a:avLst/>
          </a:prstGeom>
          <a:noFill/>
          <a:ln w="6350">
            <a:noFill/>
            <a:miter lim="800000"/>
            <a:headEnd/>
            <a:tailEnd/>
          </a:ln>
        </p:spPr>
        <p:txBody>
          <a:bodyPr wrap="square" lIns="0" tIns="0" rIns="0" bIns="0" anchor="ctr">
            <a:spAutoFit/>
          </a:bodyPr>
          <a:lstStyle/>
          <a:p>
            <a:pPr algn="ctr"/>
            <a:r>
              <a:rPr lang="zh-CN" altLang="en-US" sz="1400" b="1" dirty="0" smtClean="0">
                <a:solidFill>
                  <a:schemeClr val="tx1"/>
                </a:solidFill>
                <a:latin typeface="微软雅黑" pitchFamily="34" charset="-122"/>
                <a:ea typeface="微软雅黑" pitchFamily="34" charset="-122"/>
              </a:rPr>
              <a:t>组织开展情况</a:t>
            </a:r>
            <a:endParaRPr lang="zh-CN" altLang="en-US" sz="1400" b="1" dirty="0">
              <a:solidFill>
                <a:schemeClr val="tx1"/>
              </a:solidFill>
              <a:latin typeface="微软雅黑" pitchFamily="34" charset="-122"/>
              <a:ea typeface="微软雅黑" pitchFamily="34" charset="-122"/>
            </a:endParaRPr>
          </a:p>
        </p:txBody>
      </p:sp>
      <p:sp>
        <p:nvSpPr>
          <p:cNvPr id="13" name="Rectangle 12"/>
          <p:cNvSpPr>
            <a:spLocks noChangeArrowheads="1"/>
          </p:cNvSpPr>
          <p:nvPr/>
        </p:nvSpPr>
        <p:spPr bwMode="auto">
          <a:xfrm>
            <a:off x="1955801" y="3470361"/>
            <a:ext cx="6654800" cy="646331"/>
          </a:xfrm>
          <a:prstGeom prst="rect">
            <a:avLst/>
          </a:prstGeom>
          <a:noFill/>
          <a:ln w="6350">
            <a:noFill/>
            <a:miter lim="800000"/>
            <a:headEnd/>
            <a:tailEnd/>
          </a:ln>
        </p:spPr>
        <p:txBody>
          <a:bodyPr wrap="square" lIns="0" tIns="0" rIns="0" bIns="0" anchor="ctr">
            <a:spAutoFit/>
          </a:bodyPr>
          <a:lstStyle/>
          <a:p>
            <a:pPr marL="190500" lvl="1" indent="-188913" algn="l" defTabSz="330200">
              <a:lnSpc>
                <a:spcPct val="150000"/>
              </a:lnSpc>
              <a:buFontTx/>
              <a:buChar char="•"/>
              <a:tabLst>
                <a:tab pos="8521700" algn="r"/>
              </a:tabLst>
            </a:pPr>
            <a:r>
              <a:rPr kumimoji="1" lang="zh-CN" altLang="en-US" sz="1400" dirty="0" smtClean="0">
                <a:latin typeface="微软雅黑" pitchFamily="34" charset="-122"/>
              </a:rPr>
              <a:t>在中国市场上，赴韩医疗观光的主要销售机构为网络销售，通过建立网站，集结国内及韩国各大专业的整形美容机构，为目标消费者提供赴韩观光旅游。</a:t>
            </a:r>
            <a:endParaRPr kumimoji="1" lang="zh-CN" altLang="de-DE" sz="1400" b="0" dirty="0">
              <a:latin typeface="微软雅黑" pitchFamily="34" charset="-122"/>
            </a:endParaRPr>
          </a:p>
        </p:txBody>
      </p:sp>
      <p:sp>
        <p:nvSpPr>
          <p:cNvPr id="14" name="Rectangle 13"/>
          <p:cNvSpPr>
            <a:spLocks noChangeArrowheads="1"/>
          </p:cNvSpPr>
          <p:nvPr/>
        </p:nvSpPr>
        <p:spPr bwMode="auto">
          <a:xfrm>
            <a:off x="1855788" y="4314825"/>
            <a:ext cx="6831012" cy="817135"/>
          </a:xfrm>
          <a:prstGeom prst="rect">
            <a:avLst/>
          </a:prstGeom>
          <a:no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15" name="Text Box 14"/>
          <p:cNvSpPr txBox="1">
            <a:spLocks noChangeArrowheads="1"/>
          </p:cNvSpPr>
          <p:nvPr/>
        </p:nvSpPr>
        <p:spPr bwMode="auto">
          <a:xfrm>
            <a:off x="514350" y="4580242"/>
            <a:ext cx="1085850" cy="215444"/>
          </a:xfrm>
          <a:prstGeom prst="rect">
            <a:avLst/>
          </a:prstGeom>
          <a:noFill/>
          <a:ln w="6350">
            <a:noFill/>
            <a:miter lim="800000"/>
            <a:headEnd/>
            <a:tailEnd/>
          </a:ln>
        </p:spPr>
        <p:txBody>
          <a:bodyPr wrap="square" lIns="0" tIns="0" rIns="0" bIns="0" anchor="ctr">
            <a:spAutoFit/>
          </a:bodyPr>
          <a:lstStyle/>
          <a:p>
            <a:pPr algn="ctr"/>
            <a:r>
              <a:rPr lang="zh-CN" altLang="en-US" sz="1400" b="1" dirty="0" smtClean="0">
                <a:solidFill>
                  <a:schemeClr val="tx1"/>
                </a:solidFill>
                <a:latin typeface="微软雅黑" pitchFamily="34" charset="-122"/>
                <a:ea typeface="微软雅黑" pitchFamily="34" charset="-122"/>
              </a:rPr>
              <a:t>满意度评价</a:t>
            </a:r>
            <a:endParaRPr lang="zh-CN" altLang="en-US" sz="1400" b="1" dirty="0">
              <a:solidFill>
                <a:schemeClr val="tx1"/>
              </a:solidFill>
              <a:latin typeface="微软雅黑" pitchFamily="34" charset="-122"/>
              <a:ea typeface="微软雅黑" pitchFamily="34" charset="-122"/>
            </a:endParaRPr>
          </a:p>
        </p:txBody>
      </p:sp>
      <p:sp>
        <p:nvSpPr>
          <p:cNvPr id="16" name="Rectangle 15"/>
          <p:cNvSpPr>
            <a:spLocks noChangeArrowheads="1"/>
          </p:cNvSpPr>
          <p:nvPr/>
        </p:nvSpPr>
        <p:spPr bwMode="auto">
          <a:xfrm>
            <a:off x="1955801" y="4384761"/>
            <a:ext cx="6654800" cy="646331"/>
          </a:xfrm>
          <a:prstGeom prst="rect">
            <a:avLst/>
          </a:prstGeom>
          <a:noFill/>
          <a:ln w="6350">
            <a:noFill/>
            <a:miter lim="800000"/>
            <a:headEnd/>
            <a:tailEnd/>
          </a:ln>
        </p:spPr>
        <p:txBody>
          <a:bodyPr wrap="square" lIns="0" tIns="0" rIns="0" bIns="0" anchor="ctr">
            <a:spAutoFit/>
          </a:bodyPr>
          <a:lstStyle/>
          <a:p>
            <a:pPr marL="190500" lvl="1" indent="-188913" algn="l" defTabSz="330200">
              <a:lnSpc>
                <a:spcPct val="150000"/>
              </a:lnSpc>
              <a:buFontTx/>
              <a:buChar char="•"/>
              <a:tabLst>
                <a:tab pos="8521700" algn="r"/>
              </a:tabLst>
            </a:pPr>
            <a:r>
              <a:rPr kumimoji="1" lang="zh-CN" altLang="en-US" sz="1400" dirty="0" smtClean="0">
                <a:latin typeface="微软雅黑" pitchFamily="34" charset="-122"/>
              </a:rPr>
              <a:t>到韩国观光旅游因其先进的医疗技术、成熟的商业运作、周到的人性化服务而赢得了消费者普遍的认可。</a:t>
            </a:r>
            <a:endParaRPr kumimoji="1" lang="zh-CN" altLang="de-DE" sz="1400" b="0" dirty="0">
              <a:latin typeface="微软雅黑" pitchFamily="34" charset="-122"/>
            </a:endParaRPr>
          </a:p>
        </p:txBody>
      </p:sp>
      <p:sp>
        <p:nvSpPr>
          <p:cNvPr id="17" name="Rectangle 16"/>
          <p:cNvSpPr>
            <a:spLocks noChangeArrowheads="1"/>
          </p:cNvSpPr>
          <p:nvPr/>
        </p:nvSpPr>
        <p:spPr bwMode="auto">
          <a:xfrm>
            <a:off x="1855788" y="5253038"/>
            <a:ext cx="6831012" cy="817135"/>
          </a:xfrm>
          <a:prstGeom prst="rect">
            <a:avLst/>
          </a:prstGeom>
          <a:no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18" name="Text Box 17"/>
          <p:cNvSpPr txBox="1">
            <a:spLocks noChangeArrowheads="1"/>
          </p:cNvSpPr>
          <p:nvPr/>
        </p:nvSpPr>
        <p:spPr bwMode="auto">
          <a:xfrm>
            <a:off x="514350" y="5518454"/>
            <a:ext cx="1085850" cy="215444"/>
          </a:xfrm>
          <a:prstGeom prst="rect">
            <a:avLst/>
          </a:prstGeom>
          <a:noFill/>
          <a:ln w="6350">
            <a:noFill/>
            <a:miter lim="800000"/>
            <a:headEnd/>
            <a:tailEnd/>
          </a:ln>
        </p:spPr>
        <p:txBody>
          <a:bodyPr wrap="square" lIns="0" tIns="0" rIns="0" bIns="0" anchor="ctr">
            <a:spAutoFit/>
          </a:bodyPr>
          <a:lstStyle/>
          <a:p>
            <a:pPr algn="ctr"/>
            <a:r>
              <a:rPr lang="zh-CN" altLang="en-US" sz="1400" b="1" dirty="0" smtClean="0">
                <a:solidFill>
                  <a:schemeClr val="tx1"/>
                </a:solidFill>
                <a:latin typeface="微软雅黑" pitchFamily="34" charset="-122"/>
                <a:ea typeface="微软雅黑" pitchFamily="34" charset="-122"/>
              </a:rPr>
              <a:t>潜在隐患</a:t>
            </a:r>
            <a:endParaRPr lang="zh-CN" altLang="en-US" sz="1400" b="1" dirty="0">
              <a:solidFill>
                <a:schemeClr val="tx1"/>
              </a:solidFill>
              <a:latin typeface="微软雅黑" pitchFamily="34" charset="-122"/>
              <a:ea typeface="微软雅黑" pitchFamily="34" charset="-122"/>
            </a:endParaRPr>
          </a:p>
        </p:txBody>
      </p:sp>
      <p:sp>
        <p:nvSpPr>
          <p:cNvPr id="19" name="Rectangle 18"/>
          <p:cNvSpPr>
            <a:spLocks noChangeArrowheads="1"/>
          </p:cNvSpPr>
          <p:nvPr/>
        </p:nvSpPr>
        <p:spPr bwMode="auto">
          <a:xfrm>
            <a:off x="1955801" y="5259692"/>
            <a:ext cx="6654800" cy="775597"/>
          </a:xfrm>
          <a:prstGeom prst="rect">
            <a:avLst/>
          </a:prstGeom>
          <a:noFill/>
          <a:ln w="6350">
            <a:noFill/>
            <a:miter lim="800000"/>
            <a:headEnd/>
            <a:tailEnd/>
          </a:ln>
        </p:spPr>
        <p:txBody>
          <a:bodyPr wrap="square" lIns="0" tIns="0" rIns="0" bIns="0" anchor="ctr">
            <a:spAutoFit/>
          </a:bodyPr>
          <a:lstStyle/>
          <a:p>
            <a:pPr marL="190500" lvl="1" indent="-188913" algn="l" defTabSz="330200">
              <a:lnSpc>
                <a:spcPct val="120000"/>
              </a:lnSpc>
              <a:buFontTx/>
              <a:buChar char="•"/>
              <a:tabLst>
                <a:tab pos="8521700" algn="r"/>
              </a:tabLst>
            </a:pPr>
            <a:r>
              <a:rPr kumimoji="1" lang="zh-CN" altLang="en-US" sz="1400" dirty="0" smtClean="0">
                <a:latin typeface="微软雅黑" pitchFamily="34" charset="-122"/>
              </a:rPr>
              <a:t>虽然现阶段到韩国进行观光旅游受到目标消费者的普遍欢迎，但因两国在医疗制度、地域距离上仍存在较大距离，所以相关消费者在出现医疗纠纷时不利于保护自己的权益，成为赴韩医疗美容存在的最大风险。</a:t>
            </a:r>
            <a:endParaRPr kumimoji="1" lang="zh-CN" altLang="de-DE" sz="1400" b="0" dirty="0">
              <a:latin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37</a:t>
            </a:fld>
            <a:endParaRPr lang="en-US" altLang="zh-CN"/>
          </a:p>
        </p:txBody>
      </p:sp>
      <p:sp>
        <p:nvSpPr>
          <p:cNvPr id="23"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赴韩进行医疗美容相关项目是目前在中高端目标消费群体中较流行的一种医疗美容手段</a:t>
            </a:r>
            <a:r>
              <a:rPr lang="zh-CN" altLang="en-US" sz="1400" kern="0" dirty="0" smtClean="0">
                <a:latin typeface="微软雅黑" pitchFamily="34" charset="-122"/>
                <a:ea typeface="微软雅黑" pitchFamily="34" charset="-122"/>
              </a:rPr>
              <a:t>，每年</a:t>
            </a:r>
            <a:r>
              <a:rPr lang="zh-CN" altLang="en-US" sz="1400" kern="0" dirty="0">
                <a:latin typeface="微软雅黑" pitchFamily="34" charset="-122"/>
                <a:ea typeface="微软雅黑" pitchFamily="34" charset="-122"/>
              </a:rPr>
              <a:t>有近万</a:t>
            </a:r>
            <a:r>
              <a:rPr lang="zh-CN" altLang="en-US" sz="1400" kern="0" dirty="0" smtClean="0">
                <a:latin typeface="微软雅黑" pitchFamily="34" charset="-122"/>
                <a:ea typeface="微软雅黑" pitchFamily="34" charset="-122"/>
              </a:rPr>
              <a:t>人</a:t>
            </a:r>
            <a:r>
              <a:rPr lang="zh-CN" altLang="en-US" sz="1400" kern="0" dirty="0">
                <a:latin typeface="微软雅黑" pitchFamily="34" charset="-122"/>
                <a:ea typeface="微软雅黑" pitchFamily="34" charset="-122"/>
              </a:rPr>
              <a:t>不辞辛苦</a:t>
            </a:r>
            <a:r>
              <a:rPr lang="zh-CN" altLang="en-US" sz="1400" kern="0" dirty="0" smtClean="0">
                <a:latin typeface="微软雅黑" pitchFamily="34" charset="-122"/>
                <a:ea typeface="微软雅黑" pitchFamily="34" charset="-122"/>
              </a:rPr>
              <a:t>到</a:t>
            </a:r>
            <a:r>
              <a:rPr lang="zh-CN" altLang="en-US" sz="1400" kern="0" dirty="0">
                <a:latin typeface="微软雅黑" pitchFamily="34" charset="-122"/>
                <a:ea typeface="微软雅黑" pitchFamily="34" charset="-122"/>
              </a:rPr>
              <a:t>韩国进行医疗美容，小</a:t>
            </a:r>
            <a:r>
              <a:rPr lang="zh-CN" altLang="en-US" sz="1400" kern="0" dirty="0" smtClean="0">
                <a:latin typeface="微软雅黑" pitchFamily="34" charset="-122"/>
                <a:ea typeface="微软雅黑" pitchFamily="34" charset="-122"/>
              </a:rPr>
              <a:t>到皮肤</a:t>
            </a:r>
            <a:r>
              <a:rPr lang="zh-CN" altLang="en-US" sz="1400" kern="0" dirty="0">
                <a:latin typeface="微软雅黑" pitchFamily="34" charset="-122"/>
                <a:ea typeface="微软雅黑" pitchFamily="34" charset="-122"/>
              </a:rPr>
              <a:t>美白、祛斑</a:t>
            </a:r>
            <a:r>
              <a:rPr lang="zh-CN" altLang="en-US" sz="1400" kern="0" dirty="0" smtClean="0">
                <a:latin typeface="微软雅黑" pitchFamily="34" charset="-122"/>
                <a:ea typeface="微软雅黑" pitchFamily="34" charset="-122"/>
              </a:rPr>
              <a:t>，大到</a:t>
            </a:r>
            <a:r>
              <a:rPr lang="zh-CN" altLang="en-US" sz="1400" kern="0" dirty="0">
                <a:latin typeface="微软雅黑" pitchFamily="34" charset="-122"/>
                <a:ea typeface="微软雅黑" pitchFamily="34" charset="-122"/>
              </a:rPr>
              <a:t>进行磨骨等</a:t>
            </a:r>
            <a:r>
              <a:rPr lang="zh-CN" altLang="en-US" sz="1400" kern="0" dirty="0" smtClean="0">
                <a:latin typeface="微软雅黑" pitchFamily="34" charset="-122"/>
                <a:ea typeface="微软雅黑" pitchFamily="34" charset="-122"/>
              </a:rPr>
              <a:t>项目，因此拓索收集相关资料对现阶段</a:t>
            </a:r>
            <a:r>
              <a:rPr lang="zh-CN" altLang="en-US" sz="1400" kern="0" dirty="0">
                <a:latin typeface="微软雅黑" pitchFamily="34" charset="-122"/>
                <a:ea typeface="微软雅黑" pitchFamily="34" charset="-122"/>
              </a:rPr>
              <a:t>赴韩</a:t>
            </a:r>
            <a:r>
              <a:rPr lang="zh-CN" altLang="en-US" sz="1400" kern="0" dirty="0" smtClean="0">
                <a:latin typeface="微软雅黑" pitchFamily="34" charset="-122"/>
                <a:ea typeface="微软雅黑" pitchFamily="34" charset="-122"/>
              </a:rPr>
              <a:t>观光进行医疗美容的发展情况进行了以下总结。</a:t>
            </a:r>
            <a:endParaRPr lang="zh-CN" altLang="en-US" sz="1400" kern="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zh-CN" altLang="en-US" sz="2400" dirty="0" smtClean="0"/>
              <a:t>“爱美之心”是多次重复做医疗美容的最主要动机</a:t>
            </a:r>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消费者做医疗美容的动机方面，有</a:t>
            </a:r>
            <a:r>
              <a:rPr lang="en-US" altLang="zh-CN" sz="1400" kern="0" dirty="0">
                <a:latin typeface="微软雅黑" pitchFamily="34" charset="-122"/>
                <a:ea typeface="微软雅黑" pitchFamily="34" charset="-122"/>
              </a:rPr>
              <a:t>96.1%</a:t>
            </a:r>
            <a:r>
              <a:rPr lang="zh-CN" altLang="en-US" sz="1400" kern="0" dirty="0">
                <a:latin typeface="微软雅黑" pitchFamily="34" charset="-122"/>
                <a:ea typeface="微软雅黑" pitchFamily="34" charset="-122"/>
              </a:rPr>
              <a:t>的消费者选择</a:t>
            </a:r>
            <a:r>
              <a:rPr lang="zh-CN" altLang="en-US" sz="1400" kern="0" dirty="0" smtClean="0">
                <a:latin typeface="微软雅黑" pitchFamily="34" charset="-122"/>
                <a:ea typeface="微软雅黑" pitchFamily="34" charset="-122"/>
              </a:rPr>
              <a:t>了“追求</a:t>
            </a:r>
            <a:r>
              <a:rPr lang="zh-CN" altLang="en-US" sz="1400" kern="0" dirty="0">
                <a:latin typeface="微软雅黑" pitchFamily="34" charset="-122"/>
                <a:ea typeface="微软雅黑" pitchFamily="34" charset="-122"/>
              </a:rPr>
              <a:t>个人形象</a:t>
            </a:r>
            <a:r>
              <a:rPr lang="zh-CN" altLang="en-US" sz="1400" kern="0" dirty="0" smtClean="0">
                <a:latin typeface="微软雅黑" pitchFamily="34" charset="-122"/>
                <a:ea typeface="微软雅黑" pitchFamily="34" charset="-122"/>
              </a:rPr>
              <a:t>好”，这也是众多消费者尝试多种美容项目，甚至同一</a:t>
            </a:r>
            <a:r>
              <a:rPr lang="zh-CN" altLang="en-US" sz="1400" kern="0" dirty="0">
                <a:latin typeface="微软雅黑" pitchFamily="34" charset="-122"/>
                <a:ea typeface="微软雅黑" pitchFamily="34" charset="-122"/>
              </a:rPr>
              <a:t>美容项目多次重复做的</a:t>
            </a:r>
            <a:r>
              <a:rPr lang="zh-CN" altLang="en-US" sz="1400" kern="0" dirty="0" smtClean="0">
                <a:latin typeface="微软雅黑" pitchFamily="34" charset="-122"/>
                <a:ea typeface="微软雅黑" pitchFamily="34" charset="-122"/>
              </a:rPr>
              <a:t>最主要的原因。</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另外选择“为</a:t>
            </a:r>
            <a:r>
              <a:rPr lang="zh-CN" altLang="en-US" sz="1400" kern="0" dirty="0">
                <a:latin typeface="微软雅黑" pitchFamily="34" charset="-122"/>
                <a:ea typeface="微软雅黑" pitchFamily="34" charset="-122"/>
              </a:rPr>
              <a:t>寻找更好的工作或职位</a:t>
            </a:r>
            <a:r>
              <a:rPr lang="zh-CN" altLang="en-US" sz="1400" kern="0" dirty="0" smtClean="0">
                <a:latin typeface="微软雅黑" pitchFamily="34" charset="-122"/>
                <a:ea typeface="微软雅黑" pitchFamily="34" charset="-122"/>
              </a:rPr>
              <a:t>升迁”的消费者也高达</a:t>
            </a:r>
            <a:r>
              <a:rPr lang="en-US" altLang="zh-CN" sz="1400" kern="0" dirty="0" smtClean="0">
                <a:latin typeface="微软雅黑" pitchFamily="34" charset="-122"/>
                <a:ea typeface="微软雅黑" pitchFamily="34" charset="-122"/>
              </a:rPr>
              <a:t>39.4%</a:t>
            </a:r>
            <a:r>
              <a:rPr lang="zh-CN" altLang="en-US" sz="1400" kern="0" dirty="0" smtClean="0">
                <a:latin typeface="微软雅黑" pitchFamily="34" charset="-122"/>
                <a:ea typeface="微软雅黑" pitchFamily="34" charset="-122"/>
              </a:rPr>
              <a:t>。</a:t>
            </a:r>
            <a:r>
              <a:rPr lang="zh-CN" altLang="en-US" sz="1400" kern="0" dirty="0">
                <a:latin typeface="微软雅黑" pitchFamily="34" charset="-122"/>
                <a:ea typeface="微软雅黑" pitchFamily="34" charset="-122"/>
              </a:rPr>
              <a:t>这两类原因构成了现阶段消费者做医疗美容</a:t>
            </a:r>
            <a:r>
              <a:rPr lang="zh-CN" altLang="en-US" sz="1400" kern="0" dirty="0" smtClean="0">
                <a:latin typeface="微软雅黑" pitchFamily="34" charset="-122"/>
                <a:ea typeface="微软雅黑" pitchFamily="34" charset="-122"/>
              </a:rPr>
              <a:t>的主要</a:t>
            </a:r>
            <a:r>
              <a:rPr lang="zh-CN" altLang="en-US" sz="1400" kern="0" dirty="0">
                <a:latin typeface="微软雅黑" pitchFamily="34" charset="-122"/>
                <a:ea typeface="微软雅黑" pitchFamily="34" charset="-122"/>
              </a:rPr>
              <a:t>动机。</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38</a:t>
            </a:fld>
            <a:endParaRPr lang="en-US" altLang="zh-CN"/>
          </a:p>
        </p:txBody>
      </p:sp>
      <p:graphicFrame>
        <p:nvGraphicFramePr>
          <p:cNvPr id="6" name="内容占位符 3"/>
          <p:cNvGraphicFramePr>
            <a:graphicFrameLocks/>
          </p:cNvGraphicFramePr>
          <p:nvPr>
            <p:extLst>
              <p:ext uri="{D42A27DB-BD31-4B8C-83A1-F6EECF244321}">
                <p14:modId xmlns="" xmlns:p14="http://schemas.microsoft.com/office/powerpoint/2010/main" val="2090048252"/>
              </p:ext>
            </p:extLst>
          </p:nvPr>
        </p:nvGraphicFramePr>
        <p:xfrm>
          <a:off x="838200" y="3078480"/>
          <a:ext cx="7162800" cy="286890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消费者做医疗美容的动机</a:t>
            </a:r>
            <a:endParaRPr lang="zh-CN" altLang="en-US" sz="1600" b="1" dirty="0">
              <a:solidFill>
                <a:schemeClr val="tx1"/>
              </a:solidFill>
              <a:latin typeface="微软雅黑" pitchFamily="34" charset="-122"/>
              <a:ea typeface="微软雅黑" pitchFamily="34" charset="-122"/>
            </a:endParaRPr>
          </a:p>
        </p:txBody>
      </p:sp>
      <p:sp>
        <p:nvSpPr>
          <p:cNvPr id="8" name="TextBox 7"/>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graphicFrame>
        <p:nvGraphicFramePr>
          <p:cNvPr id="12" name="表格 11"/>
          <p:cNvGraphicFramePr>
            <a:graphicFrameLocks noGrp="1"/>
          </p:cNvGraphicFramePr>
          <p:nvPr>
            <p:extLst>
              <p:ext uri="{D42A27DB-BD31-4B8C-83A1-F6EECF244321}">
                <p14:modId xmlns="" xmlns:p14="http://schemas.microsoft.com/office/powerpoint/2010/main" val="1344415995"/>
              </p:ext>
            </p:extLst>
          </p:nvPr>
        </p:nvGraphicFramePr>
        <p:xfrm>
          <a:off x="1310639" y="5181600"/>
          <a:ext cx="6156960" cy="533400"/>
        </p:xfrm>
        <a:graphic>
          <a:graphicData uri="http://schemas.openxmlformats.org/drawingml/2006/table">
            <a:tbl>
              <a:tblPr>
                <a:tableStyleId>{5C22544A-7EE6-4342-B048-85BDC9FD1C3A}</a:tableStyleId>
              </a:tblPr>
              <a:tblGrid>
                <a:gridCol w="1231392"/>
                <a:gridCol w="1231392"/>
                <a:gridCol w="1231392"/>
                <a:gridCol w="1231392"/>
                <a:gridCol w="1231392"/>
              </a:tblGrid>
              <a:tr h="533400">
                <a:tc>
                  <a:txBody>
                    <a:bodyPr/>
                    <a:lstStyle/>
                    <a:p>
                      <a:pPr marL="92075" indent="0" algn="ctr" fontAlgn="t"/>
                      <a:r>
                        <a:rPr lang="zh-CN" altLang="en-US" sz="1200" u="none" strike="noStrike" dirty="0">
                          <a:effectLst/>
                          <a:latin typeface="微软雅黑" pitchFamily="34" charset="-122"/>
                          <a:ea typeface="微软雅黑" pitchFamily="34" charset="-122"/>
                        </a:rPr>
                        <a:t>仅是追求个人形象好</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t"/>
                      <a:r>
                        <a:rPr lang="zh-CN" altLang="en-US" sz="1200" u="none" strike="noStrike" dirty="0">
                          <a:effectLst/>
                          <a:latin typeface="微软雅黑" pitchFamily="34" charset="-122"/>
                          <a:ea typeface="微软雅黑" pitchFamily="34" charset="-122"/>
                        </a:rPr>
                        <a:t>为找更好的工作或职位升迁</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t"/>
                      <a:r>
                        <a:rPr lang="zh-CN" altLang="en-US" sz="1200" u="none" strike="noStrike" dirty="0">
                          <a:effectLst/>
                          <a:latin typeface="微软雅黑" pitchFamily="34" charset="-122"/>
                          <a:ea typeface="微软雅黑" pitchFamily="34" charset="-122"/>
                        </a:rPr>
                        <a:t>为谈恋爱，找对象</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zh-CN" altLang="en-US" sz="1200" u="none" strike="noStrike" dirty="0">
                          <a:effectLst/>
                          <a:latin typeface="微软雅黑" pitchFamily="34" charset="-122"/>
                          <a:ea typeface="微软雅黑" pitchFamily="34" charset="-122"/>
                        </a:rPr>
                        <a:t>特殊职业需要</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t"/>
                      <a:r>
                        <a:rPr lang="zh-CN" altLang="en-US" sz="1200" u="none" strike="noStrike" dirty="0">
                          <a:effectLst/>
                          <a:latin typeface="微软雅黑" pitchFamily="34" charset="-122"/>
                          <a:ea typeface="微软雅黑" pitchFamily="34" charset="-122"/>
                        </a:rPr>
                        <a:t> 其他</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矩形 13"/>
          <p:cNvSpPr/>
          <p:nvPr/>
        </p:nvSpPr>
        <p:spPr>
          <a:xfrm>
            <a:off x="152400" y="6220599"/>
            <a:ext cx="4572000" cy="276999"/>
          </a:xfrm>
          <a:prstGeom prst="rect">
            <a:avLst/>
          </a:prstGeom>
        </p:spPr>
        <p:txBody>
          <a:bodyPr>
            <a:spAutoFit/>
          </a:bodyPr>
          <a:lstStyle/>
          <a:p>
            <a:r>
              <a:rPr lang="en-US" altLang="zh-CN" sz="1200" i="1" dirty="0">
                <a:latin typeface="微软雅黑" pitchFamily="34" charset="-122"/>
                <a:ea typeface="微软雅黑" pitchFamily="34" charset="-122"/>
              </a:rPr>
              <a:t>A1. </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您（想）做医疗美容的动机是什么？</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zh-CN" altLang="en-US" sz="2400" dirty="0" smtClean="0"/>
              <a:t>女性更希望通过医疗美容在工作和恋爱中得到更多的青睐</a:t>
            </a:r>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消费者做医疗美容的动机方面</a:t>
            </a:r>
            <a:r>
              <a:rPr lang="zh-CN" altLang="en-US" sz="1400" kern="0" dirty="0" smtClean="0">
                <a:latin typeface="微软雅黑" pitchFamily="34" charset="-122"/>
                <a:ea typeface="微软雅黑" pitchFamily="34" charset="-122"/>
              </a:rPr>
              <a:t>，不同性别消费者对“追求</a:t>
            </a:r>
            <a:r>
              <a:rPr lang="zh-CN" altLang="en-US" sz="1400" kern="0" dirty="0">
                <a:latin typeface="微软雅黑" pitchFamily="34" charset="-122"/>
                <a:ea typeface="微软雅黑" pitchFamily="34" charset="-122"/>
              </a:rPr>
              <a:t>个人形象</a:t>
            </a:r>
            <a:r>
              <a:rPr lang="zh-CN" altLang="en-US" sz="1400" kern="0" dirty="0" smtClean="0">
                <a:latin typeface="微软雅黑" pitchFamily="34" charset="-122"/>
                <a:ea typeface="微软雅黑" pitchFamily="34" charset="-122"/>
              </a:rPr>
              <a:t>好”选择比例均高于</a:t>
            </a:r>
            <a:r>
              <a:rPr lang="en-US" altLang="zh-CN" sz="1400" kern="0" dirty="0" smtClean="0">
                <a:latin typeface="微软雅黑" pitchFamily="34" charset="-122"/>
                <a:ea typeface="微软雅黑" pitchFamily="34" charset="-122"/>
              </a:rPr>
              <a:t>90%</a:t>
            </a:r>
            <a:r>
              <a:rPr lang="zh-CN" altLang="en-US" sz="1400" kern="0" dirty="0" smtClean="0">
                <a:latin typeface="微软雅黑" pitchFamily="34" charset="-122"/>
                <a:ea typeface="微软雅黑" pitchFamily="34" charset="-122"/>
              </a:rPr>
              <a:t>，而选择“为</a:t>
            </a:r>
            <a:r>
              <a:rPr lang="zh-CN" altLang="en-US" sz="1400" kern="0" dirty="0">
                <a:latin typeface="微软雅黑" pitchFamily="34" charset="-122"/>
                <a:ea typeface="微软雅黑" pitchFamily="34" charset="-122"/>
              </a:rPr>
              <a:t>寻找更好的工作或职位</a:t>
            </a:r>
            <a:r>
              <a:rPr lang="zh-CN" altLang="en-US" sz="1400" kern="0" dirty="0" smtClean="0">
                <a:latin typeface="微软雅黑" pitchFamily="34" charset="-122"/>
                <a:ea typeface="微软雅黑" pitchFamily="34" charset="-122"/>
              </a:rPr>
              <a:t>升迁”和“为谈恋爱，找对象”的选择比例女性明显高于男性，而男性出于“特殊职业需要”的选择比例较女性略高。</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39</a:t>
            </a:fld>
            <a:endParaRPr lang="en-US" altLang="zh-CN"/>
          </a:p>
        </p:txBody>
      </p:sp>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不同性别消费者做医疗美容的动机</a:t>
            </a:r>
            <a:endParaRPr lang="zh-CN" altLang="en-US" sz="1600" b="1" dirty="0">
              <a:solidFill>
                <a:schemeClr val="tx1"/>
              </a:solidFill>
              <a:latin typeface="微软雅黑" pitchFamily="34" charset="-122"/>
              <a:ea typeface="微软雅黑" pitchFamily="34" charset="-122"/>
            </a:endParaRPr>
          </a:p>
        </p:txBody>
      </p:sp>
      <p:graphicFrame>
        <p:nvGraphicFramePr>
          <p:cNvPr id="12" name="表格 11"/>
          <p:cNvGraphicFramePr>
            <a:graphicFrameLocks noGrp="1"/>
          </p:cNvGraphicFramePr>
          <p:nvPr>
            <p:extLst>
              <p:ext uri="{D42A27DB-BD31-4B8C-83A1-F6EECF244321}">
                <p14:modId xmlns="" xmlns:p14="http://schemas.microsoft.com/office/powerpoint/2010/main" val="3648295978"/>
              </p:ext>
            </p:extLst>
          </p:nvPr>
        </p:nvGraphicFramePr>
        <p:xfrm>
          <a:off x="1310639" y="5181600"/>
          <a:ext cx="6156960" cy="533400"/>
        </p:xfrm>
        <a:graphic>
          <a:graphicData uri="http://schemas.openxmlformats.org/drawingml/2006/table">
            <a:tbl>
              <a:tblPr>
                <a:tableStyleId>{5C22544A-7EE6-4342-B048-85BDC9FD1C3A}</a:tableStyleId>
              </a:tblPr>
              <a:tblGrid>
                <a:gridCol w="1231392"/>
                <a:gridCol w="1231392"/>
                <a:gridCol w="1231392"/>
                <a:gridCol w="1231392"/>
                <a:gridCol w="1231392"/>
              </a:tblGrid>
              <a:tr h="533400">
                <a:tc>
                  <a:txBody>
                    <a:bodyPr/>
                    <a:lstStyle/>
                    <a:p>
                      <a:pPr marL="92075" indent="0" algn="ctr" fontAlgn="t"/>
                      <a:r>
                        <a:rPr lang="zh-CN" altLang="en-US" sz="1200" u="none" strike="noStrike" dirty="0">
                          <a:effectLst/>
                          <a:latin typeface="微软雅黑" pitchFamily="34" charset="-122"/>
                          <a:ea typeface="微软雅黑" pitchFamily="34" charset="-122"/>
                        </a:rPr>
                        <a:t>仅是追求个人形象好</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t"/>
                      <a:r>
                        <a:rPr lang="zh-CN" altLang="en-US" sz="1200" u="none" strike="noStrike" dirty="0">
                          <a:effectLst/>
                          <a:latin typeface="微软雅黑" pitchFamily="34" charset="-122"/>
                          <a:ea typeface="微软雅黑" pitchFamily="34" charset="-122"/>
                        </a:rPr>
                        <a:t>为找更好的工作或职位升迁</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t"/>
                      <a:r>
                        <a:rPr lang="zh-CN" altLang="en-US" sz="1200" u="none" strike="noStrike" dirty="0">
                          <a:effectLst/>
                          <a:latin typeface="微软雅黑" pitchFamily="34" charset="-122"/>
                          <a:ea typeface="微软雅黑" pitchFamily="34" charset="-122"/>
                        </a:rPr>
                        <a:t>为谈恋爱，找对象</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zh-CN" altLang="en-US" sz="1200" u="none" strike="noStrike" dirty="0">
                          <a:effectLst/>
                          <a:latin typeface="微软雅黑" pitchFamily="34" charset="-122"/>
                          <a:ea typeface="微软雅黑" pitchFamily="34" charset="-122"/>
                        </a:rPr>
                        <a:t>特殊职业需要</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2075" indent="0" algn="ctr" fontAlgn="t"/>
                      <a:r>
                        <a:rPr lang="zh-CN" altLang="en-US" sz="1200" u="none" strike="noStrike" dirty="0">
                          <a:effectLst/>
                          <a:latin typeface="微软雅黑" pitchFamily="34" charset="-122"/>
                          <a:ea typeface="微软雅黑" pitchFamily="34" charset="-122"/>
                        </a:rPr>
                        <a:t> 其他</a:t>
                      </a:r>
                      <a:endParaRPr lang="zh-CN" alt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矩形 13"/>
          <p:cNvSpPr/>
          <p:nvPr/>
        </p:nvSpPr>
        <p:spPr>
          <a:xfrm>
            <a:off x="152400" y="6220599"/>
            <a:ext cx="4572000" cy="276999"/>
          </a:xfrm>
          <a:prstGeom prst="rect">
            <a:avLst/>
          </a:prstGeom>
        </p:spPr>
        <p:txBody>
          <a:bodyPr>
            <a:spAutoFit/>
          </a:bodyPr>
          <a:lstStyle/>
          <a:p>
            <a:r>
              <a:rPr lang="en-US" altLang="zh-CN" sz="1200" i="1" dirty="0">
                <a:latin typeface="微软雅黑" pitchFamily="34" charset="-122"/>
                <a:ea typeface="微软雅黑" pitchFamily="34" charset="-122"/>
              </a:rPr>
              <a:t>A1. </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您（想）做医疗美容的动机是什么？</a:t>
            </a:r>
          </a:p>
        </p:txBody>
      </p:sp>
      <p:graphicFrame>
        <p:nvGraphicFramePr>
          <p:cNvPr id="13" name="内容占位符 3"/>
          <p:cNvGraphicFramePr>
            <a:graphicFrameLocks/>
          </p:cNvGraphicFramePr>
          <p:nvPr>
            <p:extLst>
              <p:ext uri="{D42A27DB-BD31-4B8C-83A1-F6EECF244321}">
                <p14:modId xmlns="" xmlns:p14="http://schemas.microsoft.com/office/powerpoint/2010/main" val="1648551155"/>
              </p:ext>
            </p:extLst>
          </p:nvPr>
        </p:nvGraphicFramePr>
        <p:xfrm>
          <a:off x="838200" y="3078480"/>
          <a:ext cx="7162800" cy="28689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表格 8"/>
          <p:cNvGraphicFramePr>
            <a:graphicFrameLocks noGrp="1"/>
          </p:cNvGraphicFramePr>
          <p:nvPr>
            <p:extLst>
              <p:ext uri="{D42A27DB-BD31-4B8C-83A1-F6EECF244321}">
                <p14:modId xmlns="" xmlns:p14="http://schemas.microsoft.com/office/powerpoint/2010/main" val="3095810927"/>
              </p:ext>
            </p:extLst>
          </p:nvPr>
        </p:nvGraphicFramePr>
        <p:xfrm>
          <a:off x="3733800" y="3429000"/>
          <a:ext cx="1600200" cy="274320"/>
        </p:xfrm>
        <a:graphic>
          <a:graphicData uri="http://schemas.openxmlformats.org/drawingml/2006/table">
            <a:tbl>
              <a:tblPr firstRow="1" bandRow="1">
                <a:tableStyleId>{5C22544A-7EE6-4342-B048-85BDC9FD1C3A}</a:tableStyleId>
              </a:tblPr>
              <a:tblGrid>
                <a:gridCol w="800100"/>
                <a:gridCol w="800100"/>
              </a:tblGrid>
              <a:tr h="228600">
                <a:tc>
                  <a:txBody>
                    <a:bodyPr/>
                    <a:lstStyle/>
                    <a:p>
                      <a:pPr algn="ctr"/>
                      <a:r>
                        <a:rPr lang="en-US" altLang="zh-CN" sz="1200" b="0" dirty="0" smtClean="0">
                          <a:solidFill>
                            <a:schemeClr val="tx1"/>
                          </a:solidFill>
                          <a:latin typeface="微软雅黑" pitchFamily="34" charset="-122"/>
                          <a:ea typeface="微软雅黑" pitchFamily="34" charset="-122"/>
                        </a:rPr>
                        <a:t>n=51</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微软雅黑" pitchFamily="34" charset="-122"/>
                          <a:ea typeface="微软雅黑" pitchFamily="34" charset="-122"/>
                        </a:rPr>
                        <a:t>n=1034</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07698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专家深访配额</a:t>
            </a:r>
            <a:endParaRPr lang="zh-CN" altLang="en-US" dirty="0"/>
          </a:p>
        </p:txBody>
      </p:sp>
      <p:sp>
        <p:nvSpPr>
          <p:cNvPr id="3" name="内容占位符 2"/>
          <p:cNvSpPr>
            <a:spLocks noGrp="1"/>
          </p:cNvSpPr>
          <p:nvPr>
            <p:ph idx="1"/>
          </p:nvPr>
        </p:nvSpPr>
        <p:spPr>
          <a:xfrm>
            <a:off x="457200" y="1076325"/>
            <a:ext cx="8229600" cy="1362075"/>
          </a:xfrm>
        </p:spPr>
        <p:txBody>
          <a:bodyPr/>
          <a:lstStyle/>
          <a:p>
            <a:pPr>
              <a:lnSpc>
                <a:spcPct val="150000"/>
              </a:lnSpc>
              <a:spcBef>
                <a:spcPts val="600"/>
              </a:spcBef>
            </a:pPr>
            <a:r>
              <a:rPr lang="zh-CN" altLang="en-US" dirty="0" smtClean="0"/>
              <a:t>专家深访作为本项目中具有指导性意义的调研部分，本次调研涉及到的专家包括：医疗美容机构的从业人员、医疗美容教学机构人员、医疗美容材料及设备生产厂商、进出口商及部分行业协会研究人员。</a:t>
            </a:r>
            <a:endParaRPr lang="zh-CN" altLang="en-US" dirty="0"/>
          </a:p>
        </p:txBody>
      </p:sp>
      <p:graphicFrame>
        <p:nvGraphicFramePr>
          <p:cNvPr id="4" name="表格 3"/>
          <p:cNvGraphicFramePr>
            <a:graphicFrameLocks noGrp="1"/>
          </p:cNvGraphicFramePr>
          <p:nvPr>
            <p:extLst>
              <p:ext uri="{D42A27DB-BD31-4B8C-83A1-F6EECF244321}">
                <p14:modId xmlns="" xmlns:p14="http://schemas.microsoft.com/office/powerpoint/2010/main" val="4250151628"/>
              </p:ext>
            </p:extLst>
          </p:nvPr>
        </p:nvGraphicFramePr>
        <p:xfrm>
          <a:off x="1752600" y="2362200"/>
          <a:ext cx="5638800" cy="3276600"/>
        </p:xfrm>
        <a:graphic>
          <a:graphicData uri="http://schemas.openxmlformats.org/drawingml/2006/table">
            <a:tbl>
              <a:tblPr firstRow="1" bandRow="1">
                <a:tableStyleId>{5C22544A-7EE6-4342-B048-85BDC9FD1C3A}</a:tableStyleId>
              </a:tblPr>
              <a:tblGrid>
                <a:gridCol w="4114800"/>
                <a:gridCol w="1524000"/>
              </a:tblGrid>
              <a:tr h="546100">
                <a:tc>
                  <a:txBody>
                    <a:bodyPr/>
                    <a:lstStyle/>
                    <a:p>
                      <a:pPr algn="ctr"/>
                      <a:r>
                        <a:rPr lang="zh-CN" altLang="en-US" dirty="0" smtClean="0">
                          <a:latin typeface="微软雅黑" pitchFamily="34" charset="-122"/>
                          <a:ea typeface="微软雅黑" pitchFamily="34" charset="-122"/>
                        </a:rPr>
                        <a:t>专家类型</a:t>
                      </a:r>
                      <a:endParaRPr lang="zh-CN" altLang="en-US" dirty="0">
                        <a:latin typeface="微软雅黑" pitchFamily="34" charset="-122"/>
                        <a:ea typeface="微软雅黑" pitchFamily="34" charset="-122"/>
                      </a:endParaRPr>
                    </a:p>
                  </a:txBody>
                  <a:tcPr anchor="ctr"/>
                </a:tc>
                <a:tc>
                  <a:txBody>
                    <a:bodyPr/>
                    <a:lstStyle/>
                    <a:p>
                      <a:pPr algn="ctr"/>
                      <a:r>
                        <a:rPr lang="zh-CN" altLang="en-US" dirty="0" smtClean="0">
                          <a:latin typeface="微软雅黑" pitchFamily="34" charset="-122"/>
                          <a:ea typeface="微软雅黑" pitchFamily="34" charset="-122"/>
                        </a:rPr>
                        <a:t>数量</a:t>
                      </a:r>
                      <a:endParaRPr lang="zh-CN" altLang="en-US" dirty="0">
                        <a:latin typeface="微软雅黑" pitchFamily="34" charset="-122"/>
                        <a:ea typeface="微软雅黑" pitchFamily="34" charset="-122"/>
                      </a:endParaRPr>
                    </a:p>
                  </a:txBody>
                  <a:tcPr anchor="ctr"/>
                </a:tc>
              </a:tr>
              <a:tr h="546100">
                <a:tc>
                  <a:txBody>
                    <a:bodyPr/>
                    <a:lstStyle/>
                    <a:p>
                      <a:pPr marL="114300" lvl="1" indent="-114300">
                        <a:lnSpc>
                          <a:spcPct val="150000"/>
                        </a:lnSpc>
                        <a:spcAft>
                          <a:spcPct val="15000"/>
                        </a:spcAft>
                        <a:buFontTx/>
                        <a:buNone/>
                      </a:pPr>
                      <a:r>
                        <a:rPr lang="zh-CN" altLang="en-US" sz="1600" dirty="0" smtClean="0">
                          <a:latin typeface="微软雅黑" pitchFamily="34" charset="-122"/>
                          <a:ea typeface="微软雅黑" pitchFamily="34" charset="-122"/>
                          <a:sym typeface="宋体" pitchFamily="2" charset="-122"/>
                        </a:rPr>
                        <a:t>医疗美容机构经营者、医生及相关从业者</a:t>
                      </a:r>
                    </a:p>
                  </a:txBody>
                  <a:tcPr anchor="ctr"/>
                </a:tc>
                <a:tc>
                  <a:txBody>
                    <a:bodyPr/>
                    <a:lstStyle/>
                    <a:p>
                      <a:pPr algn="ctr"/>
                      <a:r>
                        <a:rPr lang="en-US" altLang="zh-CN" sz="1600" dirty="0" smtClean="0">
                          <a:latin typeface="微软雅黑" pitchFamily="34" charset="-122"/>
                          <a:ea typeface="微软雅黑" pitchFamily="34" charset="-122"/>
                        </a:rPr>
                        <a:t>67</a:t>
                      </a:r>
                      <a:endParaRPr lang="zh-CN" altLang="en-US" sz="1600" dirty="0">
                        <a:latin typeface="微软雅黑" pitchFamily="34" charset="-122"/>
                        <a:ea typeface="微软雅黑" pitchFamily="34" charset="-122"/>
                      </a:endParaRPr>
                    </a:p>
                  </a:txBody>
                  <a:tcPr anchor="ctr"/>
                </a:tc>
              </a:tr>
              <a:tr h="5461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600" kern="1200" dirty="0" smtClean="0">
                          <a:latin typeface="微软雅黑" pitchFamily="34" charset="-122"/>
                          <a:ea typeface="微软雅黑" pitchFamily="34" charset="-122"/>
                          <a:sym typeface="宋体" pitchFamily="2" charset="-122"/>
                        </a:rPr>
                        <a:t>医疗美容教学机构教师及科研人员</a:t>
                      </a:r>
                      <a:endParaRPr lang="zh-CN" altLang="en-US" sz="1600" kern="1200" dirty="0" smtClean="0">
                        <a:solidFill>
                          <a:schemeClr val="dk1"/>
                        </a:solidFill>
                        <a:latin typeface="微软雅黑" pitchFamily="34" charset="-122"/>
                        <a:ea typeface="微软雅黑" pitchFamily="34" charset="-122"/>
                        <a:cs typeface="+mn-cs"/>
                        <a:sym typeface="宋体" pitchFamily="2" charset="-122"/>
                      </a:endParaRPr>
                    </a:p>
                  </a:txBody>
                  <a:tcPr anchor="ctr"/>
                </a:tc>
                <a:tc>
                  <a:txBody>
                    <a:bodyPr/>
                    <a:lstStyle/>
                    <a:p>
                      <a:pPr algn="ctr"/>
                      <a:r>
                        <a:rPr lang="en-US" altLang="zh-CN" sz="1600" dirty="0" smtClean="0">
                          <a:latin typeface="微软雅黑" pitchFamily="34" charset="-122"/>
                          <a:ea typeface="微软雅黑" pitchFamily="34" charset="-122"/>
                        </a:rPr>
                        <a:t>3</a:t>
                      </a:r>
                      <a:endParaRPr lang="zh-CN" altLang="en-US" sz="1600" dirty="0">
                        <a:latin typeface="微软雅黑" pitchFamily="34" charset="-122"/>
                        <a:ea typeface="微软雅黑" pitchFamily="34" charset="-122"/>
                      </a:endParaRPr>
                    </a:p>
                  </a:txBody>
                  <a:tcPr anchor="ctr"/>
                </a:tc>
              </a:tr>
              <a:tr h="546100">
                <a:tc>
                  <a:txBody>
                    <a:bodyPr/>
                    <a:lstStyle/>
                    <a:p>
                      <a:r>
                        <a:rPr lang="zh-CN" altLang="en-US" sz="1600" kern="1200" dirty="0" smtClean="0">
                          <a:latin typeface="微软雅黑" pitchFamily="34" charset="-122"/>
                          <a:ea typeface="微软雅黑" pitchFamily="34" charset="-122"/>
                          <a:sym typeface="宋体" pitchFamily="2" charset="-122"/>
                        </a:rPr>
                        <a:t>行业专家</a:t>
                      </a:r>
                      <a:endParaRPr lang="zh-CN" altLang="en-US" sz="1600" kern="1200" dirty="0" smtClean="0">
                        <a:solidFill>
                          <a:schemeClr val="dk1"/>
                        </a:solidFill>
                        <a:latin typeface="微软雅黑" pitchFamily="34" charset="-122"/>
                        <a:ea typeface="微软雅黑" pitchFamily="34" charset="-122"/>
                        <a:cs typeface="+mn-cs"/>
                        <a:sym typeface="宋体" pitchFamily="2" charset="-122"/>
                      </a:endParaRPr>
                    </a:p>
                  </a:txBody>
                  <a:tcPr anchor="ctr"/>
                </a:tc>
                <a:tc>
                  <a:txBody>
                    <a:bodyPr/>
                    <a:lstStyle/>
                    <a:p>
                      <a:pPr algn="ctr"/>
                      <a:r>
                        <a:rPr lang="en-US" altLang="zh-CN" sz="1600" dirty="0" smtClean="0">
                          <a:latin typeface="微软雅黑" pitchFamily="34" charset="-122"/>
                          <a:ea typeface="微软雅黑" pitchFamily="34" charset="-122"/>
                        </a:rPr>
                        <a:t>6</a:t>
                      </a:r>
                      <a:endParaRPr lang="zh-CN" altLang="en-US" sz="1600" dirty="0">
                        <a:latin typeface="微软雅黑" pitchFamily="34" charset="-122"/>
                        <a:ea typeface="微软雅黑" pitchFamily="34" charset="-122"/>
                      </a:endParaRPr>
                    </a:p>
                  </a:txBody>
                  <a:tcPr anchor="ctr"/>
                </a:tc>
              </a:tr>
              <a:tr h="546100">
                <a:tc>
                  <a:txBody>
                    <a:bodyPr/>
                    <a:lstStyle/>
                    <a:p>
                      <a:r>
                        <a:rPr lang="zh-CN" altLang="en-US" sz="1600" kern="1200" dirty="0" smtClean="0">
                          <a:latin typeface="微软雅黑" pitchFamily="34" charset="-122"/>
                          <a:ea typeface="微软雅黑" pitchFamily="34" charset="-122"/>
                          <a:sym typeface="宋体" pitchFamily="2" charset="-122"/>
                        </a:rPr>
                        <a:t>医美材料厂商</a:t>
                      </a:r>
                      <a:endParaRPr lang="zh-CN" altLang="en-US" sz="1600" kern="1200" dirty="0" smtClean="0">
                        <a:solidFill>
                          <a:schemeClr val="dk1"/>
                        </a:solidFill>
                        <a:latin typeface="微软雅黑" pitchFamily="34" charset="-122"/>
                        <a:ea typeface="微软雅黑" pitchFamily="34" charset="-122"/>
                        <a:cs typeface="+mn-cs"/>
                        <a:sym typeface="宋体" pitchFamily="2" charset="-122"/>
                      </a:endParaRPr>
                    </a:p>
                  </a:txBody>
                  <a:tcPr anchor="ctr"/>
                </a:tc>
                <a:tc>
                  <a:txBody>
                    <a:bodyPr/>
                    <a:lstStyle/>
                    <a:p>
                      <a:pPr algn="ctr"/>
                      <a:r>
                        <a:rPr lang="en-US" altLang="zh-CN" sz="1600" dirty="0" smtClean="0">
                          <a:latin typeface="微软雅黑" pitchFamily="34" charset="-122"/>
                          <a:ea typeface="微软雅黑" pitchFamily="34" charset="-122"/>
                        </a:rPr>
                        <a:t>9</a:t>
                      </a:r>
                      <a:endParaRPr lang="zh-CN" altLang="en-US" sz="1600" dirty="0">
                        <a:latin typeface="微软雅黑" pitchFamily="34" charset="-122"/>
                        <a:ea typeface="微软雅黑" pitchFamily="34" charset="-122"/>
                      </a:endParaRPr>
                    </a:p>
                  </a:txBody>
                  <a:tcPr anchor="ctr"/>
                </a:tc>
              </a:tr>
              <a:tr h="546100">
                <a:tc>
                  <a:txBody>
                    <a:bodyPr/>
                    <a:lstStyle/>
                    <a:p>
                      <a:pPr algn="ctr"/>
                      <a:r>
                        <a:rPr lang="zh-CN" altLang="en-US" sz="1600" b="1" kern="1200" dirty="0" smtClean="0">
                          <a:solidFill>
                            <a:schemeClr val="dk1"/>
                          </a:solidFill>
                          <a:latin typeface="微软雅黑" pitchFamily="34" charset="-122"/>
                          <a:ea typeface="微软雅黑" pitchFamily="34" charset="-122"/>
                          <a:cs typeface="+mn-cs"/>
                          <a:sym typeface="宋体" pitchFamily="2" charset="-122"/>
                        </a:rPr>
                        <a:t>总计</a:t>
                      </a:r>
                    </a:p>
                  </a:txBody>
                  <a:tcPr anchor="ctr"/>
                </a:tc>
                <a:tc>
                  <a:txBody>
                    <a:bodyPr/>
                    <a:lstStyle/>
                    <a:p>
                      <a:pPr algn="ctr"/>
                      <a:r>
                        <a:rPr lang="en-US" altLang="zh-CN" sz="1600" b="1" dirty="0" smtClean="0">
                          <a:latin typeface="微软雅黑" pitchFamily="34" charset="-122"/>
                          <a:ea typeface="微软雅黑" pitchFamily="34" charset="-122"/>
                        </a:rPr>
                        <a:t>85</a:t>
                      </a:r>
                      <a:endParaRPr lang="zh-CN" altLang="en-US" sz="1600" b="1" dirty="0">
                        <a:latin typeface="微软雅黑" pitchFamily="34" charset="-122"/>
                        <a:ea typeface="微软雅黑" pitchFamily="34" charset="-122"/>
                      </a:endParaRPr>
                    </a:p>
                  </a:txBody>
                  <a:tcPr anchor="ctr"/>
                </a:tc>
              </a:tr>
            </a:tbl>
          </a:graphicData>
        </a:graphic>
      </p:graphicFrame>
      <p:sp>
        <p:nvSpPr>
          <p:cNvPr id="5" name="TextBox 4"/>
          <p:cNvSpPr txBox="1"/>
          <p:nvPr/>
        </p:nvSpPr>
        <p:spPr>
          <a:xfrm>
            <a:off x="1752600" y="5715000"/>
            <a:ext cx="2362200" cy="276999"/>
          </a:xfrm>
          <a:prstGeom prst="rect">
            <a:avLst/>
          </a:prstGeom>
          <a:noFill/>
        </p:spPr>
        <p:txBody>
          <a:bodyPr wrap="square" rtlCol="0">
            <a:spAutoFit/>
          </a:bodyPr>
          <a:lstStyle/>
          <a:p>
            <a:r>
              <a:rPr lang="zh-CN" altLang="en-US" sz="1200" dirty="0" smtClean="0">
                <a:solidFill>
                  <a:srgbClr val="FF0000"/>
                </a:solidFill>
                <a:latin typeface="微软雅黑" pitchFamily="34" charset="-122"/>
              </a:rPr>
              <a:t>* 专家深访名单见附件。</a:t>
            </a:r>
            <a:endParaRPr lang="zh-CN" altLang="en-US" sz="1200" dirty="0">
              <a:solidFill>
                <a:srgbClr val="FF0000"/>
              </a:solidFill>
              <a:latin typeface="微软雅黑" pitchFamily="34" charset="-122"/>
            </a:endParaRPr>
          </a:p>
        </p:txBody>
      </p:sp>
      <p:sp>
        <p:nvSpPr>
          <p:cNvPr id="7" name="灯片编号占位符 6"/>
          <p:cNvSpPr>
            <a:spLocks noGrp="1"/>
          </p:cNvSpPr>
          <p:nvPr>
            <p:ph type="sldNum" sz="quarter" idx="11"/>
          </p:nvPr>
        </p:nvSpPr>
        <p:spPr/>
        <p:txBody>
          <a:bodyPr/>
          <a:lstStyle/>
          <a:p>
            <a:pPr>
              <a:defRPr/>
            </a:pPr>
            <a:fld id="{A4B4F8BA-D396-4B6F-96AD-64CC3167B321}" type="slidenum">
              <a:rPr lang="zh-CN" altLang="en-US" smtClean="0"/>
              <a:pPr>
                <a:defRPr/>
              </a:pPr>
              <a:t>4</a:t>
            </a:fld>
            <a:endParaRPr lang="en-US" altLang="zh-C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412750"/>
            <a:ext cx="8534400" cy="563563"/>
          </a:xfrm>
        </p:spPr>
        <p:txBody>
          <a:bodyPr/>
          <a:lstStyle/>
          <a:p>
            <a:r>
              <a:rPr lang="zh-CN" altLang="en-US" dirty="0" smtClean="0"/>
              <a:t>恋爱动机</a:t>
            </a:r>
            <a:r>
              <a:rPr lang="en-US" altLang="zh-CN" dirty="0" smtClean="0"/>
              <a:t>20-35</a:t>
            </a:r>
            <a:r>
              <a:rPr lang="zh-CN" altLang="en-US" dirty="0" smtClean="0"/>
              <a:t>岁人群最高，职业需求动机</a:t>
            </a:r>
            <a:r>
              <a:rPr lang="en-US" altLang="zh-CN" dirty="0" smtClean="0"/>
              <a:t>50</a:t>
            </a:r>
            <a:r>
              <a:rPr lang="zh-CN" altLang="en-US" dirty="0" smtClean="0"/>
              <a:t>岁以上人群最高</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4294512067"/>
              </p:ext>
            </p:extLst>
          </p:nvPr>
        </p:nvGraphicFramePr>
        <p:xfrm>
          <a:off x="723900" y="3002281"/>
          <a:ext cx="7696200" cy="3398519"/>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40</a:t>
            </a:fld>
            <a:endParaRPr lang="en-US" altLang="zh-CN"/>
          </a:p>
        </p:txBody>
      </p:sp>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各</a:t>
            </a:r>
            <a:r>
              <a:rPr lang="zh-CN" altLang="en-US" sz="1600" b="1" dirty="0">
                <a:solidFill>
                  <a:schemeClr val="tx1"/>
                </a:solidFill>
                <a:latin typeface="微软雅黑" pitchFamily="34" charset="-122"/>
                <a:ea typeface="微软雅黑" pitchFamily="34" charset="-122"/>
              </a:rPr>
              <a:t>年龄段消费者做医疗美容的动机</a:t>
            </a:r>
          </a:p>
        </p:txBody>
      </p:sp>
      <p:sp>
        <p:nvSpPr>
          <p:cNvPr id="8" name="矩形 7"/>
          <p:cNvSpPr/>
          <p:nvPr/>
        </p:nvSpPr>
        <p:spPr>
          <a:xfrm>
            <a:off x="152400" y="6220599"/>
            <a:ext cx="5410200" cy="276999"/>
          </a:xfrm>
          <a:prstGeom prst="rect">
            <a:avLst/>
          </a:prstGeom>
        </p:spPr>
        <p:txBody>
          <a:bodyPr wrap="square">
            <a:spAutoFit/>
          </a:bodyPr>
          <a:lstStyle/>
          <a:p>
            <a:r>
              <a:rPr lang="en-US" altLang="zh-CN" sz="1200" i="1" dirty="0">
                <a:latin typeface="微软雅黑" pitchFamily="34" charset="-122"/>
                <a:ea typeface="微软雅黑" pitchFamily="34" charset="-122"/>
              </a:rPr>
              <a:t>A1. 【</a:t>
            </a:r>
            <a:r>
              <a:rPr lang="zh-CN" altLang="en-US" sz="1200" i="1" dirty="0">
                <a:latin typeface="微软雅黑" pitchFamily="34" charset="-122"/>
                <a:ea typeface="微软雅黑" pitchFamily="34" charset="-122"/>
              </a:rPr>
              <a:t>多选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您（想）做医疗美容的动机是什么？</a:t>
            </a:r>
          </a:p>
        </p:txBody>
      </p:sp>
      <p:sp>
        <p:nvSpPr>
          <p:cNvPr id="9"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从年龄段分布来看</a:t>
            </a:r>
            <a:r>
              <a:rPr lang="zh-CN" altLang="en-US" sz="1400" kern="0" dirty="0" smtClean="0">
                <a:latin typeface="微软雅黑" pitchFamily="34" charset="-122"/>
                <a:ea typeface="微软雅黑" pitchFamily="34" charset="-122"/>
              </a:rPr>
              <a:t>，“</a:t>
            </a:r>
            <a:r>
              <a:rPr lang="zh-CN" altLang="en-US" sz="1400" kern="0" dirty="0">
                <a:latin typeface="微软雅黑" pitchFamily="34" charset="-122"/>
                <a:ea typeface="微软雅黑" pitchFamily="34" charset="-122"/>
              </a:rPr>
              <a:t>追求个人形象好</a:t>
            </a:r>
            <a:r>
              <a:rPr lang="zh-CN" altLang="en-US" sz="1400" kern="0" dirty="0" smtClean="0">
                <a:latin typeface="微软雅黑" pitchFamily="34" charset="-122"/>
                <a:ea typeface="微软雅黑" pitchFamily="34" charset="-122"/>
              </a:rPr>
              <a:t>”是各年龄段做医疗美容的最主要动机，而</a:t>
            </a:r>
            <a:r>
              <a:rPr lang="en-US" altLang="zh-CN" sz="1400" kern="0" dirty="0" smtClean="0">
                <a:latin typeface="微软雅黑" pitchFamily="34" charset="-122"/>
                <a:ea typeface="微软雅黑" pitchFamily="34" charset="-122"/>
              </a:rPr>
              <a:t>50</a:t>
            </a:r>
            <a:r>
              <a:rPr lang="zh-CN" altLang="en-US" sz="1400" kern="0" dirty="0" smtClean="0">
                <a:latin typeface="微软雅黑" pitchFamily="34" charset="-122"/>
                <a:ea typeface="微软雅黑" pitchFamily="34" charset="-122"/>
              </a:rPr>
              <a:t>岁以上的人群对这个动机完全不比年轻人弱。其次动机中，为找到更好的工作和谈恋爱是</a:t>
            </a:r>
            <a:r>
              <a:rPr lang="en-US" altLang="zh-CN" sz="1400" kern="0" dirty="0" smtClean="0">
                <a:latin typeface="微软雅黑" pitchFamily="34" charset="-122"/>
                <a:ea typeface="微软雅黑" pitchFamily="34" charset="-122"/>
              </a:rPr>
              <a:t>20-35</a:t>
            </a:r>
            <a:r>
              <a:rPr lang="zh-CN" altLang="en-US" sz="1400" kern="0" dirty="0" smtClean="0">
                <a:latin typeface="微软雅黑" pitchFamily="34" charset="-122"/>
                <a:ea typeface="微软雅黑" pitchFamily="34" charset="-122"/>
              </a:rPr>
              <a:t>岁人群较突出的动机，</a:t>
            </a:r>
            <a:r>
              <a:rPr lang="en-US" altLang="zh-CN" sz="1400" kern="0" dirty="0" smtClean="0">
                <a:latin typeface="微软雅黑" pitchFamily="34" charset="-122"/>
                <a:ea typeface="微软雅黑" pitchFamily="34" charset="-122"/>
              </a:rPr>
              <a:t>50</a:t>
            </a:r>
            <a:r>
              <a:rPr lang="zh-CN" altLang="en-US" sz="1400" kern="0" dirty="0" smtClean="0">
                <a:latin typeface="微软雅黑" pitchFamily="34" charset="-122"/>
                <a:ea typeface="微软雅黑" pitchFamily="34" charset="-122"/>
              </a:rPr>
              <a:t>岁以上人群还出于职位升迁和特殊职业需要的动机，另外延长青春也是一个很大的原因。</a:t>
            </a:r>
            <a:endParaRPr lang="zh-CN" altLang="en-US" sz="1400" kern="0" dirty="0">
              <a:latin typeface="微软雅黑" pitchFamily="34" charset="-122"/>
              <a:ea typeface="微软雅黑" pitchFamily="34" charset="-122"/>
            </a:endParaRPr>
          </a:p>
        </p:txBody>
      </p:sp>
      <p:graphicFrame>
        <p:nvGraphicFramePr>
          <p:cNvPr id="12" name="表格 11"/>
          <p:cNvGraphicFramePr>
            <a:graphicFrameLocks noGrp="1"/>
          </p:cNvGraphicFramePr>
          <p:nvPr>
            <p:extLst>
              <p:ext uri="{D42A27DB-BD31-4B8C-83A1-F6EECF244321}">
                <p14:modId xmlns="" xmlns:p14="http://schemas.microsoft.com/office/powerpoint/2010/main" val="1071795304"/>
              </p:ext>
            </p:extLst>
          </p:nvPr>
        </p:nvGraphicFramePr>
        <p:xfrm>
          <a:off x="3429000" y="3348038"/>
          <a:ext cx="2743200" cy="233362"/>
        </p:xfrm>
        <a:graphic>
          <a:graphicData uri="http://schemas.openxmlformats.org/drawingml/2006/table">
            <a:tbl>
              <a:tblPr>
                <a:tableStyleId>{5C22544A-7EE6-4342-B048-85BDC9FD1C3A}</a:tableStyleId>
              </a:tblPr>
              <a:tblGrid>
                <a:gridCol w="914400"/>
                <a:gridCol w="914400"/>
                <a:gridCol w="914400"/>
              </a:tblGrid>
              <a:tr h="233362">
                <a:tc>
                  <a:txBody>
                    <a:bodyPr/>
                    <a:lstStyle/>
                    <a:p>
                      <a:pPr algn="ctr" fontAlgn="t"/>
                      <a:r>
                        <a:rPr lang="en-US" sz="1200" u="none" strike="noStrike" dirty="0">
                          <a:effectLst/>
                          <a:latin typeface="微软雅黑" pitchFamily="34" charset="-122"/>
                          <a:ea typeface="微软雅黑" pitchFamily="34" charset="-122"/>
                        </a:rPr>
                        <a:t>n=565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n=497</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smtClean="0">
                          <a:effectLst/>
                          <a:latin typeface="微软雅黑" pitchFamily="34" charset="-122"/>
                          <a:ea typeface="微软雅黑" pitchFamily="34" charset="-122"/>
                        </a:rPr>
                        <a:t>n*=</a:t>
                      </a:r>
                      <a:r>
                        <a:rPr lang="en-US" sz="1200" u="none" strike="noStrike" dirty="0">
                          <a:effectLst/>
                          <a:latin typeface="微软雅黑" pitchFamily="34" charset="-122"/>
                          <a:ea typeface="微软雅黑" pitchFamily="34" charset="-122"/>
                        </a:rPr>
                        <a:t>23</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682720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zh-CN" altLang="en-US" sz="2400" dirty="0" smtClean="0"/>
              <a:t>五官塑型、下颌骨整形、隆胸等是消费者做过最多的项目</a:t>
            </a:r>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在对</a:t>
            </a:r>
            <a:r>
              <a:rPr lang="en-US" altLang="zh-CN" sz="1400" kern="0" dirty="0" smtClean="0">
                <a:latin typeface="微软雅黑" pitchFamily="34" charset="-122"/>
                <a:ea typeface="微软雅黑" pitchFamily="34" charset="-122"/>
              </a:rPr>
              <a:t>1085</a:t>
            </a:r>
            <a:r>
              <a:rPr lang="zh-CN" altLang="en-US" sz="1400" kern="0" dirty="0" smtClean="0">
                <a:latin typeface="微软雅黑" pitchFamily="34" charset="-122"/>
                <a:ea typeface="微软雅黑" pitchFamily="34" charset="-122"/>
              </a:rPr>
              <a:t>名目标消费者的调研中，有</a:t>
            </a:r>
            <a:r>
              <a:rPr lang="en-US" altLang="zh-CN" sz="1400" kern="0" dirty="0" smtClean="0">
                <a:latin typeface="微软雅黑" pitchFamily="34" charset="-122"/>
                <a:ea typeface="微软雅黑" pitchFamily="34" charset="-122"/>
              </a:rPr>
              <a:t>241</a:t>
            </a:r>
            <a:r>
              <a:rPr lang="zh-CN" altLang="en-US" sz="1400" kern="0" dirty="0" smtClean="0">
                <a:latin typeface="微软雅黑" pitchFamily="34" charset="-122"/>
                <a:ea typeface="微软雅黑" pitchFamily="34" charset="-122"/>
              </a:rPr>
              <a:t>名消费者曾经做过医疗美容项目。</a:t>
            </a:r>
            <a:r>
              <a:rPr lang="zh-CN" altLang="en-US" sz="1400" kern="0" dirty="0">
                <a:latin typeface="微软雅黑" pitchFamily="34" charset="-122"/>
                <a:ea typeface="微软雅黑" pitchFamily="34" charset="-122"/>
              </a:rPr>
              <a:t>现有消费者做过最多</a:t>
            </a:r>
            <a:r>
              <a:rPr lang="zh-CN" altLang="en-US" sz="1400" kern="0" dirty="0" smtClean="0">
                <a:latin typeface="微软雅黑" pitchFamily="34" charset="-122"/>
                <a:ea typeface="微软雅黑" pitchFamily="34" charset="-122"/>
              </a:rPr>
              <a:t>的是五官塑型类项目（如双眼皮、隆鼻、祛眼袋等），其次为下颌骨整形、隆胸、淡斑、祛痘、填补凹陷、除皱等项目。</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41</a:t>
            </a:fld>
            <a:endParaRPr lang="en-US" altLang="zh-CN"/>
          </a:p>
        </p:txBody>
      </p:sp>
      <p:graphicFrame>
        <p:nvGraphicFramePr>
          <p:cNvPr id="6" name="内容占位符 3"/>
          <p:cNvGraphicFramePr>
            <a:graphicFrameLocks/>
          </p:cNvGraphicFramePr>
          <p:nvPr>
            <p:extLst>
              <p:ext uri="{D42A27DB-BD31-4B8C-83A1-F6EECF244321}">
                <p14:modId xmlns="" xmlns:p14="http://schemas.microsoft.com/office/powerpoint/2010/main" val="2374943862"/>
              </p:ext>
            </p:extLst>
          </p:nvPr>
        </p:nvGraphicFramePr>
        <p:xfrm>
          <a:off x="838200" y="3078480"/>
          <a:ext cx="7467600" cy="314211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现有消费者过去的医疗美容经历</a:t>
            </a:r>
            <a:endParaRPr lang="zh-CN" altLang="en-US" sz="1600" b="1" dirty="0">
              <a:solidFill>
                <a:schemeClr val="tx1"/>
              </a:solidFill>
              <a:latin typeface="微软雅黑" pitchFamily="34" charset="-122"/>
              <a:ea typeface="微软雅黑" pitchFamily="34" charset="-122"/>
            </a:endParaRPr>
          </a:p>
        </p:txBody>
      </p:sp>
      <p:sp>
        <p:nvSpPr>
          <p:cNvPr id="8" name="TextBox 7"/>
          <p:cNvSpPr txBox="1"/>
          <p:nvPr/>
        </p:nvSpPr>
        <p:spPr>
          <a:xfrm>
            <a:off x="3886200" y="3078480"/>
            <a:ext cx="1524000" cy="307777"/>
          </a:xfrm>
          <a:prstGeom prst="rect">
            <a:avLst/>
          </a:prstGeom>
          <a:noFill/>
        </p:spPr>
        <p:txBody>
          <a:bodyPr wrap="square" rtlCol="0">
            <a:spAutoFit/>
          </a:bodyPr>
          <a:lstStyle/>
          <a:p>
            <a:pPr algn="ctr"/>
            <a:r>
              <a:rPr lang="en-US" altLang="zh-CN" sz="1400" dirty="0" smtClean="0">
                <a:latin typeface="微软雅黑" pitchFamily="34" charset="-122"/>
                <a:ea typeface="微软雅黑" pitchFamily="34" charset="-122"/>
              </a:rPr>
              <a:t>N</a:t>
            </a:r>
            <a:r>
              <a:rPr lang="zh-CN" altLang="en-US" sz="1400" dirty="0" smtClean="0">
                <a:latin typeface="微软雅黑" pitchFamily="34" charset="-122"/>
                <a:ea typeface="微软雅黑" pitchFamily="34" charset="-122"/>
              </a:rPr>
              <a:t>（现有）</a:t>
            </a:r>
            <a:r>
              <a:rPr lang="en-US" altLang="zh-CN" sz="1400" dirty="0" smtClean="0">
                <a:latin typeface="微软雅黑" pitchFamily="34" charset="-122"/>
                <a:ea typeface="微软雅黑" pitchFamily="34" charset="-122"/>
              </a:rPr>
              <a:t>=241</a:t>
            </a:r>
            <a:endParaRPr lang="zh-CN" altLang="en-US" sz="1400" dirty="0">
              <a:latin typeface="微软雅黑" pitchFamily="34" charset="-122"/>
              <a:ea typeface="微软雅黑" pitchFamily="34" charset="-122"/>
            </a:endParaRPr>
          </a:p>
        </p:txBody>
      </p:sp>
      <p:sp>
        <p:nvSpPr>
          <p:cNvPr id="10" name="矩形 9"/>
          <p:cNvSpPr/>
          <p:nvPr/>
        </p:nvSpPr>
        <p:spPr>
          <a:xfrm>
            <a:off x="152400" y="6220599"/>
            <a:ext cx="5029200" cy="276999"/>
          </a:xfrm>
          <a:prstGeom prst="rect">
            <a:avLst/>
          </a:prstGeom>
        </p:spPr>
        <p:txBody>
          <a:bodyPr wrap="square">
            <a:spAutoFit/>
          </a:bodyPr>
          <a:lstStyle/>
          <a:p>
            <a:r>
              <a:rPr lang="en-US" altLang="zh-CN" sz="1200" i="1" dirty="0">
                <a:latin typeface="微软雅黑" pitchFamily="34" charset="-122"/>
                <a:ea typeface="微软雅黑" pitchFamily="34" charset="-122"/>
              </a:rPr>
              <a:t>S2. </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请问您做过哪些医疗美容项目？</a:t>
            </a:r>
            <a:endParaRPr lang="zh-CN" altLang="en-US" sz="1200" i="1" dirty="0">
              <a:latin typeface="微软雅黑" pitchFamily="34" charset="-122"/>
              <a:ea typeface="微软雅黑" pitchFamily="34" charset="-122"/>
            </a:endParaRPr>
          </a:p>
        </p:txBody>
      </p:sp>
    </p:spTree>
    <p:extLst>
      <p:ext uri="{BB962C8B-B14F-4D97-AF65-F5344CB8AC3E}">
        <p14:creationId xmlns="" xmlns:p14="http://schemas.microsoft.com/office/powerpoint/2010/main" val="1164084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zh-CN" altLang="en-US" sz="2400" dirty="0" smtClean="0"/>
              <a:t>目前各类医疗美容项目需求度均较高</a:t>
            </a:r>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目前</a:t>
            </a:r>
            <a:r>
              <a:rPr lang="zh-CN" altLang="en-US" sz="1400" kern="0" dirty="0">
                <a:latin typeface="微软雅黑" pitchFamily="34" charset="-122"/>
                <a:ea typeface="微软雅黑" pitchFamily="34" charset="-122"/>
              </a:rPr>
              <a:t>各类医疗美容项目需求度均较高</a:t>
            </a:r>
            <a:r>
              <a:rPr lang="zh-CN" altLang="en-US" sz="1400" kern="0" dirty="0" smtClean="0">
                <a:latin typeface="微软雅黑" pitchFamily="34" charset="-122"/>
                <a:ea typeface="微软雅黑" pitchFamily="34" charset="-122"/>
              </a:rPr>
              <a:t>，</a:t>
            </a:r>
            <a:r>
              <a:rPr lang="zh-CN" altLang="en-US" sz="1400" kern="0" dirty="0">
                <a:latin typeface="微软雅黑" pitchFamily="34" charset="-122"/>
                <a:ea typeface="微软雅黑" pitchFamily="34" charset="-122"/>
              </a:rPr>
              <a:t>其中五官塑</a:t>
            </a:r>
            <a:r>
              <a:rPr lang="zh-CN" altLang="en-US" sz="1400" kern="0" dirty="0" smtClean="0">
                <a:latin typeface="微软雅黑" pitchFamily="34" charset="-122"/>
                <a:ea typeface="微软雅黑" pitchFamily="34" charset="-122"/>
              </a:rPr>
              <a:t>型项目</a:t>
            </a:r>
            <a:r>
              <a:rPr lang="zh-CN" altLang="en-US" sz="1400" kern="0" dirty="0">
                <a:latin typeface="微软雅黑" pitchFamily="34" charset="-122"/>
                <a:ea typeface="微软雅黑" pitchFamily="34" charset="-122"/>
              </a:rPr>
              <a:t>（如双眼皮、隆鼻、祛眼袋等</a:t>
            </a:r>
            <a:r>
              <a:rPr lang="zh-CN" altLang="en-US" sz="1400" kern="0" dirty="0" smtClean="0">
                <a:latin typeface="微软雅黑" pitchFamily="34" charset="-122"/>
                <a:ea typeface="微软雅黑" pitchFamily="34" charset="-122"/>
              </a:rPr>
              <a:t>）需求度最高，其次为面部整体年轻化、淡斑等项目，隆胸、除皱、填补凹陷、下颌骨整形也是未来需求较多的项目。</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未来一年内</a:t>
            </a:r>
            <a:r>
              <a:rPr lang="zh-CN" altLang="en-US" sz="1400" kern="0" dirty="0" smtClean="0">
                <a:latin typeface="微软雅黑" pitchFamily="34" charset="-122"/>
                <a:ea typeface="微软雅黑" pitchFamily="34" charset="-122"/>
              </a:rPr>
              <a:t>有医疗美容需求的</a:t>
            </a:r>
            <a:r>
              <a:rPr lang="zh-CN" altLang="en-US" sz="1400" kern="0" dirty="0">
                <a:latin typeface="微软雅黑" pitchFamily="34" charset="-122"/>
                <a:ea typeface="微软雅黑" pitchFamily="34" charset="-122"/>
              </a:rPr>
              <a:t>消费者中，有</a:t>
            </a:r>
            <a:r>
              <a:rPr lang="en-US" altLang="zh-CN" sz="1400" kern="0" dirty="0">
                <a:latin typeface="微软雅黑" pitchFamily="34" charset="-122"/>
                <a:ea typeface="微软雅黑" pitchFamily="34" charset="-122"/>
              </a:rPr>
              <a:t>3.9%</a:t>
            </a:r>
            <a:r>
              <a:rPr lang="zh-CN" altLang="en-US" sz="1400" kern="0" dirty="0">
                <a:latin typeface="微软雅黑" pitchFamily="34" charset="-122"/>
                <a:ea typeface="微软雅黑" pitchFamily="34" charset="-122"/>
              </a:rPr>
              <a:t>的消费者过去</a:t>
            </a:r>
            <a:r>
              <a:rPr lang="zh-CN" altLang="en-US" sz="1400" kern="0" dirty="0" smtClean="0">
                <a:latin typeface="微软雅黑" pitchFamily="34" charset="-122"/>
                <a:ea typeface="微软雅黑" pitchFamily="34" charset="-122"/>
              </a:rPr>
              <a:t>已经有过</a:t>
            </a:r>
            <a:r>
              <a:rPr lang="zh-CN" altLang="en-US" sz="1400" kern="0" dirty="0">
                <a:latin typeface="微软雅黑" pitchFamily="34" charset="-122"/>
                <a:ea typeface="微软雅黑" pitchFamily="34" charset="-122"/>
              </a:rPr>
              <a:t>医疗</a:t>
            </a:r>
            <a:r>
              <a:rPr lang="zh-CN" altLang="en-US" sz="1400" kern="0" dirty="0" smtClean="0">
                <a:latin typeface="微软雅黑" pitchFamily="34" charset="-122"/>
                <a:ea typeface="微软雅黑" pitchFamily="34" charset="-122"/>
              </a:rPr>
              <a:t>美容经历。</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42</a:t>
            </a:fld>
            <a:endParaRPr lang="en-US" altLang="zh-CN"/>
          </a:p>
        </p:txBody>
      </p:sp>
      <p:graphicFrame>
        <p:nvGraphicFramePr>
          <p:cNvPr id="6" name="内容占位符 3"/>
          <p:cNvGraphicFramePr>
            <a:graphicFrameLocks/>
          </p:cNvGraphicFramePr>
          <p:nvPr>
            <p:extLst>
              <p:ext uri="{D42A27DB-BD31-4B8C-83A1-F6EECF244321}">
                <p14:modId xmlns="" xmlns:p14="http://schemas.microsoft.com/office/powerpoint/2010/main" val="1576130410"/>
              </p:ext>
            </p:extLst>
          </p:nvPr>
        </p:nvGraphicFramePr>
        <p:xfrm>
          <a:off x="381000" y="3078480"/>
          <a:ext cx="5334000" cy="314212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1219200" y="2613609"/>
            <a:ext cx="34290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消费者</a:t>
            </a:r>
            <a:r>
              <a:rPr lang="zh-CN" altLang="en-US" sz="1600" b="1" dirty="0" smtClean="0">
                <a:solidFill>
                  <a:schemeClr val="tx1"/>
                </a:solidFill>
                <a:latin typeface="微软雅黑" pitchFamily="34" charset="-122"/>
                <a:ea typeface="微软雅黑" pitchFamily="34" charset="-122"/>
              </a:rPr>
              <a:t>对医疗</a:t>
            </a:r>
            <a:r>
              <a:rPr lang="zh-CN" altLang="en-US" sz="1600" b="1" dirty="0">
                <a:solidFill>
                  <a:schemeClr val="tx1"/>
                </a:solidFill>
                <a:latin typeface="微软雅黑" pitchFamily="34" charset="-122"/>
                <a:ea typeface="微软雅黑" pitchFamily="34" charset="-122"/>
              </a:rPr>
              <a:t>美容项目的需求</a:t>
            </a:r>
          </a:p>
        </p:txBody>
      </p:sp>
      <p:sp>
        <p:nvSpPr>
          <p:cNvPr id="8" name="TextBox 7"/>
          <p:cNvSpPr txBox="1"/>
          <p:nvPr/>
        </p:nvSpPr>
        <p:spPr>
          <a:xfrm>
            <a:off x="2286000" y="3078480"/>
            <a:ext cx="1219200" cy="307777"/>
          </a:xfrm>
          <a:prstGeom prst="rect">
            <a:avLst/>
          </a:prstGeom>
          <a:noFill/>
        </p:spPr>
        <p:txBody>
          <a:bodyPr wrap="square" rtlCol="0">
            <a:spAutoFit/>
          </a:bodyPr>
          <a:lstStyle/>
          <a:p>
            <a:pPr algn="ctr"/>
            <a:r>
              <a:rPr lang="en-US" altLang="zh-CN" sz="1400" dirty="0" smtClean="0"/>
              <a:t>N=878</a:t>
            </a:r>
            <a:endParaRPr lang="zh-CN" altLang="en-US" sz="1400" dirty="0"/>
          </a:p>
        </p:txBody>
      </p:sp>
      <p:sp>
        <p:nvSpPr>
          <p:cNvPr id="10" name="矩形 9"/>
          <p:cNvSpPr/>
          <p:nvPr/>
        </p:nvSpPr>
        <p:spPr>
          <a:xfrm>
            <a:off x="152400" y="6220599"/>
            <a:ext cx="4572000" cy="276999"/>
          </a:xfrm>
          <a:prstGeom prst="rect">
            <a:avLst/>
          </a:prstGeom>
        </p:spPr>
        <p:txBody>
          <a:bodyPr>
            <a:spAutoFit/>
          </a:bodyPr>
          <a:lstStyle/>
          <a:p>
            <a:r>
              <a:rPr lang="en-US" altLang="zh-CN" sz="1200" i="1" dirty="0" smtClean="0">
                <a:latin typeface="微软雅黑" pitchFamily="34" charset="-122"/>
                <a:ea typeface="微软雅黑" pitchFamily="34" charset="-122"/>
              </a:rPr>
              <a:t>S4.【</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您打算做以下哪类医疗美容项目？</a:t>
            </a:r>
            <a:endParaRPr lang="zh-CN" altLang="en-US" sz="1200" i="1" dirty="0">
              <a:latin typeface="微软雅黑" pitchFamily="34" charset="-122"/>
              <a:ea typeface="微软雅黑" pitchFamily="34" charset="-122"/>
            </a:endParaRPr>
          </a:p>
        </p:txBody>
      </p:sp>
      <p:sp>
        <p:nvSpPr>
          <p:cNvPr id="11" name="Rectangle 3"/>
          <p:cNvSpPr>
            <a:spLocks noChangeArrowheads="1"/>
          </p:cNvSpPr>
          <p:nvPr/>
        </p:nvSpPr>
        <p:spPr bwMode="auto">
          <a:xfrm>
            <a:off x="5391150" y="2613609"/>
            <a:ext cx="29718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有医疗美容需求的消费者分布</a:t>
            </a:r>
            <a:endParaRPr lang="zh-CN" altLang="en-US" sz="1600" b="1" dirty="0">
              <a:solidFill>
                <a:schemeClr val="tx1"/>
              </a:solidFill>
              <a:latin typeface="微软雅黑" pitchFamily="34" charset="-122"/>
              <a:ea typeface="微软雅黑" pitchFamily="34" charset="-122"/>
            </a:endParaRPr>
          </a:p>
        </p:txBody>
      </p:sp>
      <p:sp>
        <p:nvSpPr>
          <p:cNvPr id="12" name="TextBox 11"/>
          <p:cNvSpPr txBox="1"/>
          <p:nvPr/>
        </p:nvSpPr>
        <p:spPr>
          <a:xfrm>
            <a:off x="6229350" y="3078480"/>
            <a:ext cx="1219200" cy="307777"/>
          </a:xfrm>
          <a:prstGeom prst="rect">
            <a:avLst/>
          </a:prstGeom>
          <a:noFill/>
        </p:spPr>
        <p:txBody>
          <a:bodyPr wrap="square" rtlCol="0">
            <a:spAutoFit/>
          </a:bodyPr>
          <a:lstStyle/>
          <a:p>
            <a:pPr algn="ctr"/>
            <a:r>
              <a:rPr lang="en-US" altLang="zh-CN" sz="1400" dirty="0" smtClean="0"/>
              <a:t>N=878</a:t>
            </a:r>
            <a:endParaRPr lang="zh-CN" altLang="en-US" sz="1400" dirty="0"/>
          </a:p>
        </p:txBody>
      </p:sp>
      <p:graphicFrame>
        <p:nvGraphicFramePr>
          <p:cNvPr id="13" name="图表 12"/>
          <p:cNvGraphicFramePr/>
          <p:nvPr>
            <p:extLst>
              <p:ext uri="{D42A27DB-BD31-4B8C-83A1-F6EECF244321}">
                <p14:modId xmlns="" xmlns:p14="http://schemas.microsoft.com/office/powerpoint/2010/main" val="1965937162"/>
              </p:ext>
            </p:extLst>
          </p:nvPr>
        </p:nvGraphicFramePr>
        <p:xfrm>
          <a:off x="5295900" y="3342025"/>
          <a:ext cx="3086100"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020473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女性对求美类项目需求较高，男性对修复类项目需求较高</a:t>
            </a:r>
            <a:endParaRPr lang="zh-CN" altLang="en-US" dirty="0"/>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43</a:t>
            </a:fld>
            <a:endParaRPr lang="en-US" altLang="zh-CN"/>
          </a:p>
        </p:txBody>
      </p:sp>
      <p:sp>
        <p:nvSpPr>
          <p:cNvPr id="6" name="矩形 5"/>
          <p:cNvSpPr/>
          <p:nvPr/>
        </p:nvSpPr>
        <p:spPr>
          <a:xfrm>
            <a:off x="152400" y="6220599"/>
            <a:ext cx="4572000" cy="276999"/>
          </a:xfrm>
          <a:prstGeom prst="rect">
            <a:avLst/>
          </a:prstGeom>
        </p:spPr>
        <p:txBody>
          <a:bodyPr>
            <a:spAutoFit/>
          </a:bodyPr>
          <a:lstStyle/>
          <a:p>
            <a:r>
              <a:rPr lang="en-US" altLang="zh-CN" sz="1200" i="1" dirty="0" smtClean="0">
                <a:latin typeface="微软雅黑" pitchFamily="34" charset="-122"/>
                <a:ea typeface="微软雅黑" pitchFamily="34" charset="-122"/>
              </a:rPr>
              <a:t>S4.【</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您打算做哪类医疗美容项目？</a:t>
            </a:r>
            <a:endParaRPr lang="zh-CN" altLang="en-US" sz="1200" i="1" dirty="0">
              <a:latin typeface="微软雅黑" pitchFamily="34" charset="-122"/>
              <a:ea typeface="微软雅黑" pitchFamily="34" charset="-122"/>
            </a:endParaRPr>
          </a:p>
        </p:txBody>
      </p:sp>
      <p:sp>
        <p:nvSpPr>
          <p:cNvPr id="8"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a:t>
            </a:r>
            <a:r>
              <a:rPr lang="zh-CN" altLang="en-US" sz="1600" b="1" dirty="0">
                <a:solidFill>
                  <a:schemeClr val="tx1"/>
                </a:solidFill>
                <a:latin typeface="微软雅黑" pitchFamily="34" charset="-122"/>
                <a:ea typeface="微软雅黑" pitchFamily="34" charset="-122"/>
              </a:rPr>
              <a:t>性别消费者</a:t>
            </a:r>
            <a:r>
              <a:rPr lang="zh-CN" altLang="en-US" sz="1600" b="1" dirty="0" smtClean="0">
                <a:solidFill>
                  <a:schemeClr val="tx1"/>
                </a:solidFill>
                <a:latin typeface="微软雅黑" pitchFamily="34" charset="-122"/>
                <a:ea typeface="微软雅黑" pitchFamily="34" charset="-122"/>
              </a:rPr>
              <a:t>对医疗</a:t>
            </a:r>
            <a:r>
              <a:rPr lang="zh-CN" altLang="en-US" sz="1600" b="1" dirty="0">
                <a:solidFill>
                  <a:schemeClr val="tx1"/>
                </a:solidFill>
                <a:latin typeface="微软雅黑" pitchFamily="34" charset="-122"/>
                <a:ea typeface="微软雅黑" pitchFamily="34" charset="-122"/>
              </a:rPr>
              <a:t>美容项目的需求</a:t>
            </a:r>
          </a:p>
        </p:txBody>
      </p:sp>
      <p:sp>
        <p:nvSpPr>
          <p:cNvPr id="9"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女性仍为医疗美容最主要的消费者，女性需求最多的三类项目</a:t>
            </a:r>
            <a:r>
              <a:rPr lang="zh-CN" altLang="en-US" sz="1400" kern="0" dirty="0">
                <a:latin typeface="微软雅黑" pitchFamily="34" charset="-122"/>
                <a:ea typeface="微软雅黑" pitchFamily="34" charset="-122"/>
              </a:rPr>
              <a:t>为五官塑</a:t>
            </a:r>
            <a:r>
              <a:rPr lang="zh-CN" altLang="en-US" sz="1400" kern="0" dirty="0" smtClean="0">
                <a:latin typeface="微软雅黑" pitchFamily="34" charset="-122"/>
                <a:ea typeface="微软雅黑" pitchFamily="34" charset="-122"/>
              </a:rPr>
              <a:t>型项目</a:t>
            </a:r>
            <a:r>
              <a:rPr lang="zh-CN" altLang="en-US" sz="1400" kern="0" dirty="0">
                <a:latin typeface="微软雅黑" pitchFamily="34" charset="-122"/>
                <a:ea typeface="微软雅黑" pitchFamily="34" charset="-122"/>
              </a:rPr>
              <a:t>（如双眼皮、隆鼻、祛眼袋等</a:t>
            </a:r>
            <a:r>
              <a:rPr lang="zh-CN" altLang="en-US" sz="1400" kern="0" dirty="0" smtClean="0">
                <a:latin typeface="微软雅黑" pitchFamily="34" charset="-122"/>
                <a:ea typeface="微软雅黑" pitchFamily="34" charset="-122"/>
              </a:rPr>
              <a:t>）、面部</a:t>
            </a:r>
            <a:r>
              <a:rPr lang="zh-CN" altLang="en-US" sz="1400" kern="0" dirty="0">
                <a:latin typeface="微软雅黑" pitchFamily="34" charset="-122"/>
                <a:ea typeface="微软雅黑" pitchFamily="34" charset="-122"/>
              </a:rPr>
              <a:t>整体</a:t>
            </a:r>
            <a:r>
              <a:rPr lang="zh-CN" altLang="en-US" sz="1400" kern="0" dirty="0" smtClean="0">
                <a:latin typeface="微软雅黑" pitchFamily="34" charset="-122"/>
                <a:ea typeface="微软雅黑" pitchFamily="34" charset="-122"/>
              </a:rPr>
              <a:t>年轻化</a:t>
            </a:r>
            <a:r>
              <a:rPr lang="en-US" altLang="zh-CN" sz="1400" kern="0" dirty="0" smtClean="0">
                <a:latin typeface="微软雅黑" pitchFamily="34" charset="-122"/>
                <a:ea typeface="微软雅黑" pitchFamily="34" charset="-122"/>
              </a:rPr>
              <a:t>/</a:t>
            </a:r>
            <a:r>
              <a:rPr lang="zh-CN" altLang="en-US" sz="1400" kern="0" dirty="0" smtClean="0">
                <a:latin typeface="微软雅黑" pitchFamily="34" charset="-122"/>
                <a:ea typeface="微软雅黑" pitchFamily="34" charset="-122"/>
              </a:rPr>
              <a:t>淡斑和隆胸项目，其次为除皱、填补凹陷、下颌骨整形等项目。</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除五官塑型和面部年轻化项目外，男性对填补凹陷项目的需求明显高于女性，这也</a:t>
            </a:r>
            <a:r>
              <a:rPr lang="zh-CN" altLang="en-US" sz="1400" kern="0" dirty="0">
                <a:latin typeface="微软雅黑" pitchFamily="34" charset="-122"/>
                <a:ea typeface="微软雅黑" pitchFamily="34" charset="-122"/>
              </a:rPr>
              <a:t>反映出</a:t>
            </a:r>
            <a:r>
              <a:rPr lang="zh-CN" altLang="en-US" sz="1400" kern="0" dirty="0" smtClean="0">
                <a:latin typeface="微软雅黑" pitchFamily="34" charset="-122"/>
                <a:ea typeface="微软雅黑" pitchFamily="34" charset="-122"/>
              </a:rPr>
              <a:t>目前</a:t>
            </a:r>
            <a:r>
              <a:rPr lang="zh-CN" altLang="en-US" sz="1400" kern="0" dirty="0">
                <a:latin typeface="微软雅黑" pitchFamily="34" charset="-122"/>
                <a:ea typeface="微软雅黑" pitchFamily="34" charset="-122"/>
              </a:rPr>
              <a:t>男性</a:t>
            </a:r>
            <a:r>
              <a:rPr lang="zh-CN" altLang="en-US" sz="1400" kern="0" dirty="0" smtClean="0">
                <a:latin typeface="微软雅黑" pitchFamily="34" charset="-122"/>
                <a:ea typeface="微软雅黑" pitchFamily="34" charset="-122"/>
              </a:rPr>
              <a:t>医疗美容市场的需求较女性更侧重于修复类美容而非求美类美容。</a:t>
            </a:r>
            <a:endParaRPr lang="zh-CN" altLang="en-US" sz="1400" kern="0" dirty="0">
              <a:latin typeface="微软雅黑" pitchFamily="34" charset="-122"/>
              <a:ea typeface="微软雅黑" pitchFamily="34" charset="-122"/>
            </a:endParaRPr>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1472853035"/>
              </p:ext>
            </p:extLst>
          </p:nvPr>
        </p:nvGraphicFramePr>
        <p:xfrm>
          <a:off x="838200" y="3200401"/>
          <a:ext cx="7467600" cy="3020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表格 9"/>
          <p:cNvGraphicFramePr>
            <a:graphicFrameLocks noGrp="1"/>
          </p:cNvGraphicFramePr>
          <p:nvPr>
            <p:extLst>
              <p:ext uri="{D42A27DB-BD31-4B8C-83A1-F6EECF244321}">
                <p14:modId xmlns="" xmlns:p14="http://schemas.microsoft.com/office/powerpoint/2010/main" val="859320509"/>
              </p:ext>
            </p:extLst>
          </p:nvPr>
        </p:nvGraphicFramePr>
        <p:xfrm>
          <a:off x="3810000" y="3429000"/>
          <a:ext cx="1600200" cy="274320"/>
        </p:xfrm>
        <a:graphic>
          <a:graphicData uri="http://schemas.openxmlformats.org/drawingml/2006/table">
            <a:tbl>
              <a:tblPr firstRow="1" bandRow="1">
                <a:tableStyleId>{5C22544A-7EE6-4342-B048-85BDC9FD1C3A}</a:tableStyleId>
              </a:tblPr>
              <a:tblGrid>
                <a:gridCol w="800100"/>
                <a:gridCol w="800100"/>
              </a:tblGrid>
              <a:tr h="228600">
                <a:tc>
                  <a:txBody>
                    <a:bodyPr/>
                    <a:lstStyle/>
                    <a:p>
                      <a:pPr algn="ctr"/>
                      <a:r>
                        <a:rPr lang="en-US" altLang="zh-CN" sz="1200" b="0" dirty="0" smtClean="0">
                          <a:solidFill>
                            <a:schemeClr val="tx1"/>
                          </a:solidFill>
                          <a:latin typeface="微软雅黑" pitchFamily="34" charset="-122"/>
                          <a:ea typeface="微软雅黑" pitchFamily="34" charset="-122"/>
                        </a:rPr>
                        <a:t>n=42</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微软雅黑" pitchFamily="34" charset="-122"/>
                          <a:ea typeface="微软雅黑" pitchFamily="34" charset="-122"/>
                        </a:rPr>
                        <a:t>n=836</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6276837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412750"/>
            <a:ext cx="8686800" cy="563563"/>
          </a:xfrm>
        </p:spPr>
        <p:txBody>
          <a:bodyPr/>
          <a:lstStyle/>
          <a:p>
            <a:r>
              <a:rPr lang="zh-CN" altLang="en-US" dirty="0" smtClean="0"/>
              <a:t>随年龄增长，消费者</a:t>
            </a:r>
            <a:r>
              <a:rPr lang="zh-CN" altLang="en-US" dirty="0"/>
              <a:t>对除皱和面部年轻化项目</a:t>
            </a:r>
            <a:r>
              <a:rPr lang="zh-CN" altLang="en-US" dirty="0" smtClean="0"/>
              <a:t>需求逐渐提升</a:t>
            </a:r>
            <a:endParaRPr lang="zh-CN" altLang="en-US" dirty="0"/>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44</a:t>
            </a:fld>
            <a:endParaRPr lang="en-US" altLang="zh-CN"/>
          </a:p>
        </p:txBody>
      </p:sp>
      <p:sp>
        <p:nvSpPr>
          <p:cNvPr id="6" name="矩形 5"/>
          <p:cNvSpPr/>
          <p:nvPr/>
        </p:nvSpPr>
        <p:spPr>
          <a:xfrm>
            <a:off x="152400" y="6220599"/>
            <a:ext cx="4572000" cy="276999"/>
          </a:xfrm>
          <a:prstGeom prst="rect">
            <a:avLst/>
          </a:prstGeom>
        </p:spPr>
        <p:txBody>
          <a:bodyPr>
            <a:spAutoFit/>
          </a:bodyPr>
          <a:lstStyle/>
          <a:p>
            <a:r>
              <a:rPr lang="en-US" altLang="zh-CN" sz="1200" i="1" dirty="0">
                <a:latin typeface="微软雅黑" pitchFamily="34" charset="-122"/>
                <a:ea typeface="微软雅黑" pitchFamily="34" charset="-122"/>
              </a:rPr>
              <a:t>S4.【</a:t>
            </a:r>
            <a:r>
              <a:rPr lang="zh-CN" altLang="en-US" sz="1200" i="1" dirty="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您</a:t>
            </a:r>
            <a:r>
              <a:rPr lang="zh-CN" altLang="en-US" sz="1200" i="1" dirty="0">
                <a:latin typeface="微软雅黑" pitchFamily="34" charset="-122"/>
                <a:ea typeface="微软雅黑" pitchFamily="34" charset="-122"/>
              </a:rPr>
              <a:t>打算</a:t>
            </a:r>
            <a:r>
              <a:rPr lang="zh-CN" altLang="en-US" sz="1200" i="1" dirty="0" smtClean="0">
                <a:latin typeface="微软雅黑" pitchFamily="34" charset="-122"/>
                <a:ea typeface="微软雅黑" pitchFamily="34" charset="-122"/>
              </a:rPr>
              <a:t>做哪</a:t>
            </a:r>
            <a:r>
              <a:rPr lang="zh-CN" altLang="en-US" sz="1200" i="1" dirty="0">
                <a:latin typeface="微软雅黑" pitchFamily="34" charset="-122"/>
                <a:ea typeface="微软雅黑" pitchFamily="34" charset="-122"/>
              </a:rPr>
              <a:t>类医疗美容项目？</a:t>
            </a:r>
          </a:p>
        </p:txBody>
      </p:sp>
      <p:sp>
        <p:nvSpPr>
          <p:cNvPr id="8"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不同年龄消费者对医疗</a:t>
            </a:r>
            <a:r>
              <a:rPr lang="zh-CN" altLang="en-US" sz="1600" b="1" dirty="0">
                <a:solidFill>
                  <a:schemeClr val="tx1"/>
                </a:solidFill>
                <a:latin typeface="微软雅黑" pitchFamily="34" charset="-122"/>
                <a:ea typeface="微软雅黑" pitchFamily="34" charset="-122"/>
              </a:rPr>
              <a:t>美容项目的需求</a:t>
            </a:r>
          </a:p>
        </p:txBody>
      </p:sp>
      <p:sp>
        <p:nvSpPr>
          <p:cNvPr id="9"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en-US" altLang="zh-CN" sz="1400" kern="0" dirty="0" smtClean="0">
                <a:latin typeface="微软雅黑" pitchFamily="34" charset="-122"/>
                <a:ea typeface="微软雅黑" pitchFamily="34" charset="-122"/>
              </a:rPr>
              <a:t>20-50</a:t>
            </a:r>
            <a:r>
              <a:rPr lang="zh-CN" altLang="en-US" sz="1400" kern="0" dirty="0" smtClean="0">
                <a:latin typeface="微软雅黑" pitchFamily="34" charset="-122"/>
                <a:ea typeface="微软雅黑" pitchFamily="34" charset="-122"/>
              </a:rPr>
              <a:t>岁的消费者仍是</a:t>
            </a:r>
            <a:r>
              <a:rPr lang="zh-CN" altLang="en-US" sz="1400" kern="0" dirty="0">
                <a:latin typeface="微软雅黑" pitchFamily="34" charset="-122"/>
                <a:ea typeface="微软雅黑" pitchFamily="34" charset="-122"/>
              </a:rPr>
              <a:t>目前医疗美容市场最主要的目标客</a:t>
            </a:r>
            <a:r>
              <a:rPr lang="zh-CN" altLang="en-US" sz="1400" kern="0" dirty="0" smtClean="0">
                <a:latin typeface="微软雅黑" pitchFamily="34" charset="-122"/>
                <a:ea typeface="微软雅黑" pitchFamily="34" charset="-122"/>
              </a:rPr>
              <a:t>群。</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en-US" altLang="zh-CN" sz="1400" kern="0" dirty="0" smtClean="0">
                <a:latin typeface="微软雅黑" pitchFamily="34" charset="-122"/>
                <a:ea typeface="微软雅黑" pitchFamily="34" charset="-122"/>
              </a:rPr>
              <a:t>20-35</a:t>
            </a:r>
            <a:r>
              <a:rPr lang="zh-CN" altLang="en-US" sz="1400" kern="0" dirty="0" smtClean="0">
                <a:latin typeface="微软雅黑" pitchFamily="34" charset="-122"/>
                <a:ea typeface="微软雅黑" pitchFamily="34" charset="-122"/>
              </a:rPr>
              <a:t>岁的消费者仅除皱需求较低，其他医疗美容项目需求度均较高。总体来看，</a:t>
            </a:r>
            <a:r>
              <a:rPr lang="en-US" altLang="zh-CN" sz="1400" kern="0" dirty="0" smtClean="0">
                <a:latin typeface="微软雅黑" pitchFamily="34" charset="-122"/>
                <a:ea typeface="微软雅黑" pitchFamily="34" charset="-122"/>
              </a:rPr>
              <a:t>36-50</a:t>
            </a:r>
            <a:r>
              <a:rPr lang="zh-CN" altLang="en-US" sz="1400" kern="0" dirty="0">
                <a:latin typeface="微软雅黑" pitchFamily="34" charset="-122"/>
                <a:ea typeface="微软雅黑" pitchFamily="34" charset="-122"/>
              </a:rPr>
              <a:t>岁的</a:t>
            </a:r>
            <a:r>
              <a:rPr lang="zh-CN" altLang="en-US" sz="1400" kern="0" dirty="0" smtClean="0">
                <a:latin typeface="微软雅黑" pitchFamily="34" charset="-122"/>
                <a:ea typeface="微软雅黑" pitchFamily="34" charset="-122"/>
              </a:rPr>
              <a:t>消费者医疗美容需求仅次于</a:t>
            </a:r>
            <a:r>
              <a:rPr lang="en-US" altLang="zh-CN" sz="1400" kern="0" dirty="0" smtClean="0">
                <a:latin typeface="微软雅黑" pitchFamily="34" charset="-122"/>
                <a:ea typeface="微软雅黑" pitchFamily="34" charset="-122"/>
              </a:rPr>
              <a:t>20-35</a:t>
            </a:r>
            <a:r>
              <a:rPr lang="zh-CN" altLang="en-US" sz="1400" kern="0" dirty="0" smtClean="0">
                <a:latin typeface="微软雅黑" pitchFamily="34" charset="-122"/>
                <a:ea typeface="微软雅黑" pitchFamily="34" charset="-122"/>
              </a:rPr>
              <a:t>岁的年轻人，而除皱需求明显较年轻人高；</a:t>
            </a:r>
            <a:r>
              <a:rPr lang="en-US" altLang="zh-CN" sz="1400" kern="0" dirty="0" smtClean="0">
                <a:latin typeface="微软雅黑" pitchFamily="34" charset="-122"/>
                <a:ea typeface="微软雅黑" pitchFamily="34" charset="-122"/>
              </a:rPr>
              <a:t>50</a:t>
            </a:r>
            <a:r>
              <a:rPr lang="zh-CN" altLang="en-US" sz="1400" kern="0" dirty="0">
                <a:latin typeface="微软雅黑" pitchFamily="34" charset="-122"/>
                <a:ea typeface="微软雅黑" pitchFamily="34" charset="-122"/>
              </a:rPr>
              <a:t>岁</a:t>
            </a:r>
            <a:r>
              <a:rPr lang="zh-CN" altLang="en-US" sz="1400" kern="0" dirty="0" smtClean="0">
                <a:latin typeface="微软雅黑" pitchFamily="34" charset="-122"/>
                <a:ea typeface="微软雅黑" pitchFamily="34" charset="-122"/>
              </a:rPr>
              <a:t>以上人群目前对除皱和拉皮淡斑项目情有独钟，其求</a:t>
            </a:r>
            <a:r>
              <a:rPr lang="zh-CN" altLang="en-US" sz="1400" kern="0" dirty="0">
                <a:latin typeface="微软雅黑" pitchFamily="34" charset="-122"/>
                <a:ea typeface="微软雅黑" pitchFamily="34" charset="-122"/>
              </a:rPr>
              <a:t>美</a:t>
            </a:r>
            <a:r>
              <a:rPr lang="zh-CN" altLang="en-US" sz="1400" kern="0" dirty="0" smtClean="0">
                <a:latin typeface="微软雅黑" pitchFamily="34" charset="-122"/>
                <a:ea typeface="微软雅黑" pitchFamily="34" charset="-122"/>
              </a:rPr>
              <a:t>意识也已</a:t>
            </a:r>
            <a:r>
              <a:rPr lang="zh-CN" altLang="en-US" sz="1400" kern="0" dirty="0">
                <a:latin typeface="微软雅黑" pitchFamily="34" charset="-122"/>
                <a:ea typeface="微软雅黑" pitchFamily="34" charset="-122"/>
              </a:rPr>
              <a:t>逐渐</a:t>
            </a:r>
            <a:r>
              <a:rPr lang="zh-CN" altLang="en-US" sz="1400" kern="0" dirty="0" smtClean="0">
                <a:latin typeface="微软雅黑" pitchFamily="34" charset="-122"/>
                <a:ea typeface="微软雅黑" pitchFamily="34" charset="-122"/>
              </a:rPr>
              <a:t>觉醒。</a:t>
            </a:r>
            <a:endParaRPr lang="zh-CN" altLang="en-US" sz="1400" kern="0" dirty="0">
              <a:latin typeface="微软雅黑" pitchFamily="34" charset="-122"/>
              <a:ea typeface="微软雅黑" pitchFamily="34" charset="-122"/>
            </a:endParaRPr>
          </a:p>
        </p:txBody>
      </p:sp>
      <p:graphicFrame>
        <p:nvGraphicFramePr>
          <p:cNvPr id="11" name="内容占位符 3"/>
          <p:cNvGraphicFramePr>
            <a:graphicFrameLocks noGrp="1"/>
          </p:cNvGraphicFramePr>
          <p:nvPr>
            <p:ph idx="1"/>
            <p:extLst>
              <p:ext uri="{D42A27DB-BD31-4B8C-83A1-F6EECF244321}">
                <p14:modId xmlns="" xmlns:p14="http://schemas.microsoft.com/office/powerpoint/2010/main" val="3895663099"/>
              </p:ext>
            </p:extLst>
          </p:nvPr>
        </p:nvGraphicFramePr>
        <p:xfrm>
          <a:off x="762000" y="3002281"/>
          <a:ext cx="7467600" cy="32461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表格 11"/>
          <p:cNvGraphicFramePr>
            <a:graphicFrameLocks noGrp="1"/>
          </p:cNvGraphicFramePr>
          <p:nvPr>
            <p:extLst>
              <p:ext uri="{D42A27DB-BD31-4B8C-83A1-F6EECF244321}">
                <p14:modId xmlns="" xmlns:p14="http://schemas.microsoft.com/office/powerpoint/2010/main" val="3825689304"/>
              </p:ext>
            </p:extLst>
          </p:nvPr>
        </p:nvGraphicFramePr>
        <p:xfrm>
          <a:off x="3581400" y="3348038"/>
          <a:ext cx="2590800" cy="233362"/>
        </p:xfrm>
        <a:graphic>
          <a:graphicData uri="http://schemas.openxmlformats.org/drawingml/2006/table">
            <a:tbl>
              <a:tblPr>
                <a:tableStyleId>{5C22544A-7EE6-4342-B048-85BDC9FD1C3A}</a:tableStyleId>
              </a:tblPr>
              <a:tblGrid>
                <a:gridCol w="863600"/>
                <a:gridCol w="863600"/>
                <a:gridCol w="863600"/>
              </a:tblGrid>
              <a:tr h="233362">
                <a:tc>
                  <a:txBody>
                    <a:bodyPr/>
                    <a:lstStyle/>
                    <a:p>
                      <a:pPr algn="ctr" fontAlgn="t"/>
                      <a:r>
                        <a:rPr lang="en-US" sz="1200" u="none" strike="noStrike" dirty="0">
                          <a:effectLst/>
                          <a:latin typeface="微软雅黑" pitchFamily="34" charset="-122"/>
                          <a:ea typeface="微软雅黑" pitchFamily="34" charset="-122"/>
                        </a:rPr>
                        <a:t>n=565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n=497</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smtClean="0">
                          <a:effectLst/>
                          <a:latin typeface="微软雅黑" pitchFamily="34" charset="-122"/>
                          <a:ea typeface="微软雅黑" pitchFamily="34" charset="-122"/>
                        </a:rPr>
                        <a:t>n*=</a:t>
                      </a:r>
                      <a:r>
                        <a:rPr lang="en-US" sz="1200" u="none" strike="noStrike" dirty="0">
                          <a:effectLst/>
                          <a:latin typeface="微软雅黑" pitchFamily="34" charset="-122"/>
                          <a:ea typeface="微软雅黑" pitchFamily="34" charset="-122"/>
                        </a:rPr>
                        <a:t>23</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52228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2010</a:t>
            </a:r>
            <a:r>
              <a:rPr lang="zh-CN" altLang="en-US" dirty="0" smtClean="0"/>
              <a:t>年美国最受欢迎的医疗美容项目</a:t>
            </a:r>
            <a:endParaRPr lang="zh-CN" altLang="en-US" dirty="0"/>
          </a:p>
        </p:txBody>
      </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45</a:t>
            </a:fld>
            <a:endParaRPr lang="en-US" altLang="zh-CN"/>
          </a:p>
        </p:txBody>
      </p:sp>
      <p:sp>
        <p:nvSpPr>
          <p:cNvPr id="7" name="TextBox 6"/>
          <p:cNvSpPr txBox="1"/>
          <p:nvPr/>
        </p:nvSpPr>
        <p:spPr>
          <a:xfrm>
            <a:off x="609600" y="6096000"/>
            <a:ext cx="3049979" cy="276999"/>
          </a:xfrm>
          <a:prstGeom prst="rect">
            <a:avLst/>
          </a:prstGeom>
          <a:noFill/>
        </p:spPr>
        <p:txBody>
          <a:bodyPr wrap="square" rtlCol="0">
            <a:spAutoFit/>
          </a:bodyPr>
          <a:lstStyle/>
          <a:p>
            <a:r>
              <a:rPr lang="zh-CN" altLang="en-US" sz="1200" dirty="0" smtClean="0">
                <a:latin typeface="微软雅黑" pitchFamily="34" charset="-122"/>
              </a:rPr>
              <a:t>数据来源：</a:t>
            </a:r>
            <a:r>
              <a:rPr lang="en-US" altLang="zh-CN" sz="1200" dirty="0">
                <a:latin typeface="微软雅黑" pitchFamily="34" charset="-122"/>
              </a:rPr>
              <a:t>2010</a:t>
            </a:r>
            <a:r>
              <a:rPr lang="zh-CN" altLang="en-US" sz="1200" dirty="0">
                <a:latin typeface="微软雅黑" pitchFamily="34" charset="-122"/>
              </a:rPr>
              <a:t>年度美国整形美容数据库 </a:t>
            </a:r>
          </a:p>
        </p:txBody>
      </p:sp>
      <p:pic>
        <p:nvPicPr>
          <p:cNvPr id="103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3819265"/>
            <a:ext cx="6019799" cy="2276735"/>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35481" y="1295400"/>
            <a:ext cx="5913119" cy="2423734"/>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04092" y="1280160"/>
            <a:ext cx="677108" cy="2438974"/>
          </a:xfrm>
          <a:prstGeom prst="rect">
            <a:avLst/>
          </a:prstGeom>
          <a:solidFill>
            <a:schemeClr val="bg1">
              <a:lumMod val="75000"/>
            </a:schemeClr>
          </a:solidFill>
          <a:ln>
            <a:solidFill>
              <a:schemeClr val="accent1"/>
            </a:solidFill>
          </a:ln>
        </p:spPr>
        <p:txBody>
          <a:bodyPr vert="eaVert" wrap="square" rtlCol="0" anchor="ctr">
            <a:spAutoFit/>
          </a:bodyPr>
          <a:lstStyle/>
          <a:p>
            <a:pPr algn="ctr"/>
            <a:r>
              <a:rPr lang="en-US" altLang="zh-CN" sz="1600" b="1" dirty="0" smtClean="0">
                <a:latin typeface="微软雅黑" pitchFamily="34" charset="-122"/>
              </a:rPr>
              <a:t>2010</a:t>
            </a:r>
            <a:r>
              <a:rPr lang="zh-CN" altLang="en-US" sz="1600" b="1" dirty="0" smtClean="0">
                <a:latin typeface="微软雅黑" pitchFamily="34" charset="-122"/>
              </a:rPr>
              <a:t>年美国排名前五的</a:t>
            </a:r>
            <a:endParaRPr lang="en-US" altLang="zh-CN" sz="1600" b="1" dirty="0" smtClean="0">
              <a:latin typeface="微软雅黑" pitchFamily="34" charset="-122"/>
            </a:endParaRPr>
          </a:p>
          <a:p>
            <a:pPr algn="ctr"/>
            <a:r>
              <a:rPr lang="zh-CN" altLang="en-US" sz="1600" b="1" dirty="0" smtClean="0">
                <a:latin typeface="微软雅黑" pitchFamily="34" charset="-122"/>
              </a:rPr>
              <a:t>手术类美容项目</a:t>
            </a:r>
            <a:endParaRPr lang="zh-CN" altLang="en-US" sz="1600" b="1" dirty="0">
              <a:latin typeface="微软雅黑" pitchFamily="34" charset="-122"/>
            </a:endParaRPr>
          </a:p>
        </p:txBody>
      </p:sp>
      <p:sp>
        <p:nvSpPr>
          <p:cNvPr id="11" name="TextBox 10"/>
          <p:cNvSpPr txBox="1"/>
          <p:nvPr/>
        </p:nvSpPr>
        <p:spPr>
          <a:xfrm>
            <a:off x="1304092" y="3810000"/>
            <a:ext cx="677108" cy="2285999"/>
          </a:xfrm>
          <a:prstGeom prst="rect">
            <a:avLst/>
          </a:prstGeom>
          <a:solidFill>
            <a:schemeClr val="bg1">
              <a:lumMod val="75000"/>
            </a:schemeClr>
          </a:solidFill>
          <a:ln>
            <a:solidFill>
              <a:schemeClr val="accent1"/>
            </a:solidFill>
          </a:ln>
        </p:spPr>
        <p:txBody>
          <a:bodyPr vert="eaVert" wrap="square" rtlCol="0" anchor="ctr">
            <a:spAutoFit/>
          </a:bodyPr>
          <a:lstStyle/>
          <a:p>
            <a:pPr algn="ctr"/>
            <a:r>
              <a:rPr lang="en-US" altLang="zh-CN" sz="1600" b="1" dirty="0" smtClean="0">
                <a:latin typeface="微软雅黑" pitchFamily="34" charset="-122"/>
              </a:rPr>
              <a:t>2010</a:t>
            </a:r>
            <a:r>
              <a:rPr lang="zh-CN" altLang="en-US" sz="1600" b="1" dirty="0">
                <a:latin typeface="微软雅黑" pitchFamily="34" charset="-122"/>
              </a:rPr>
              <a:t>年美国排名</a:t>
            </a:r>
            <a:r>
              <a:rPr lang="zh-CN" altLang="en-US" sz="1600" b="1" dirty="0" smtClean="0">
                <a:latin typeface="微软雅黑" pitchFamily="34" charset="-122"/>
              </a:rPr>
              <a:t>前五的</a:t>
            </a:r>
            <a:endParaRPr lang="en-US" altLang="zh-CN" sz="1600" b="1" dirty="0" smtClean="0">
              <a:latin typeface="微软雅黑" pitchFamily="34" charset="-122"/>
            </a:endParaRPr>
          </a:p>
          <a:p>
            <a:pPr algn="ctr"/>
            <a:r>
              <a:rPr lang="zh-CN" altLang="en-US" sz="1600" b="1" dirty="0" smtClean="0">
                <a:latin typeface="微软雅黑" pitchFamily="34" charset="-122"/>
              </a:rPr>
              <a:t>非手术类美容项目</a:t>
            </a:r>
            <a:endParaRPr lang="zh-CN" altLang="en-US" sz="1600" b="1" dirty="0">
              <a:latin typeface="微软雅黑" pitchFamily="34" charset="-122"/>
            </a:endParaRPr>
          </a:p>
        </p:txBody>
      </p:sp>
    </p:spTree>
    <p:extLst>
      <p:ext uri="{BB962C8B-B14F-4D97-AF65-F5344CB8AC3E}">
        <p14:creationId xmlns="" xmlns:p14="http://schemas.microsoft.com/office/powerpoint/2010/main" val="3253369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dirty="0" smtClean="0"/>
              <a:t>2010</a:t>
            </a:r>
            <a:r>
              <a:rPr lang="zh-CN" altLang="en-US" dirty="0" smtClean="0"/>
              <a:t>年美国排名</a:t>
            </a:r>
            <a:r>
              <a:rPr lang="zh-CN" altLang="en-US" dirty="0"/>
              <a:t>前五</a:t>
            </a:r>
            <a:r>
              <a:rPr lang="zh-CN" altLang="en-US" dirty="0" smtClean="0"/>
              <a:t>的美容外科手术（分性别）</a:t>
            </a:r>
            <a:endParaRPr lang="zh-CN" altLang="en-US" dirty="0"/>
          </a:p>
        </p:txBody>
      </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46</a:t>
            </a:fld>
            <a:endParaRPr lang="en-US" altLang="zh-CN"/>
          </a:p>
        </p:txBody>
      </p:sp>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1094886"/>
            <a:ext cx="6705600" cy="2378482"/>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1640" y="3559907"/>
            <a:ext cx="6385560" cy="2536092"/>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21378" y="1082040"/>
            <a:ext cx="677108" cy="2391328"/>
          </a:xfrm>
          <a:prstGeom prst="rect">
            <a:avLst/>
          </a:prstGeom>
          <a:solidFill>
            <a:schemeClr val="bg1">
              <a:lumMod val="75000"/>
            </a:schemeClr>
          </a:solidFill>
          <a:ln>
            <a:solidFill>
              <a:schemeClr val="accent1"/>
            </a:solidFill>
          </a:ln>
        </p:spPr>
        <p:txBody>
          <a:bodyPr vert="eaVert" wrap="square" rtlCol="0" anchor="ctr">
            <a:spAutoFit/>
          </a:bodyPr>
          <a:lstStyle/>
          <a:p>
            <a:pPr algn="ctr"/>
            <a:r>
              <a:rPr lang="en-US" altLang="zh-CN" sz="1600" b="1" dirty="0" smtClean="0">
                <a:latin typeface="微软雅黑" pitchFamily="34" charset="-122"/>
              </a:rPr>
              <a:t>2010</a:t>
            </a:r>
            <a:r>
              <a:rPr lang="zh-CN" altLang="en-US" sz="1600" b="1" dirty="0" smtClean="0">
                <a:latin typeface="微软雅黑" pitchFamily="34" charset="-122"/>
              </a:rPr>
              <a:t>年排名前五的</a:t>
            </a:r>
            <a:endParaRPr lang="en-US" altLang="zh-CN" sz="1600" b="1" dirty="0" smtClean="0">
              <a:latin typeface="微软雅黑" pitchFamily="34" charset="-122"/>
            </a:endParaRPr>
          </a:p>
          <a:p>
            <a:pPr algn="ctr"/>
            <a:r>
              <a:rPr lang="zh-CN" altLang="en-US" sz="1600" b="1" dirty="0" smtClean="0">
                <a:latin typeface="微软雅黑" pitchFamily="34" charset="-122"/>
              </a:rPr>
              <a:t>女性美容外科手术</a:t>
            </a:r>
            <a:endParaRPr lang="zh-CN" altLang="en-US" sz="1600" b="1" dirty="0">
              <a:latin typeface="微软雅黑" pitchFamily="34" charset="-122"/>
            </a:endParaRPr>
          </a:p>
        </p:txBody>
      </p:sp>
      <p:sp>
        <p:nvSpPr>
          <p:cNvPr id="11" name="TextBox 10"/>
          <p:cNvSpPr txBox="1"/>
          <p:nvPr/>
        </p:nvSpPr>
        <p:spPr>
          <a:xfrm>
            <a:off x="1021378" y="3550920"/>
            <a:ext cx="677108" cy="2545080"/>
          </a:xfrm>
          <a:prstGeom prst="rect">
            <a:avLst/>
          </a:prstGeom>
          <a:solidFill>
            <a:schemeClr val="bg1">
              <a:lumMod val="75000"/>
            </a:schemeClr>
          </a:solidFill>
          <a:ln>
            <a:solidFill>
              <a:schemeClr val="accent1"/>
            </a:solidFill>
          </a:ln>
        </p:spPr>
        <p:txBody>
          <a:bodyPr vert="eaVert" wrap="square" rtlCol="0" anchor="ctr">
            <a:spAutoFit/>
          </a:bodyPr>
          <a:lstStyle/>
          <a:p>
            <a:pPr algn="ctr"/>
            <a:r>
              <a:rPr lang="en-US" altLang="zh-CN" sz="1600" b="1" dirty="0">
                <a:latin typeface="微软雅黑" pitchFamily="34" charset="-122"/>
              </a:rPr>
              <a:t>2010</a:t>
            </a:r>
            <a:r>
              <a:rPr lang="zh-CN" altLang="en-US" sz="1600" b="1" dirty="0">
                <a:latin typeface="微软雅黑" pitchFamily="34" charset="-122"/>
              </a:rPr>
              <a:t>年排名前五的</a:t>
            </a:r>
            <a:endParaRPr lang="en-US" altLang="zh-CN" sz="1600" b="1" dirty="0">
              <a:latin typeface="微软雅黑" pitchFamily="34" charset="-122"/>
            </a:endParaRPr>
          </a:p>
          <a:p>
            <a:pPr algn="ctr"/>
            <a:r>
              <a:rPr lang="zh-CN" altLang="en-US" sz="1600" b="1" dirty="0" smtClean="0">
                <a:latin typeface="微软雅黑" pitchFamily="34" charset="-122"/>
              </a:rPr>
              <a:t>男性美容</a:t>
            </a:r>
            <a:r>
              <a:rPr lang="zh-CN" altLang="en-US" sz="1600" b="1" dirty="0">
                <a:latin typeface="微软雅黑" pitchFamily="34" charset="-122"/>
              </a:rPr>
              <a:t>外科手术</a:t>
            </a:r>
          </a:p>
        </p:txBody>
      </p:sp>
      <p:sp>
        <p:nvSpPr>
          <p:cNvPr id="12" name="TextBox 11"/>
          <p:cNvSpPr txBox="1"/>
          <p:nvPr/>
        </p:nvSpPr>
        <p:spPr>
          <a:xfrm>
            <a:off x="609600" y="6096000"/>
            <a:ext cx="3049979" cy="276999"/>
          </a:xfrm>
          <a:prstGeom prst="rect">
            <a:avLst/>
          </a:prstGeom>
          <a:noFill/>
        </p:spPr>
        <p:txBody>
          <a:bodyPr wrap="square" rtlCol="0">
            <a:spAutoFit/>
          </a:bodyPr>
          <a:lstStyle/>
          <a:p>
            <a:r>
              <a:rPr lang="zh-CN" altLang="en-US" sz="1200" dirty="0" smtClean="0">
                <a:latin typeface="微软雅黑" pitchFamily="34" charset="-122"/>
              </a:rPr>
              <a:t>数据来源：</a:t>
            </a:r>
            <a:r>
              <a:rPr lang="en-US" altLang="zh-CN" sz="1200" dirty="0">
                <a:latin typeface="微软雅黑" pitchFamily="34" charset="-122"/>
              </a:rPr>
              <a:t>2010</a:t>
            </a:r>
            <a:r>
              <a:rPr lang="zh-CN" altLang="en-US" sz="1200" dirty="0">
                <a:latin typeface="微软雅黑" pitchFamily="34" charset="-122"/>
              </a:rPr>
              <a:t>年度美国整形美容数据库 </a:t>
            </a:r>
          </a:p>
        </p:txBody>
      </p:sp>
    </p:spTree>
    <p:extLst>
      <p:ext uri="{BB962C8B-B14F-4D97-AF65-F5344CB8AC3E}">
        <p14:creationId xmlns="" xmlns:p14="http://schemas.microsoft.com/office/powerpoint/2010/main" val="2061554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公立医院</a:t>
            </a:r>
            <a:r>
              <a:rPr lang="zh-CN" altLang="en-US" dirty="0"/>
              <a:t>获得较多信赖，随年龄</a:t>
            </a:r>
            <a:r>
              <a:rPr lang="zh-CN" altLang="en-US" dirty="0" smtClean="0"/>
              <a:t>增长其选择比例</a:t>
            </a:r>
            <a:r>
              <a:rPr lang="zh-CN" altLang="en-US" dirty="0"/>
              <a:t>呈上升趋势</a:t>
            </a:r>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1312008014"/>
              </p:ext>
            </p:extLst>
          </p:nvPr>
        </p:nvGraphicFramePr>
        <p:xfrm>
          <a:off x="1752600" y="2971800"/>
          <a:ext cx="61722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47</a:t>
            </a:fld>
            <a:endParaRPr lang="en-US" altLang="zh-CN"/>
          </a:p>
        </p:txBody>
      </p:sp>
      <p:sp>
        <p:nvSpPr>
          <p:cNvPr id="7" name="矩形 6"/>
          <p:cNvSpPr/>
          <p:nvPr/>
        </p:nvSpPr>
        <p:spPr>
          <a:xfrm>
            <a:off x="152400" y="6220599"/>
            <a:ext cx="5410200" cy="276999"/>
          </a:xfrm>
          <a:prstGeom prst="rect">
            <a:avLst/>
          </a:prstGeom>
        </p:spPr>
        <p:txBody>
          <a:bodyPr wrap="square">
            <a:spAutoFit/>
          </a:bodyPr>
          <a:lstStyle/>
          <a:p>
            <a:r>
              <a:rPr lang="en-US" altLang="zh-CN" sz="1200" i="1" dirty="0">
                <a:latin typeface="微软雅黑" pitchFamily="34" charset="-122"/>
                <a:ea typeface="微软雅黑" pitchFamily="34" charset="-122"/>
              </a:rPr>
              <a:t>A3.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您在做医疗美容时首选的是公立医院还是私立医院？</a:t>
            </a:r>
          </a:p>
        </p:txBody>
      </p:sp>
      <p:sp>
        <p:nvSpPr>
          <p:cNvPr id="8"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不同年龄段医疗美容首选医院性质</a:t>
            </a:r>
            <a:endParaRPr lang="zh-CN" altLang="en-US" sz="1600" b="1" dirty="0">
              <a:solidFill>
                <a:schemeClr val="tx1"/>
              </a:solidFill>
              <a:latin typeface="微软雅黑" pitchFamily="34" charset="-122"/>
              <a:ea typeface="微软雅黑" pitchFamily="34" charset="-122"/>
            </a:endParaRPr>
          </a:p>
        </p:txBody>
      </p:sp>
      <p:sp>
        <p:nvSpPr>
          <p:cNvPr id="9" name="TextBox 8"/>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10"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在医疗美容机构的选择方面，较多</a:t>
            </a:r>
            <a:r>
              <a:rPr lang="zh-CN" altLang="en-US" sz="1400" kern="0" dirty="0" smtClean="0">
                <a:latin typeface="微软雅黑" pitchFamily="34" charset="-122"/>
                <a:ea typeface="微软雅黑" pitchFamily="34" charset="-122"/>
              </a:rPr>
              <a:t>的消费者更</a:t>
            </a:r>
            <a:r>
              <a:rPr lang="zh-CN" altLang="en-US" sz="1400" kern="0" dirty="0">
                <a:latin typeface="微软雅黑" pitchFamily="34" charset="-122"/>
                <a:ea typeface="微软雅黑" pitchFamily="34" charset="-122"/>
              </a:rPr>
              <a:t>倾向</a:t>
            </a:r>
            <a:r>
              <a:rPr lang="zh-CN" altLang="en-US" sz="1400" kern="0" dirty="0" smtClean="0">
                <a:latin typeface="微软雅黑" pitchFamily="34" charset="-122"/>
                <a:ea typeface="微软雅黑" pitchFamily="34" charset="-122"/>
              </a:rPr>
              <a:t>于公立医院，而私立医院也有一定的拥护群体。</a:t>
            </a:r>
            <a:endParaRPr lang="zh-CN" altLang="en-US" sz="1400" kern="0" dirty="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随着目标消费人群年龄的上升，选择公立医院</a:t>
            </a:r>
            <a:r>
              <a:rPr lang="zh-CN" altLang="en-US" sz="1400" kern="0" dirty="0" smtClean="0">
                <a:latin typeface="微软雅黑" pitchFamily="34" charset="-122"/>
                <a:ea typeface="微软雅黑" pitchFamily="34" charset="-122"/>
              </a:rPr>
              <a:t>的比例呈上升趋势，</a:t>
            </a:r>
            <a:r>
              <a:rPr lang="zh-CN" altLang="en-US" sz="1400" kern="0" dirty="0">
                <a:latin typeface="微软雅黑" pitchFamily="34" charset="-122"/>
                <a:ea typeface="微软雅黑" pitchFamily="34" charset="-122"/>
              </a:rPr>
              <a:t>这与较年长的消费者对公立医院品牌更加信赖，年轻消费者更倾向追求较好的服务有关</a:t>
            </a:r>
            <a:r>
              <a:rPr lang="zh-CN" altLang="en-US" sz="1400" kern="0" dirty="0" smtClean="0">
                <a:latin typeface="微软雅黑" pitchFamily="34" charset="-122"/>
                <a:ea typeface="微软雅黑" pitchFamily="34" charset="-122"/>
              </a:rPr>
              <a:t>。</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医疗机构的宣传影响消费者认知，从而影响消费者的选择，目前电视、地铁广告宣传效果较好。</a:t>
            </a:r>
            <a:endParaRPr lang="zh-CN" altLang="en-US" sz="1400" kern="0" dirty="0">
              <a:latin typeface="微软雅黑" pitchFamily="34" charset="-122"/>
              <a:ea typeface="微软雅黑" pitchFamily="34" charset="-122"/>
            </a:endParaRPr>
          </a:p>
        </p:txBody>
      </p:sp>
      <p:graphicFrame>
        <p:nvGraphicFramePr>
          <p:cNvPr id="11" name="表格 10"/>
          <p:cNvGraphicFramePr>
            <a:graphicFrameLocks noGrp="1"/>
          </p:cNvGraphicFramePr>
          <p:nvPr>
            <p:extLst>
              <p:ext uri="{D42A27DB-BD31-4B8C-83A1-F6EECF244321}">
                <p14:modId xmlns="" xmlns:p14="http://schemas.microsoft.com/office/powerpoint/2010/main" val="3975487322"/>
              </p:ext>
            </p:extLst>
          </p:nvPr>
        </p:nvGraphicFramePr>
        <p:xfrm>
          <a:off x="1943100" y="5486400"/>
          <a:ext cx="5295900" cy="233362"/>
        </p:xfrm>
        <a:graphic>
          <a:graphicData uri="http://schemas.openxmlformats.org/drawingml/2006/table">
            <a:tbl>
              <a:tblPr>
                <a:tableStyleId>{5C22544A-7EE6-4342-B048-85BDC9FD1C3A}</a:tableStyleId>
              </a:tblPr>
              <a:tblGrid>
                <a:gridCol w="1765300"/>
                <a:gridCol w="1765300"/>
                <a:gridCol w="1765300"/>
              </a:tblGrid>
              <a:tr h="233362">
                <a:tc>
                  <a:txBody>
                    <a:bodyPr/>
                    <a:lstStyle/>
                    <a:p>
                      <a:pPr algn="ctr" fontAlgn="t"/>
                      <a:r>
                        <a:rPr lang="en-US" sz="1200" u="none" strike="noStrike" dirty="0">
                          <a:effectLst/>
                          <a:latin typeface="微软雅黑" pitchFamily="34" charset="-122"/>
                          <a:ea typeface="微软雅黑" pitchFamily="34" charset="-122"/>
                        </a:rPr>
                        <a:t>n=565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n=497</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smtClean="0">
                          <a:effectLst/>
                          <a:latin typeface="微软雅黑" pitchFamily="34" charset="-122"/>
                          <a:ea typeface="微软雅黑" pitchFamily="34" charset="-122"/>
                        </a:rPr>
                        <a:t>n*=</a:t>
                      </a:r>
                      <a:r>
                        <a:rPr lang="en-US" sz="1200" u="none" strike="noStrike" dirty="0">
                          <a:effectLst/>
                          <a:latin typeface="微软雅黑" pitchFamily="34" charset="-122"/>
                          <a:ea typeface="微软雅黑" pitchFamily="34" charset="-122"/>
                        </a:rPr>
                        <a:t>23</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701537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高收入的消费者更加倾向选择私立医疗美容机构</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3977527389"/>
              </p:ext>
            </p:extLst>
          </p:nvPr>
        </p:nvGraphicFramePr>
        <p:xfrm>
          <a:off x="1371600" y="3124200"/>
          <a:ext cx="70104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48</a:t>
            </a:fld>
            <a:endParaRPr lang="en-US" altLang="zh-CN"/>
          </a:p>
        </p:txBody>
      </p:sp>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不同收入消费者医疗</a:t>
            </a:r>
            <a:r>
              <a:rPr lang="zh-CN" altLang="en-US" sz="1600" b="1" dirty="0">
                <a:solidFill>
                  <a:schemeClr val="tx1"/>
                </a:solidFill>
                <a:latin typeface="微软雅黑" pitchFamily="34" charset="-122"/>
                <a:ea typeface="微软雅黑" pitchFamily="34" charset="-122"/>
              </a:rPr>
              <a:t>美容首选医院性质</a:t>
            </a:r>
          </a:p>
        </p:txBody>
      </p:sp>
      <p:sp>
        <p:nvSpPr>
          <p:cNvPr id="8" name="TextBox 7"/>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9" name="矩形 8"/>
          <p:cNvSpPr/>
          <p:nvPr/>
        </p:nvSpPr>
        <p:spPr>
          <a:xfrm>
            <a:off x="152400" y="6220599"/>
            <a:ext cx="5410200" cy="276999"/>
          </a:xfrm>
          <a:prstGeom prst="rect">
            <a:avLst/>
          </a:prstGeom>
        </p:spPr>
        <p:txBody>
          <a:bodyPr wrap="square">
            <a:spAutoFit/>
          </a:bodyPr>
          <a:lstStyle/>
          <a:p>
            <a:r>
              <a:rPr lang="en-US" altLang="zh-CN" sz="1200" i="1" dirty="0">
                <a:latin typeface="微软雅黑" pitchFamily="34" charset="-122"/>
                <a:ea typeface="微软雅黑" pitchFamily="34" charset="-122"/>
              </a:rPr>
              <a:t>A3.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您在做医疗美容时首选的是公立医院还是私立医院？</a:t>
            </a:r>
          </a:p>
        </p:txBody>
      </p:sp>
      <p:sp>
        <p:nvSpPr>
          <p:cNvPr id="10"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在医疗美容机构的选择方面，随着家庭收入的增高，选择私立医院进行医疗美容的消费者比例也不断增高，这与现阶段私立的医疗美容机构拥有良好的服务形象有关，另外也与这些医疗美容机构可以为顾客提供较完善的隐私保护有关。</a:t>
            </a:r>
          </a:p>
        </p:txBody>
      </p:sp>
    </p:spTree>
    <p:extLst>
      <p:ext uri="{BB962C8B-B14F-4D97-AF65-F5344CB8AC3E}">
        <p14:creationId xmlns="" xmlns:p14="http://schemas.microsoft.com/office/powerpoint/2010/main" val="4271780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t>医疗美容机构相同项目报价相差较大</a:t>
            </a:r>
            <a:endParaRPr lang="zh-CN" altLang="en-US" sz="2400" dirty="0"/>
          </a:p>
        </p:txBody>
      </p:sp>
      <p:graphicFrame>
        <p:nvGraphicFramePr>
          <p:cNvPr id="4" name="表格 3"/>
          <p:cNvGraphicFramePr>
            <a:graphicFrameLocks noGrp="1"/>
          </p:cNvGraphicFramePr>
          <p:nvPr>
            <p:extLst>
              <p:ext uri="{D42A27DB-BD31-4B8C-83A1-F6EECF244321}">
                <p14:modId xmlns="" xmlns:p14="http://schemas.microsoft.com/office/powerpoint/2010/main" val="1757746565"/>
              </p:ext>
            </p:extLst>
          </p:nvPr>
        </p:nvGraphicFramePr>
        <p:xfrm>
          <a:off x="838200" y="3276600"/>
          <a:ext cx="7467600" cy="2606040"/>
        </p:xfrm>
        <a:graphic>
          <a:graphicData uri="http://schemas.openxmlformats.org/drawingml/2006/table">
            <a:tbl>
              <a:tblPr firstRow="1" bandRow="1">
                <a:tableStyleId>{5C22544A-7EE6-4342-B048-85BDC9FD1C3A}</a:tableStyleId>
              </a:tblPr>
              <a:tblGrid>
                <a:gridCol w="2057400"/>
                <a:gridCol w="1352550"/>
                <a:gridCol w="1352550"/>
                <a:gridCol w="1352550"/>
                <a:gridCol w="1352550"/>
              </a:tblGrid>
              <a:tr h="434340">
                <a:tc>
                  <a:txBody>
                    <a:bodyPr/>
                    <a:lstStyle/>
                    <a:p>
                      <a:pPr algn="ctr"/>
                      <a:endParaRPr lang="zh-CN" altLang="en-US" sz="1400" b="1" dirty="0">
                        <a:latin typeface="微软雅黑" pitchFamily="34" charset="-122"/>
                        <a:ea typeface="微软雅黑" pitchFamily="34" charset="-122"/>
                      </a:endParaRPr>
                    </a:p>
                  </a:txBody>
                  <a:tcPr anchor="ctr"/>
                </a:tc>
                <a:tc gridSpan="2">
                  <a:txBody>
                    <a:bodyPr/>
                    <a:lstStyle/>
                    <a:p>
                      <a:pPr algn="ctr"/>
                      <a:r>
                        <a:rPr lang="zh-CN" altLang="en-US" sz="1400" b="1" dirty="0" smtClean="0">
                          <a:latin typeface="微软雅黑" pitchFamily="34" charset="-122"/>
                          <a:ea typeface="微软雅黑" pitchFamily="34" charset="-122"/>
                        </a:rPr>
                        <a:t>公立医院</a:t>
                      </a:r>
                      <a:endParaRPr lang="zh-CN" altLang="en-US" sz="1400" b="1" dirty="0">
                        <a:latin typeface="微软雅黑" pitchFamily="34" charset="-122"/>
                        <a:ea typeface="微软雅黑" pitchFamily="34" charset="-122"/>
                      </a:endParaRPr>
                    </a:p>
                  </a:txBody>
                  <a:tcPr anchor="ctr"/>
                </a:tc>
                <a:tc hMerge="1">
                  <a:txBody>
                    <a:bodyPr/>
                    <a:lstStyle/>
                    <a:p>
                      <a:pPr algn="ctr"/>
                      <a:endParaRPr lang="zh-CN" altLang="en-US" sz="1400" dirty="0"/>
                    </a:p>
                  </a:txBody>
                  <a:tcPr anchor="ctr"/>
                </a:tc>
                <a:tc gridSpan="2">
                  <a:txBody>
                    <a:bodyPr/>
                    <a:lstStyle/>
                    <a:p>
                      <a:pPr algn="ctr"/>
                      <a:r>
                        <a:rPr lang="zh-CN" altLang="en-US" sz="1400" b="1" dirty="0" smtClean="0">
                          <a:latin typeface="微软雅黑" pitchFamily="34" charset="-122"/>
                          <a:ea typeface="微软雅黑" pitchFamily="34" charset="-122"/>
                        </a:rPr>
                        <a:t>私利医院</a:t>
                      </a:r>
                      <a:endParaRPr lang="zh-CN" altLang="en-US" sz="1400" b="1" dirty="0">
                        <a:latin typeface="微软雅黑" pitchFamily="34" charset="-122"/>
                        <a:ea typeface="微软雅黑" pitchFamily="34" charset="-122"/>
                      </a:endParaRPr>
                    </a:p>
                  </a:txBody>
                  <a:tcPr anchor="ctr"/>
                </a:tc>
                <a:tc hMerge="1">
                  <a:txBody>
                    <a:bodyPr/>
                    <a:lstStyle/>
                    <a:p>
                      <a:pPr algn="ctr"/>
                      <a:endParaRPr lang="zh-CN" altLang="en-US" sz="1400" dirty="0"/>
                    </a:p>
                  </a:txBody>
                  <a:tcPr anchor="ctr"/>
                </a:tc>
              </a:tr>
              <a:tr h="434340">
                <a:tc>
                  <a:txBody>
                    <a:bodyPr/>
                    <a:lstStyle/>
                    <a:p>
                      <a:pPr marL="0" algn="ctr" defTabSz="914400" rtl="0" eaLnBrk="1" latinLnBrk="0" hangingPunct="1"/>
                      <a:r>
                        <a:rPr lang="zh-CN" altLang="en-US" sz="1400" b="0" kern="1200" dirty="0" smtClean="0">
                          <a:solidFill>
                            <a:schemeClr val="tx1"/>
                          </a:solidFill>
                          <a:latin typeface="微软雅黑" pitchFamily="34" charset="-122"/>
                          <a:ea typeface="微软雅黑" pitchFamily="34" charset="-122"/>
                          <a:cs typeface="+mn-cs"/>
                        </a:rPr>
                        <a:t>价位</a:t>
                      </a:r>
                      <a:endParaRPr lang="zh-CN" altLang="en-US" sz="1400" b="0" kern="1200" dirty="0">
                        <a:solidFill>
                          <a:schemeClr val="tx1"/>
                        </a:solidFill>
                        <a:latin typeface="微软雅黑" pitchFamily="34" charset="-122"/>
                        <a:ea typeface="微软雅黑" pitchFamily="34" charset="-122"/>
                        <a:cs typeface="+mn-cs"/>
                      </a:endParaRPr>
                    </a:p>
                  </a:txBody>
                  <a:tcPr anchor="ctr"/>
                </a:tc>
                <a:tc>
                  <a:txBody>
                    <a:bodyPr/>
                    <a:lstStyle/>
                    <a:p>
                      <a:pPr marL="0" algn="ctr" defTabSz="914400" rtl="0" eaLnBrk="1" latinLnBrk="0" hangingPunct="1"/>
                      <a:r>
                        <a:rPr lang="zh-CN" altLang="en-US" sz="1400" b="0" kern="1200" dirty="0" smtClean="0">
                          <a:solidFill>
                            <a:schemeClr val="tx1"/>
                          </a:solidFill>
                          <a:latin typeface="微软雅黑" pitchFamily="34" charset="-122"/>
                          <a:ea typeface="微软雅黑" pitchFamily="34" charset="-122"/>
                          <a:cs typeface="+mn-cs"/>
                        </a:rPr>
                        <a:t>最低</a:t>
                      </a:r>
                      <a:endParaRPr lang="zh-CN" altLang="en-US" sz="1400" b="0" kern="1200" dirty="0">
                        <a:solidFill>
                          <a:schemeClr val="tx1"/>
                        </a:solidFill>
                        <a:latin typeface="微软雅黑" pitchFamily="34" charset="-122"/>
                        <a:ea typeface="微软雅黑" pitchFamily="34" charset="-122"/>
                        <a:cs typeface="+mn-cs"/>
                      </a:endParaRPr>
                    </a:p>
                  </a:txBody>
                  <a:tcPr anchor="ctr"/>
                </a:tc>
                <a:tc>
                  <a:txBody>
                    <a:bodyPr/>
                    <a:lstStyle/>
                    <a:p>
                      <a:pPr marL="0" algn="ctr" defTabSz="914400" rtl="0" eaLnBrk="1" latinLnBrk="0" hangingPunct="1"/>
                      <a:r>
                        <a:rPr lang="zh-CN" altLang="en-US" sz="1400" b="0" kern="1200" dirty="0" smtClean="0">
                          <a:solidFill>
                            <a:schemeClr val="tx1"/>
                          </a:solidFill>
                          <a:latin typeface="微软雅黑" pitchFamily="34" charset="-122"/>
                          <a:ea typeface="微软雅黑" pitchFamily="34" charset="-122"/>
                          <a:cs typeface="+mn-cs"/>
                        </a:rPr>
                        <a:t>最高</a:t>
                      </a:r>
                      <a:endParaRPr lang="zh-CN" altLang="en-US" sz="1400" b="0" kern="1200" dirty="0">
                        <a:solidFill>
                          <a:schemeClr val="tx1"/>
                        </a:solidFill>
                        <a:latin typeface="微软雅黑" pitchFamily="34" charset="-122"/>
                        <a:ea typeface="微软雅黑" pitchFamily="34" charset="-122"/>
                        <a:cs typeface="+mn-cs"/>
                      </a:endParaRPr>
                    </a:p>
                  </a:txBody>
                  <a:tcPr anchor="ctr"/>
                </a:tc>
                <a:tc>
                  <a:txBody>
                    <a:bodyPr/>
                    <a:lstStyle/>
                    <a:p>
                      <a:pPr marL="0" algn="ctr" defTabSz="914400" rtl="0" eaLnBrk="1" latinLnBrk="0" hangingPunct="1"/>
                      <a:r>
                        <a:rPr lang="zh-CN" altLang="en-US" sz="1400" b="0" kern="1200" dirty="0" smtClean="0">
                          <a:solidFill>
                            <a:schemeClr val="tx1"/>
                          </a:solidFill>
                          <a:latin typeface="微软雅黑" pitchFamily="34" charset="-122"/>
                          <a:ea typeface="微软雅黑" pitchFamily="34" charset="-122"/>
                          <a:cs typeface="+mn-cs"/>
                        </a:rPr>
                        <a:t>最低</a:t>
                      </a:r>
                      <a:endParaRPr lang="zh-CN" altLang="en-US" sz="1400" b="0" kern="1200" dirty="0">
                        <a:solidFill>
                          <a:schemeClr val="tx1"/>
                        </a:solidFill>
                        <a:latin typeface="微软雅黑" pitchFamily="34" charset="-122"/>
                        <a:ea typeface="微软雅黑" pitchFamily="34" charset="-122"/>
                        <a:cs typeface="+mn-cs"/>
                      </a:endParaRPr>
                    </a:p>
                  </a:txBody>
                  <a:tcPr anchor="ctr"/>
                </a:tc>
                <a:tc>
                  <a:txBody>
                    <a:bodyPr/>
                    <a:lstStyle/>
                    <a:p>
                      <a:pPr marL="0" algn="ctr" defTabSz="914400" rtl="0" eaLnBrk="1" latinLnBrk="0" hangingPunct="1"/>
                      <a:r>
                        <a:rPr lang="zh-CN" altLang="en-US" sz="1400" b="0" kern="1200" dirty="0" smtClean="0">
                          <a:solidFill>
                            <a:schemeClr val="tx1"/>
                          </a:solidFill>
                          <a:latin typeface="微软雅黑" pitchFamily="34" charset="-122"/>
                          <a:ea typeface="微软雅黑" pitchFamily="34" charset="-122"/>
                          <a:cs typeface="+mn-cs"/>
                        </a:rPr>
                        <a:t>最高</a:t>
                      </a:r>
                      <a:endParaRPr lang="zh-CN" altLang="en-US" sz="1400" b="0" kern="1200" dirty="0">
                        <a:solidFill>
                          <a:schemeClr val="tx1"/>
                        </a:solidFill>
                        <a:latin typeface="微软雅黑" pitchFamily="34" charset="-122"/>
                        <a:ea typeface="微软雅黑" pitchFamily="34" charset="-122"/>
                        <a:cs typeface="+mn-cs"/>
                      </a:endParaRPr>
                    </a:p>
                  </a:txBody>
                  <a:tcPr anchor="ctr"/>
                </a:tc>
              </a:tr>
              <a:tr h="434340">
                <a:tc>
                  <a:txBody>
                    <a:bodyPr/>
                    <a:lstStyle/>
                    <a:p>
                      <a:pPr algn="ctr"/>
                      <a:r>
                        <a:rPr lang="zh-CN" altLang="en-US" sz="1400" b="0" dirty="0" smtClean="0">
                          <a:latin typeface="微软雅黑" pitchFamily="34" charset="-122"/>
                          <a:ea typeface="微软雅黑" pitchFamily="34" charset="-122"/>
                        </a:rPr>
                        <a:t>双眼皮成形术（三点法）</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2600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2800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3200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5600</a:t>
                      </a:r>
                      <a:endParaRPr lang="zh-CN" altLang="en-US" sz="1400" b="0" dirty="0">
                        <a:latin typeface="微软雅黑" pitchFamily="34" charset="-122"/>
                        <a:ea typeface="微软雅黑" pitchFamily="34" charset="-122"/>
                      </a:endParaRPr>
                    </a:p>
                  </a:txBody>
                  <a:tcPr anchor="ctr"/>
                </a:tc>
              </a:tr>
              <a:tr h="434340">
                <a:tc>
                  <a:txBody>
                    <a:bodyPr/>
                    <a:lstStyle/>
                    <a:p>
                      <a:pPr algn="ctr"/>
                      <a:r>
                        <a:rPr lang="zh-CN" altLang="en-US" sz="1400" b="0" dirty="0" smtClean="0">
                          <a:latin typeface="微软雅黑" pitchFamily="34" charset="-122"/>
                          <a:ea typeface="微软雅黑" pitchFamily="34" charset="-122"/>
                        </a:rPr>
                        <a:t>眼袋整形术（外切法）</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2800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3600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6800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8800</a:t>
                      </a:r>
                      <a:endParaRPr lang="zh-CN" altLang="en-US" sz="1400" b="0" dirty="0">
                        <a:latin typeface="微软雅黑" pitchFamily="34" charset="-122"/>
                        <a:ea typeface="微软雅黑" pitchFamily="34" charset="-122"/>
                      </a:endParaRPr>
                    </a:p>
                  </a:txBody>
                  <a:tcPr anchor="ctr"/>
                </a:tc>
              </a:tr>
              <a:tr h="434340">
                <a:tc>
                  <a:txBody>
                    <a:bodyPr/>
                    <a:lstStyle/>
                    <a:p>
                      <a:pPr algn="ctr"/>
                      <a:r>
                        <a:rPr lang="zh-CN" altLang="en-US" sz="1400" b="0" dirty="0" smtClean="0">
                          <a:latin typeface="微软雅黑" pitchFamily="34" charset="-122"/>
                          <a:ea typeface="微软雅黑" pitchFamily="34" charset="-122"/>
                        </a:rPr>
                        <a:t>隆鼻术（膨体材料）</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6600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8800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15000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26000</a:t>
                      </a:r>
                      <a:endParaRPr lang="zh-CN" altLang="en-US" sz="1400" b="0" dirty="0">
                        <a:latin typeface="微软雅黑" pitchFamily="34" charset="-122"/>
                        <a:ea typeface="微软雅黑" pitchFamily="34" charset="-122"/>
                      </a:endParaRPr>
                    </a:p>
                  </a:txBody>
                  <a:tcPr anchor="ctr"/>
                </a:tc>
              </a:tr>
              <a:tr h="434340">
                <a:tc>
                  <a:txBody>
                    <a:bodyPr/>
                    <a:lstStyle/>
                    <a:p>
                      <a:pPr algn="ctr"/>
                      <a:r>
                        <a:rPr lang="zh-CN" altLang="en-US" sz="1400" b="0" dirty="0" smtClean="0">
                          <a:latin typeface="微软雅黑" pitchFamily="34" charset="-122"/>
                          <a:ea typeface="微软雅黑" pitchFamily="34" charset="-122"/>
                        </a:rPr>
                        <a:t>隆胸术（曼托假体）</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16000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22000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36000</a:t>
                      </a:r>
                      <a:endParaRPr lang="zh-CN" altLang="en-US" sz="1400" b="0" dirty="0">
                        <a:latin typeface="微软雅黑" pitchFamily="34" charset="-122"/>
                        <a:ea typeface="微软雅黑" pitchFamily="34" charset="-122"/>
                      </a:endParaRPr>
                    </a:p>
                  </a:txBody>
                  <a:tcPr anchor="ctr"/>
                </a:tc>
                <a:tc>
                  <a:txBody>
                    <a:bodyPr/>
                    <a:lstStyle/>
                    <a:p>
                      <a:pPr algn="ctr"/>
                      <a:r>
                        <a:rPr lang="en-US" altLang="zh-CN" sz="1400" b="0" dirty="0" smtClean="0">
                          <a:latin typeface="微软雅黑" pitchFamily="34" charset="-122"/>
                          <a:ea typeface="微软雅黑" pitchFamily="34" charset="-122"/>
                        </a:rPr>
                        <a:t>158000</a:t>
                      </a:r>
                      <a:endParaRPr lang="zh-CN" altLang="en-US" sz="1400" b="0" dirty="0">
                        <a:latin typeface="微软雅黑" pitchFamily="34" charset="-122"/>
                        <a:ea typeface="微软雅黑" pitchFamily="34" charset="-122"/>
                      </a:endParaRPr>
                    </a:p>
                  </a:txBody>
                  <a:tcPr anchor="ctr"/>
                </a:tc>
              </a:tr>
            </a:tbl>
          </a:graphicData>
        </a:graphic>
      </p:graphicFrame>
      <p:sp>
        <p:nvSpPr>
          <p:cNvPr id="6" name="灯片编号占位符 5"/>
          <p:cNvSpPr>
            <a:spLocks noGrp="1"/>
          </p:cNvSpPr>
          <p:nvPr>
            <p:ph type="sldNum" sz="quarter" idx="11"/>
          </p:nvPr>
        </p:nvSpPr>
        <p:spPr/>
        <p:txBody>
          <a:bodyPr/>
          <a:lstStyle/>
          <a:p>
            <a:pPr>
              <a:defRPr/>
            </a:pPr>
            <a:fld id="{A4B4F8BA-D396-4B6F-96AD-64CC3167B321}" type="slidenum">
              <a:rPr lang="zh-CN" altLang="en-US" smtClean="0"/>
              <a:pPr>
                <a:defRPr/>
              </a:pPr>
              <a:t>49</a:t>
            </a:fld>
            <a:endParaRPr lang="en-US" altLang="zh-CN"/>
          </a:p>
        </p:txBody>
      </p:sp>
      <p:sp>
        <p:nvSpPr>
          <p:cNvPr id="8"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不同性质医疗</a:t>
            </a:r>
            <a:r>
              <a:rPr lang="zh-CN" altLang="en-US" sz="1600" b="1" dirty="0">
                <a:solidFill>
                  <a:schemeClr val="tx1"/>
                </a:solidFill>
                <a:latin typeface="微软雅黑" pitchFamily="34" charset="-122"/>
                <a:ea typeface="微软雅黑" pitchFamily="34" charset="-122"/>
              </a:rPr>
              <a:t>美容机构</a:t>
            </a:r>
            <a:r>
              <a:rPr lang="zh-CN" altLang="en-US" sz="1600" b="1" dirty="0" smtClean="0">
                <a:solidFill>
                  <a:schemeClr val="tx1"/>
                </a:solidFill>
                <a:latin typeface="微软雅黑" pitchFamily="34" charset="-122"/>
                <a:ea typeface="微软雅黑" pitchFamily="34" charset="-122"/>
              </a:rPr>
              <a:t>报价差别举例</a:t>
            </a:r>
            <a:endParaRPr lang="zh-CN" altLang="en-US" sz="1600" b="1" dirty="0">
              <a:solidFill>
                <a:schemeClr val="tx1"/>
              </a:solidFill>
              <a:latin typeface="微软雅黑" pitchFamily="34" charset="-122"/>
              <a:ea typeface="微软雅黑" pitchFamily="34" charset="-122"/>
            </a:endParaRPr>
          </a:p>
        </p:txBody>
      </p:sp>
      <p:sp>
        <p:nvSpPr>
          <p:cNvPr id="9"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医疗美容项目价格与</a:t>
            </a:r>
            <a:r>
              <a:rPr lang="zh-CN" altLang="en-US" sz="1400" kern="0" dirty="0">
                <a:latin typeface="微软雅黑" pitchFamily="34" charset="-122"/>
                <a:ea typeface="微软雅黑" pitchFamily="34" charset="-122"/>
              </a:rPr>
              <a:t>不同机构的品牌、产品价格、服务、技术、硬件条件</a:t>
            </a:r>
            <a:r>
              <a:rPr lang="zh-CN" altLang="en-US" sz="1400" kern="0" dirty="0" smtClean="0">
                <a:latin typeface="微软雅黑" pitchFamily="34" charset="-122"/>
                <a:ea typeface="微软雅黑" pitchFamily="34" charset="-122"/>
              </a:rPr>
              <a:t>相关。根据</a:t>
            </a:r>
            <a:r>
              <a:rPr lang="zh-CN" altLang="en-US" sz="1400" kern="0" dirty="0">
                <a:latin typeface="微软雅黑" pitchFamily="34" charset="-122"/>
                <a:ea typeface="微软雅黑" pitchFamily="34" charset="-122"/>
              </a:rPr>
              <a:t>本次走访的百余</a:t>
            </a:r>
            <a:r>
              <a:rPr lang="zh-CN" altLang="en-US" sz="1400" kern="0" dirty="0" smtClean="0">
                <a:latin typeface="微软雅黑" pitchFamily="34" charset="-122"/>
                <a:ea typeface="微软雅黑" pitchFamily="34" charset="-122"/>
              </a:rPr>
              <a:t>家医疗美容</a:t>
            </a:r>
            <a:r>
              <a:rPr lang="zh-CN" altLang="en-US" sz="1400" kern="0" dirty="0">
                <a:latin typeface="微软雅黑" pitchFamily="34" charset="-122"/>
                <a:ea typeface="微软雅黑" pitchFamily="34" charset="-122"/>
              </a:rPr>
              <a:t>机构报价看，目前医疗美容机构在相关项目上的报价不统一，</a:t>
            </a:r>
            <a:r>
              <a:rPr lang="zh-CN" altLang="en-US" sz="1400" kern="0" dirty="0" smtClean="0">
                <a:latin typeface="微软雅黑" pitchFamily="34" charset="-122"/>
                <a:ea typeface="微软雅黑" pitchFamily="34" charset="-122"/>
              </a:rPr>
              <a:t>特别是私利医院</a:t>
            </a:r>
            <a:r>
              <a:rPr lang="zh-CN" altLang="en-US" sz="1400" kern="0" dirty="0">
                <a:latin typeface="微软雅黑" pitchFamily="34" charset="-122"/>
                <a:ea typeface="微软雅黑" pitchFamily="34" charset="-122"/>
              </a:rPr>
              <a:t>与公立医院之间的报价相差</a:t>
            </a:r>
            <a:r>
              <a:rPr lang="zh-CN" altLang="en-US" sz="1400" kern="0" dirty="0" smtClean="0">
                <a:latin typeface="微软雅黑" pitchFamily="34" charset="-122"/>
                <a:ea typeface="微软雅黑" pitchFamily="34" charset="-122"/>
              </a:rPr>
              <a:t>很大。以</a:t>
            </a:r>
            <a:r>
              <a:rPr lang="zh-CN" altLang="en-US" sz="1400" kern="0" dirty="0">
                <a:latin typeface="微软雅黑" pitchFamily="34" charset="-122"/>
                <a:ea typeface="微软雅黑" pitchFamily="34" charset="-122"/>
              </a:rPr>
              <a:t>使用曼托假体的隆胸</a:t>
            </a:r>
            <a:r>
              <a:rPr lang="zh-CN" altLang="en-US" sz="1400" kern="0" dirty="0" smtClean="0">
                <a:latin typeface="微软雅黑" pitchFamily="34" charset="-122"/>
                <a:ea typeface="微软雅黑" pitchFamily="34" charset="-122"/>
              </a:rPr>
              <a:t>手术为例来看，</a:t>
            </a:r>
            <a:r>
              <a:rPr lang="zh-CN" altLang="en-US" sz="1400" kern="0" dirty="0">
                <a:latin typeface="微软雅黑" pitchFamily="34" charset="-122"/>
                <a:ea typeface="微软雅黑" pitchFamily="34" charset="-122"/>
              </a:rPr>
              <a:t>公立医院的最低报价为</a:t>
            </a:r>
            <a:r>
              <a:rPr lang="en-US" altLang="zh-CN" sz="1400" kern="0" dirty="0">
                <a:latin typeface="微软雅黑" pitchFamily="34" charset="-122"/>
                <a:ea typeface="微软雅黑" pitchFamily="34" charset="-122"/>
              </a:rPr>
              <a:t>16000</a:t>
            </a:r>
            <a:r>
              <a:rPr lang="zh-CN" altLang="en-US" sz="1400" kern="0" dirty="0">
                <a:latin typeface="微软雅黑" pitchFamily="34" charset="-122"/>
                <a:ea typeface="微软雅黑" pitchFamily="34" charset="-122"/>
              </a:rPr>
              <a:t>元</a:t>
            </a:r>
            <a:r>
              <a:rPr lang="zh-CN" altLang="en-US" sz="1400" kern="0" dirty="0" smtClean="0">
                <a:latin typeface="微软雅黑" pitchFamily="34" charset="-122"/>
                <a:ea typeface="微软雅黑" pitchFamily="34" charset="-122"/>
              </a:rPr>
              <a:t>，最高报价为</a:t>
            </a:r>
            <a:r>
              <a:rPr lang="en-US" altLang="zh-CN" sz="1400" kern="0" dirty="0" smtClean="0">
                <a:latin typeface="微软雅黑" pitchFamily="34" charset="-122"/>
                <a:ea typeface="微软雅黑" pitchFamily="34" charset="-122"/>
              </a:rPr>
              <a:t>22000</a:t>
            </a:r>
            <a:r>
              <a:rPr lang="zh-CN" altLang="en-US" sz="1400" kern="0" dirty="0" smtClean="0">
                <a:latin typeface="微软雅黑" pitchFamily="34" charset="-122"/>
                <a:ea typeface="微软雅黑" pitchFamily="34" charset="-122"/>
              </a:rPr>
              <a:t>元，私利医院最低</a:t>
            </a:r>
            <a:r>
              <a:rPr lang="zh-CN" altLang="en-US" sz="1400" kern="0" dirty="0">
                <a:latin typeface="微软雅黑" pitchFamily="34" charset="-122"/>
                <a:ea typeface="微软雅黑" pitchFamily="34" charset="-122"/>
              </a:rPr>
              <a:t>报价为</a:t>
            </a:r>
            <a:r>
              <a:rPr lang="en-US" altLang="zh-CN" sz="1400" kern="0" dirty="0">
                <a:latin typeface="微软雅黑" pitchFamily="34" charset="-122"/>
                <a:ea typeface="微软雅黑" pitchFamily="34" charset="-122"/>
              </a:rPr>
              <a:t>36000</a:t>
            </a:r>
            <a:r>
              <a:rPr lang="zh-CN" altLang="en-US" sz="1400" kern="0" dirty="0">
                <a:latin typeface="微软雅黑" pitchFamily="34" charset="-122"/>
                <a:ea typeface="微软雅黑" pitchFamily="34" charset="-122"/>
              </a:rPr>
              <a:t>元，</a:t>
            </a:r>
            <a:r>
              <a:rPr lang="zh-CN" altLang="en-US" sz="1400" kern="0" dirty="0" smtClean="0">
                <a:latin typeface="微软雅黑" pitchFamily="34" charset="-122"/>
                <a:ea typeface="微软雅黑" pitchFamily="34" charset="-122"/>
              </a:rPr>
              <a:t>最高报价</a:t>
            </a:r>
            <a:r>
              <a:rPr lang="zh-CN" altLang="en-US" sz="1400" kern="0" dirty="0">
                <a:latin typeface="微软雅黑" pitchFamily="34" charset="-122"/>
                <a:ea typeface="微软雅黑" pitchFamily="34" charset="-122"/>
              </a:rPr>
              <a:t>为</a:t>
            </a:r>
            <a:r>
              <a:rPr lang="en-US" altLang="zh-CN" sz="1400" kern="0" dirty="0">
                <a:latin typeface="微软雅黑" pitchFamily="34" charset="-122"/>
                <a:ea typeface="微软雅黑" pitchFamily="34" charset="-122"/>
              </a:rPr>
              <a:t>158000</a:t>
            </a:r>
            <a:r>
              <a:rPr lang="zh-CN" altLang="en-US" sz="1400" kern="0" dirty="0">
                <a:latin typeface="微软雅黑" pitchFamily="34" charset="-122"/>
                <a:ea typeface="微软雅黑" pitchFamily="34" charset="-122"/>
              </a:rPr>
              <a:t>元。</a:t>
            </a:r>
          </a:p>
        </p:txBody>
      </p:sp>
    </p:spTree>
    <p:extLst>
      <p:ext uri="{BB962C8B-B14F-4D97-AF65-F5344CB8AC3E}">
        <p14:creationId xmlns="" xmlns:p14="http://schemas.microsoft.com/office/powerpoint/2010/main" val="179395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 xmlns:p14="http://schemas.microsoft.com/office/powerpoint/2010/main" val="1494385813"/>
              </p:ext>
            </p:extLst>
          </p:nvPr>
        </p:nvGraphicFramePr>
        <p:xfrm>
          <a:off x="1738860" y="2362196"/>
          <a:ext cx="5666280" cy="3581404"/>
        </p:xfrm>
        <a:graphic>
          <a:graphicData uri="http://schemas.openxmlformats.org/drawingml/2006/table">
            <a:tbl>
              <a:tblPr firstRow="1" bandRow="1">
                <a:tableStyleId>{5C22544A-7EE6-4342-B048-85BDC9FD1C3A}</a:tableStyleId>
              </a:tblPr>
              <a:tblGrid>
                <a:gridCol w="1888760"/>
                <a:gridCol w="1888760"/>
                <a:gridCol w="1888760"/>
              </a:tblGrid>
              <a:tr h="3603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zh-CN" sz="1600" kern="1200" dirty="0" smtClean="0">
                          <a:solidFill>
                            <a:schemeClr val="bg1"/>
                          </a:solidFill>
                          <a:latin typeface="微软雅黑" pitchFamily="34" charset="-122"/>
                          <a:ea typeface="微软雅黑" pitchFamily="34" charset="-122"/>
                          <a:cs typeface="+mn-cs"/>
                        </a:rPr>
                        <a:t>城市</a:t>
                      </a:r>
                    </a:p>
                  </a:txBody>
                  <a:tcPr marL="68580" marR="68580" marT="0" marB="0" anchor="ctr" horzOverflow="overflow"/>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CN" sz="1600" u="none" strike="noStrike" cap="none" normalizeH="0" baseline="0" dirty="0" smtClean="0">
                          <a:ln>
                            <a:noFill/>
                          </a:ln>
                          <a:solidFill>
                            <a:schemeClr val="bg1"/>
                          </a:solidFill>
                          <a:effectLst/>
                          <a:latin typeface="微软雅黑" pitchFamily="34" charset="-122"/>
                          <a:ea typeface="微软雅黑" pitchFamily="34" charset="-122"/>
                        </a:rPr>
                        <a:t>城市级别</a:t>
                      </a:r>
                      <a:endParaRPr kumimoji="0" lang="zh-CN" sz="1600" b="0" i="0" u="none" strike="noStrike" cap="none" normalizeH="0" baseline="0" dirty="0" smtClean="0">
                        <a:ln>
                          <a:noFill/>
                        </a:ln>
                        <a:solidFill>
                          <a:schemeClr val="bg1"/>
                        </a:solidFill>
                        <a:effectLst/>
                        <a:latin typeface="微软雅黑" pitchFamily="34" charset="-122"/>
                        <a:ea typeface="微软雅黑" pitchFamily="34" charset="-122"/>
                      </a:endParaRPr>
                    </a:p>
                  </a:txBody>
                  <a:tcPr marL="68580" marR="68580" marT="0" marB="0" anchor="ctr" horzOverflow="overflow"/>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CN" sz="1600" u="none" strike="noStrike" cap="none" normalizeH="0" baseline="0" dirty="0" smtClean="0">
                          <a:ln>
                            <a:noFill/>
                          </a:ln>
                          <a:solidFill>
                            <a:schemeClr val="bg1"/>
                          </a:solidFill>
                          <a:effectLst/>
                          <a:latin typeface="微软雅黑" pitchFamily="34" charset="-122"/>
                          <a:ea typeface="微软雅黑" pitchFamily="34" charset="-122"/>
                        </a:rPr>
                        <a:t>样本量</a:t>
                      </a:r>
                      <a:endParaRPr kumimoji="0" lang="zh-CN" sz="1600" b="0" i="0" u="none" strike="noStrike" cap="none" normalizeH="0" baseline="0" dirty="0" smtClean="0">
                        <a:ln>
                          <a:noFill/>
                        </a:ln>
                        <a:solidFill>
                          <a:schemeClr val="bg1"/>
                        </a:solidFill>
                        <a:effectLst/>
                        <a:latin typeface="微软雅黑" pitchFamily="34" charset="-122"/>
                        <a:ea typeface="微软雅黑" pitchFamily="34" charset="-122"/>
                      </a:endParaRPr>
                    </a:p>
                  </a:txBody>
                  <a:tcPr marL="68580" marR="68580" marT="0"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北京</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一级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150</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上海</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一级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150</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广州</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一级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150</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沈阳</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二级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90</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深圳</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一级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150</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武汉</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二级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79</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成都</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一级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150</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西安</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三级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55</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济南</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二级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55</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兰州</a:t>
                      </a:r>
                      <a:endPar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latin typeface="微软雅黑" pitchFamily="34" charset="-122"/>
                          <a:ea typeface="微软雅黑" pitchFamily="34" charset="-122"/>
                        </a:rPr>
                        <a:t>三级</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latin typeface="微软雅黑" pitchFamily="34" charset="-122"/>
                          <a:ea typeface="微软雅黑" pitchFamily="34" charset="-122"/>
                        </a:rPr>
                        <a:t>56</a:t>
                      </a:r>
                      <a:endParaRPr kumimoji="0" lang="en-US" altLang="zh-CN" sz="1400" b="0" i="0" u="none" strike="noStrike" cap="none" normalizeH="0" baseline="0" dirty="0" smtClean="0">
                        <a:ln>
                          <a:noFill/>
                        </a:ln>
                        <a:solidFill>
                          <a:srgbClr val="000000"/>
                        </a:solidFill>
                        <a:effectLst/>
                        <a:latin typeface="微软雅黑" pitchFamily="34" charset="-122"/>
                        <a:ea typeface="微软雅黑" pitchFamily="34" charset="-122"/>
                      </a:endParaRPr>
                    </a:p>
                  </a:txBody>
                  <a:tcPr marL="9525" marR="9525" marT="9525" marB="0" anchor="ctr" horzOverflow="overflow"/>
                </a:tc>
              </a:tr>
              <a:tr h="292822">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CN" sz="1400" b="1" u="none" strike="noStrike" cap="none" normalizeH="0" baseline="0" dirty="0" smtClean="0">
                          <a:ln>
                            <a:noFill/>
                          </a:ln>
                          <a:effectLst/>
                          <a:latin typeface="微软雅黑" pitchFamily="34" charset="-122"/>
                          <a:ea typeface="微软雅黑" pitchFamily="34" charset="-122"/>
                        </a:rPr>
                        <a:t>总计</a:t>
                      </a:r>
                      <a:endParaRPr kumimoji="0" lang="zh-CN" sz="1400" b="1" i="0" u="none" strike="noStrike" cap="none" normalizeH="0" baseline="0" dirty="0" smtClean="0">
                        <a:ln>
                          <a:noFill/>
                        </a:ln>
                        <a:solidFill>
                          <a:srgbClr val="000000"/>
                        </a:solidFill>
                        <a:effectLst/>
                        <a:latin typeface="微软雅黑" pitchFamily="34" charset="-122"/>
                        <a:ea typeface="微软雅黑" pitchFamily="34" charset="-122"/>
                      </a:endParaRPr>
                    </a:p>
                  </a:txBody>
                  <a:tcPr marL="68580" marR="68580" marT="0" marB="0" anchor="ctr" horzOverflow="overflow"/>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ngLiU" pitchFamily="49" charset="-120"/>
                      </a:endParaRPr>
                    </a:p>
                  </a:txBody>
                  <a:tcPr marL="68580" marR="68580" marT="0" marB="0" anchor="ctr" horzOverflow="overflow"/>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altLang="zh-CN" sz="1400" b="1" u="none" strike="noStrike" cap="none" normalizeH="0" baseline="0" dirty="0" smtClean="0">
                          <a:ln>
                            <a:noFill/>
                          </a:ln>
                          <a:effectLst/>
                          <a:latin typeface="微软雅黑" pitchFamily="34" charset="-122"/>
                          <a:ea typeface="微软雅黑" pitchFamily="34" charset="-122"/>
                        </a:rPr>
                        <a:t>1085</a:t>
                      </a:r>
                      <a:endParaRPr kumimoji="0" lang="zh-CN" altLang="zh-CN" sz="1400" b="1" i="0" u="none" strike="noStrike" cap="none" normalizeH="0" baseline="0" dirty="0" smtClean="0">
                        <a:ln>
                          <a:noFill/>
                        </a:ln>
                        <a:solidFill>
                          <a:srgbClr val="000000"/>
                        </a:solidFill>
                        <a:effectLst/>
                        <a:latin typeface="微软雅黑" pitchFamily="34" charset="-122"/>
                        <a:ea typeface="微软雅黑" pitchFamily="34" charset="-122"/>
                      </a:endParaRPr>
                    </a:p>
                  </a:txBody>
                  <a:tcPr marL="68580" marR="68580" marT="0" marB="0" anchor="ctr" horzOverflow="overflow"/>
                </a:tc>
              </a:tr>
            </a:tbl>
          </a:graphicData>
        </a:graphic>
      </p:graphicFrame>
      <p:sp>
        <p:nvSpPr>
          <p:cNvPr id="31746" name="标题 1"/>
          <p:cNvSpPr>
            <a:spLocks noGrp="1"/>
          </p:cNvSpPr>
          <p:nvPr>
            <p:ph type="title"/>
          </p:nvPr>
        </p:nvSpPr>
        <p:spPr/>
        <p:txBody>
          <a:bodyPr/>
          <a:lstStyle/>
          <a:p>
            <a:r>
              <a:rPr lang="zh-CN" altLang="en-US" sz="2400" dirty="0" smtClean="0"/>
              <a:t>目标消费者深访配额</a:t>
            </a:r>
          </a:p>
        </p:txBody>
      </p:sp>
      <p:sp>
        <p:nvSpPr>
          <p:cNvPr id="31747" name="内容占位符 2"/>
          <p:cNvSpPr>
            <a:spLocks noGrp="1"/>
          </p:cNvSpPr>
          <p:nvPr>
            <p:ph idx="1"/>
          </p:nvPr>
        </p:nvSpPr>
        <p:spPr/>
        <p:txBody>
          <a:bodyPr/>
          <a:lstStyle/>
          <a:p>
            <a:pPr>
              <a:lnSpc>
                <a:spcPct val="150000"/>
              </a:lnSpc>
            </a:pPr>
            <a:r>
              <a:rPr lang="zh-CN" altLang="zh-CN" sz="1400" dirty="0" smtClean="0"/>
              <a:t>在本次调研中，共走访北京、上海、广州、武汉、沈阳、深圳、兰州、西安、成都、济南等十个城市</a:t>
            </a:r>
            <a:r>
              <a:rPr lang="zh-CN" altLang="en-US" sz="1400" dirty="0" smtClean="0"/>
              <a:t>，根据医疗美容的发展水平，将这十个城市分为一级、二级、三级。</a:t>
            </a:r>
            <a:endParaRPr lang="en-US" altLang="zh-CN" sz="1400" dirty="0" smtClean="0"/>
          </a:p>
          <a:p>
            <a:pPr>
              <a:lnSpc>
                <a:spcPct val="150000"/>
              </a:lnSpc>
            </a:pPr>
            <a:r>
              <a:rPr lang="zh-CN" altLang="en-US" sz="1400" dirty="0" smtClean="0"/>
              <a:t>各城市级别目标消费者</a:t>
            </a:r>
            <a:r>
              <a:rPr lang="zh-CN" altLang="en-US" dirty="0"/>
              <a:t>成功</a:t>
            </a:r>
            <a:r>
              <a:rPr lang="zh-CN" altLang="en-US" sz="1400" dirty="0" smtClean="0"/>
              <a:t>走访数量如下：</a:t>
            </a:r>
            <a:endParaRPr lang="zh-CN" altLang="zh-CN" sz="1400" dirty="0" smtClean="0"/>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5</a:t>
            </a:fld>
            <a:endParaRPr lang="en-US" altLang="zh-C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r>
              <a:rPr lang="zh-CN" altLang="en-US" dirty="0" smtClean="0"/>
              <a:t>目标消费者在选择医疗美容机构时较理性</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在选择医疗机构的影响因素方面</a:t>
            </a:r>
            <a:r>
              <a:rPr lang="zh-CN" altLang="en-US" sz="1400" kern="0" dirty="0" smtClean="0">
                <a:latin typeface="微软雅黑" pitchFamily="34" charset="-122"/>
                <a:ea typeface="微软雅黑" pitchFamily="34" charset="-122"/>
              </a:rPr>
              <a:t>，消费者对医生、医院</a:t>
            </a:r>
            <a:r>
              <a:rPr lang="zh-CN" altLang="en-US" sz="1400" kern="0" dirty="0">
                <a:latin typeface="微软雅黑" pitchFamily="34" charset="-122"/>
                <a:ea typeface="微软雅黑" pitchFamily="34" charset="-122"/>
              </a:rPr>
              <a:t>品牌及</a:t>
            </a:r>
            <a:r>
              <a:rPr lang="zh-CN" altLang="en-US" sz="1400" kern="0" dirty="0" smtClean="0">
                <a:latin typeface="微软雅黑" pitchFamily="34" charset="-122"/>
                <a:ea typeface="微软雅黑" pitchFamily="34" charset="-122"/>
              </a:rPr>
              <a:t>资质两</a:t>
            </a:r>
            <a:r>
              <a:rPr lang="zh-CN" altLang="en-US" sz="1400" kern="0" dirty="0">
                <a:latin typeface="微软雅黑" pitchFamily="34" charset="-122"/>
                <a:ea typeface="微软雅黑" pitchFamily="34" charset="-122"/>
              </a:rPr>
              <a:t>方面的关注度最高，其次为医院收费价格、使用</a:t>
            </a:r>
            <a:r>
              <a:rPr lang="zh-CN" altLang="en-US" sz="1400" kern="0" dirty="0" smtClean="0">
                <a:latin typeface="微软雅黑" pitchFamily="34" charset="-122"/>
                <a:ea typeface="微软雅黑" pitchFamily="34" charset="-122"/>
              </a:rPr>
              <a:t>产品和朋友的推荐。</a:t>
            </a:r>
            <a:endParaRPr lang="en-US" altLang="zh-CN" sz="1400" kern="0" dirty="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与其他行业不同的是朋友推荐和个人喜好并不是消费者选择医疗美容机构时主要的影响因素，显示出现阶段医疗美容目标消费者在选择医疗美容机构时较理性的特点。</a:t>
            </a:r>
            <a:endParaRPr lang="en-US" altLang="zh-CN" sz="1400" kern="0" dirty="0">
              <a:latin typeface="微软雅黑" pitchFamily="34" charset="-122"/>
              <a:ea typeface="微软雅黑" pitchFamily="34" charset="-122"/>
            </a:endParaRPr>
          </a:p>
        </p:txBody>
      </p:sp>
      <p:graphicFrame>
        <p:nvGraphicFramePr>
          <p:cNvPr id="7" name="内容占位符 6"/>
          <p:cNvGraphicFramePr>
            <a:graphicFrameLocks noGrp="1"/>
          </p:cNvGraphicFramePr>
          <p:nvPr>
            <p:ph idx="1"/>
            <p:extLst>
              <p:ext uri="{D42A27DB-BD31-4B8C-83A1-F6EECF244321}">
                <p14:modId xmlns="" xmlns:p14="http://schemas.microsoft.com/office/powerpoint/2010/main" val="996215638"/>
              </p:ext>
            </p:extLst>
          </p:nvPr>
        </p:nvGraphicFramePr>
        <p:xfrm>
          <a:off x="838200" y="2590800"/>
          <a:ext cx="74676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50</a:t>
            </a:fld>
            <a:endParaRPr lang="en-US" altLang="zh-CN"/>
          </a:p>
        </p:txBody>
      </p:sp>
      <p:sp>
        <p:nvSpPr>
          <p:cNvPr id="9"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选择医疗美容机构考虑因素</a:t>
            </a:r>
            <a:endParaRPr lang="zh-CN" altLang="en-US" sz="1600" b="1" dirty="0">
              <a:solidFill>
                <a:schemeClr val="tx1"/>
              </a:solidFill>
              <a:latin typeface="微软雅黑" pitchFamily="34" charset="-122"/>
              <a:ea typeface="微软雅黑" pitchFamily="34" charset="-122"/>
            </a:endParaRPr>
          </a:p>
        </p:txBody>
      </p:sp>
      <p:sp>
        <p:nvSpPr>
          <p:cNvPr id="10" name="矩形 9"/>
          <p:cNvSpPr/>
          <p:nvPr/>
        </p:nvSpPr>
        <p:spPr>
          <a:xfrm>
            <a:off x="152400" y="6220599"/>
            <a:ext cx="5410200" cy="276999"/>
          </a:xfrm>
          <a:prstGeom prst="rect">
            <a:avLst/>
          </a:prstGeom>
        </p:spPr>
        <p:txBody>
          <a:bodyPr wrap="square">
            <a:spAutoFit/>
          </a:bodyPr>
          <a:lstStyle/>
          <a:p>
            <a:r>
              <a:rPr lang="en-US" altLang="zh-CN" sz="1200" i="1" dirty="0" smtClean="0">
                <a:latin typeface="微软雅黑" pitchFamily="34" charset="-122"/>
                <a:ea typeface="微软雅黑" pitchFamily="34" charset="-122"/>
              </a:rPr>
              <a:t>A4.【</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您选择医疗机构都会考虑哪些因素</a:t>
            </a:r>
            <a:r>
              <a:rPr lang="zh-CN" altLang="en-US" sz="1200" i="1" dirty="0" smtClean="0">
                <a:latin typeface="微软雅黑" pitchFamily="34" charset="-122"/>
                <a:ea typeface="微软雅黑" pitchFamily="34" charset="-122"/>
              </a:rPr>
              <a:t>？</a:t>
            </a:r>
            <a:endParaRPr lang="zh-CN" altLang="en-US" sz="1200" i="1" dirty="0">
              <a:latin typeface="微软雅黑" pitchFamily="34" charset="-122"/>
              <a:ea typeface="微软雅黑" pitchFamily="34" charset="-122"/>
            </a:endParaRPr>
          </a:p>
        </p:txBody>
      </p:sp>
      <p:sp>
        <p:nvSpPr>
          <p:cNvPr id="8" name="TextBox 7"/>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Tree>
    <p:extLst>
      <p:ext uri="{BB962C8B-B14F-4D97-AF65-F5344CB8AC3E}">
        <p14:creationId xmlns="" xmlns:p14="http://schemas.microsoft.com/office/powerpoint/2010/main" val="4261857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412750"/>
            <a:ext cx="8534400" cy="563563"/>
          </a:xfrm>
        </p:spPr>
        <p:txBody>
          <a:bodyPr/>
          <a:lstStyle/>
          <a:p>
            <a:r>
              <a:rPr lang="zh-CN" altLang="en-US" dirty="0" smtClean="0"/>
              <a:t>医生技术、医院品牌和医院收费是各年龄消费者均关注的因素</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3050176135"/>
              </p:ext>
            </p:extLst>
          </p:nvPr>
        </p:nvGraphicFramePr>
        <p:xfrm>
          <a:off x="723900" y="3002281"/>
          <a:ext cx="7696200" cy="3398519"/>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51</a:t>
            </a:fld>
            <a:endParaRPr lang="en-US" altLang="zh-CN"/>
          </a:p>
        </p:txBody>
      </p:sp>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各年龄段选择</a:t>
            </a:r>
            <a:r>
              <a:rPr lang="zh-CN" altLang="en-US" sz="1600" b="1" dirty="0">
                <a:solidFill>
                  <a:schemeClr val="tx1"/>
                </a:solidFill>
                <a:latin typeface="微软雅黑" pitchFamily="34" charset="-122"/>
                <a:ea typeface="微软雅黑" pitchFamily="34" charset="-122"/>
              </a:rPr>
              <a:t>医疗美容机构考虑因素</a:t>
            </a:r>
          </a:p>
        </p:txBody>
      </p:sp>
      <p:sp>
        <p:nvSpPr>
          <p:cNvPr id="8" name="矩形 7"/>
          <p:cNvSpPr/>
          <p:nvPr/>
        </p:nvSpPr>
        <p:spPr>
          <a:xfrm>
            <a:off x="152400" y="6220599"/>
            <a:ext cx="5410200" cy="276999"/>
          </a:xfrm>
          <a:prstGeom prst="rect">
            <a:avLst/>
          </a:prstGeom>
        </p:spPr>
        <p:txBody>
          <a:bodyPr wrap="square">
            <a:spAutoFit/>
          </a:bodyPr>
          <a:lstStyle/>
          <a:p>
            <a:r>
              <a:rPr lang="en-US" altLang="zh-CN" sz="1200" i="1" dirty="0" smtClean="0">
                <a:latin typeface="微软雅黑" pitchFamily="34" charset="-122"/>
                <a:ea typeface="微软雅黑" pitchFamily="34" charset="-122"/>
              </a:rPr>
              <a:t>A4.【</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您选择医疗机构都会考虑哪些因素</a:t>
            </a:r>
            <a:r>
              <a:rPr lang="zh-CN" altLang="en-US" sz="1200" i="1" dirty="0" smtClean="0">
                <a:latin typeface="微软雅黑" pitchFamily="34" charset="-122"/>
                <a:ea typeface="微软雅黑" pitchFamily="34" charset="-122"/>
              </a:rPr>
              <a:t>？</a:t>
            </a:r>
            <a:endParaRPr lang="zh-CN" altLang="en-US" sz="1200" i="1" dirty="0">
              <a:latin typeface="微软雅黑" pitchFamily="34" charset="-122"/>
              <a:ea typeface="微软雅黑" pitchFamily="34" charset="-122"/>
            </a:endParaRPr>
          </a:p>
        </p:txBody>
      </p:sp>
      <p:sp>
        <p:nvSpPr>
          <p:cNvPr id="9"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从年龄段分布来看，</a:t>
            </a:r>
            <a:r>
              <a:rPr lang="en-US" altLang="zh-CN" sz="1400" kern="0" dirty="0">
                <a:latin typeface="微软雅黑" pitchFamily="34" charset="-122"/>
                <a:ea typeface="微软雅黑" pitchFamily="34" charset="-122"/>
              </a:rPr>
              <a:t>20-35</a:t>
            </a:r>
            <a:r>
              <a:rPr lang="zh-CN" altLang="en-US" sz="1400" kern="0" dirty="0">
                <a:latin typeface="微软雅黑" pitchFamily="34" charset="-122"/>
                <a:ea typeface="微软雅黑" pitchFamily="34" charset="-122"/>
              </a:rPr>
              <a:t>岁与</a:t>
            </a:r>
            <a:r>
              <a:rPr lang="en-US" altLang="zh-CN" sz="1400" kern="0" dirty="0">
                <a:latin typeface="微软雅黑" pitchFamily="34" charset="-122"/>
                <a:ea typeface="微软雅黑" pitchFamily="34" charset="-122"/>
              </a:rPr>
              <a:t>36-50</a:t>
            </a:r>
            <a:r>
              <a:rPr lang="zh-CN" altLang="en-US" sz="1400" kern="0" dirty="0">
                <a:latin typeface="微软雅黑" pitchFamily="34" charset="-122"/>
                <a:ea typeface="微软雅黑" pitchFamily="34" charset="-122"/>
              </a:rPr>
              <a:t>岁人群所关注的因素大体</a:t>
            </a:r>
            <a:r>
              <a:rPr lang="zh-CN" altLang="en-US" sz="1400" kern="0" dirty="0" smtClean="0">
                <a:latin typeface="微软雅黑" pitchFamily="34" charset="-122"/>
                <a:ea typeface="微软雅黑" pitchFamily="34" charset="-122"/>
              </a:rPr>
              <a:t>相同。</a:t>
            </a:r>
            <a:endParaRPr lang="zh-CN" altLang="en-US" sz="1400" kern="0" dirty="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en-US" altLang="zh-CN" sz="1400" kern="0" dirty="0">
                <a:latin typeface="微软雅黑" pitchFamily="34" charset="-122"/>
                <a:ea typeface="微软雅黑" pitchFamily="34" charset="-122"/>
              </a:rPr>
              <a:t>50</a:t>
            </a:r>
            <a:r>
              <a:rPr lang="zh-CN" altLang="en-US" sz="1400" kern="0" dirty="0">
                <a:latin typeface="微软雅黑" pitchFamily="34" charset="-122"/>
                <a:ea typeface="微软雅黑" pitchFamily="34" charset="-122"/>
              </a:rPr>
              <a:t>岁以上人群选择医疗美容机构时，</a:t>
            </a:r>
            <a:r>
              <a:rPr lang="zh-CN" altLang="en-US" sz="1400" kern="0" dirty="0" smtClean="0">
                <a:latin typeface="微软雅黑" pitchFamily="34" charset="-122"/>
                <a:ea typeface="微软雅黑" pitchFamily="34" charset="-122"/>
              </a:rPr>
              <a:t>选择朋友推荐的</a:t>
            </a:r>
            <a:r>
              <a:rPr lang="zh-CN" altLang="en-US" sz="1400" kern="0" dirty="0">
                <a:latin typeface="微软雅黑" pitchFamily="34" charset="-122"/>
                <a:ea typeface="微软雅黑" pitchFamily="34" charset="-122"/>
              </a:rPr>
              <a:t>人群相对其他群体</a:t>
            </a:r>
            <a:r>
              <a:rPr lang="zh-CN" altLang="en-US" sz="1400" kern="0" dirty="0" smtClean="0">
                <a:latin typeface="微软雅黑" pitchFamily="34" charset="-122"/>
                <a:ea typeface="微软雅黑" pitchFamily="34" charset="-122"/>
              </a:rPr>
              <a:t>较多。</a:t>
            </a:r>
            <a:endParaRPr lang="zh-CN" altLang="en-US" sz="1400" kern="0" dirty="0">
              <a:latin typeface="微软雅黑" pitchFamily="34" charset="-122"/>
              <a:ea typeface="微软雅黑" pitchFamily="34" charset="-122"/>
            </a:endParaRPr>
          </a:p>
        </p:txBody>
      </p:sp>
      <p:graphicFrame>
        <p:nvGraphicFramePr>
          <p:cNvPr id="10" name="表格 9"/>
          <p:cNvGraphicFramePr>
            <a:graphicFrameLocks noGrp="1"/>
          </p:cNvGraphicFramePr>
          <p:nvPr>
            <p:extLst>
              <p:ext uri="{D42A27DB-BD31-4B8C-83A1-F6EECF244321}">
                <p14:modId xmlns="" xmlns:p14="http://schemas.microsoft.com/office/powerpoint/2010/main" val="2084824023"/>
              </p:ext>
            </p:extLst>
          </p:nvPr>
        </p:nvGraphicFramePr>
        <p:xfrm>
          <a:off x="7924800" y="3733800"/>
          <a:ext cx="914400" cy="838200"/>
        </p:xfrm>
        <a:graphic>
          <a:graphicData uri="http://schemas.openxmlformats.org/drawingml/2006/table">
            <a:tbl>
              <a:tblPr>
                <a:tableStyleId>{5C22544A-7EE6-4342-B048-85BDC9FD1C3A}</a:tableStyleId>
              </a:tblPr>
              <a:tblGrid>
                <a:gridCol w="914400"/>
              </a:tblGrid>
              <a:tr h="279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CN" sz="1200" u="none" strike="noStrike" dirty="0" smtClean="0">
                          <a:effectLst/>
                          <a:latin typeface="微软雅黑" pitchFamily="34" charset="-122"/>
                          <a:ea typeface="微软雅黑" pitchFamily="34" charset="-122"/>
                        </a:rPr>
                        <a:t>n</a:t>
                      </a:r>
                      <a:r>
                        <a:rPr lang="zh-CN" altLang="en-US" sz="1200" u="none" strike="noStrike" dirty="0" smtClean="0">
                          <a:effectLst/>
                          <a:latin typeface="微软雅黑" pitchFamily="34" charset="-122"/>
                          <a:ea typeface="微软雅黑" pitchFamily="34" charset="-122"/>
                        </a:rPr>
                        <a:t>*</a:t>
                      </a:r>
                      <a:r>
                        <a:rPr lang="en-US" altLang="zh-CN" sz="1200" u="none" strike="noStrike" dirty="0" smtClean="0">
                          <a:effectLst/>
                          <a:latin typeface="微软雅黑" pitchFamily="34" charset="-122"/>
                          <a:ea typeface="微软雅黑" pitchFamily="34" charset="-122"/>
                        </a:rPr>
                        <a:t>=23</a:t>
                      </a:r>
                      <a:endParaRPr lang="en-US" altLang="zh-CN" sz="1200" b="0" i="0" u="none" strike="noStrike" dirty="0" smtClean="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9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CN" sz="1200" u="none" strike="noStrike" dirty="0" smtClean="0">
                          <a:effectLst/>
                          <a:latin typeface="微软雅黑" pitchFamily="34" charset="-122"/>
                          <a:ea typeface="微软雅黑" pitchFamily="34" charset="-122"/>
                        </a:rPr>
                        <a:t>n=497</a:t>
                      </a:r>
                      <a:endParaRPr lang="en-US" altLang="zh-CN" sz="1200" b="0" i="0" u="none" strike="noStrike" dirty="0" smtClean="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9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CN" sz="1200" u="none" strike="noStrike" dirty="0" smtClean="0">
                          <a:effectLst/>
                          <a:latin typeface="微软雅黑" pitchFamily="34" charset="-122"/>
                          <a:ea typeface="微软雅黑" pitchFamily="34" charset="-122"/>
                        </a:rPr>
                        <a:t>n=565</a:t>
                      </a:r>
                      <a:endParaRPr lang="en-US" altLang="zh-CN" sz="1200" b="0" i="0" u="none" strike="noStrike" dirty="0" smtClean="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716706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女性对各</a:t>
            </a:r>
            <a:r>
              <a:rPr lang="zh-CN" altLang="en-US" dirty="0" smtClean="0"/>
              <a:t>因素的</a:t>
            </a:r>
            <a:r>
              <a:rPr lang="zh-CN" altLang="en-US" dirty="0"/>
              <a:t>关注程度均较男性</a:t>
            </a:r>
            <a:r>
              <a:rPr lang="zh-CN" altLang="en-US" dirty="0" smtClean="0"/>
              <a:t>高</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3712430040"/>
              </p:ext>
            </p:extLst>
          </p:nvPr>
        </p:nvGraphicFramePr>
        <p:xfrm>
          <a:off x="762000" y="3200400"/>
          <a:ext cx="74676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52</a:t>
            </a:fld>
            <a:endParaRPr lang="en-US" altLang="zh-CN"/>
          </a:p>
        </p:txBody>
      </p:sp>
      <p:sp>
        <p:nvSpPr>
          <p:cNvPr id="8" name="矩形 7"/>
          <p:cNvSpPr/>
          <p:nvPr/>
        </p:nvSpPr>
        <p:spPr>
          <a:xfrm>
            <a:off x="152400" y="6220599"/>
            <a:ext cx="5410200" cy="276999"/>
          </a:xfrm>
          <a:prstGeom prst="rect">
            <a:avLst/>
          </a:prstGeom>
        </p:spPr>
        <p:txBody>
          <a:bodyPr wrap="square">
            <a:spAutoFit/>
          </a:bodyPr>
          <a:lstStyle/>
          <a:p>
            <a:r>
              <a:rPr lang="en-US" altLang="zh-CN" sz="1200" i="1" dirty="0">
                <a:latin typeface="微软雅黑" pitchFamily="34" charset="-122"/>
                <a:ea typeface="微软雅黑" pitchFamily="34" charset="-122"/>
              </a:rPr>
              <a:t>A4.【</a:t>
            </a:r>
            <a:r>
              <a:rPr lang="zh-CN" altLang="en-US" sz="1200" i="1" dirty="0">
                <a:latin typeface="微软雅黑" pitchFamily="34" charset="-122"/>
                <a:ea typeface="微软雅黑" pitchFamily="34" charset="-122"/>
              </a:rPr>
              <a:t>多选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您选择医疗机构都会考虑哪些因素？</a:t>
            </a:r>
          </a:p>
        </p:txBody>
      </p:sp>
      <p:sp>
        <p:nvSpPr>
          <p:cNvPr id="9"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不同性别选择</a:t>
            </a:r>
            <a:r>
              <a:rPr lang="zh-CN" altLang="en-US" sz="1600" b="1" dirty="0">
                <a:solidFill>
                  <a:schemeClr val="tx1"/>
                </a:solidFill>
                <a:latin typeface="微软雅黑" pitchFamily="34" charset="-122"/>
                <a:ea typeface="微软雅黑" pitchFamily="34" charset="-122"/>
              </a:rPr>
              <a:t>医疗美容机构考虑因素</a:t>
            </a:r>
          </a:p>
        </p:txBody>
      </p:sp>
      <p:sp>
        <p:nvSpPr>
          <p:cNvPr id="10"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从性别维度看</a:t>
            </a:r>
            <a:r>
              <a:rPr lang="zh-CN" altLang="en-US" sz="1400" kern="0" dirty="0" smtClean="0">
                <a:latin typeface="微软雅黑" pitchFamily="34" charset="-122"/>
                <a:ea typeface="微软雅黑" pitchFamily="34" charset="-122"/>
              </a:rPr>
              <a:t>，男性和女性考虑因素基本</a:t>
            </a:r>
            <a:r>
              <a:rPr lang="zh-CN" altLang="en-US" sz="1400" kern="0" dirty="0">
                <a:latin typeface="微软雅黑" pitchFamily="34" charset="-122"/>
                <a:ea typeface="微软雅黑" pitchFamily="34" charset="-122"/>
              </a:rPr>
              <a:t>相同，女性对各</a:t>
            </a:r>
            <a:r>
              <a:rPr lang="zh-CN" altLang="en-US" sz="1400" kern="0" dirty="0" smtClean="0">
                <a:latin typeface="微软雅黑" pitchFamily="34" charset="-122"/>
                <a:ea typeface="微软雅黑" pitchFamily="34" charset="-122"/>
              </a:rPr>
              <a:t>因素的</a:t>
            </a:r>
            <a:r>
              <a:rPr lang="zh-CN" altLang="en-US" sz="1400" kern="0" dirty="0">
                <a:latin typeface="微软雅黑" pitchFamily="34" charset="-122"/>
                <a:ea typeface="微软雅黑" pitchFamily="34" charset="-122"/>
              </a:rPr>
              <a:t>关注程度均较男性</a:t>
            </a:r>
            <a:r>
              <a:rPr lang="zh-CN" altLang="en-US" sz="1400" kern="0" dirty="0" smtClean="0">
                <a:latin typeface="微软雅黑" pitchFamily="34" charset="-122"/>
                <a:ea typeface="微软雅黑" pitchFamily="34" charset="-122"/>
              </a:rPr>
              <a:t>高。</a:t>
            </a:r>
            <a:endParaRPr lang="zh-CN" altLang="en-US" sz="1400" kern="0" dirty="0">
              <a:latin typeface="微软雅黑" pitchFamily="34" charset="-122"/>
              <a:ea typeface="微软雅黑" pitchFamily="34" charset="-122"/>
            </a:endParaRPr>
          </a:p>
        </p:txBody>
      </p:sp>
      <p:graphicFrame>
        <p:nvGraphicFramePr>
          <p:cNvPr id="12" name="表格 11"/>
          <p:cNvGraphicFramePr>
            <a:graphicFrameLocks noGrp="1"/>
          </p:cNvGraphicFramePr>
          <p:nvPr>
            <p:extLst>
              <p:ext uri="{D42A27DB-BD31-4B8C-83A1-F6EECF244321}">
                <p14:modId xmlns="" xmlns:p14="http://schemas.microsoft.com/office/powerpoint/2010/main" val="2523057681"/>
              </p:ext>
            </p:extLst>
          </p:nvPr>
        </p:nvGraphicFramePr>
        <p:xfrm>
          <a:off x="3810000" y="3429000"/>
          <a:ext cx="1600200" cy="274320"/>
        </p:xfrm>
        <a:graphic>
          <a:graphicData uri="http://schemas.openxmlformats.org/drawingml/2006/table">
            <a:tbl>
              <a:tblPr firstRow="1" bandRow="1">
                <a:tableStyleId>{5C22544A-7EE6-4342-B048-85BDC9FD1C3A}</a:tableStyleId>
              </a:tblPr>
              <a:tblGrid>
                <a:gridCol w="800100"/>
                <a:gridCol w="800100"/>
              </a:tblGrid>
              <a:tr h="228600">
                <a:tc>
                  <a:txBody>
                    <a:bodyPr/>
                    <a:lstStyle/>
                    <a:p>
                      <a:pPr algn="ctr"/>
                      <a:r>
                        <a:rPr lang="en-US" altLang="zh-CN" sz="1200" b="0" dirty="0" smtClean="0">
                          <a:solidFill>
                            <a:schemeClr val="tx1"/>
                          </a:solidFill>
                          <a:latin typeface="微软雅黑" pitchFamily="34" charset="-122"/>
                          <a:ea typeface="微软雅黑" pitchFamily="34" charset="-122"/>
                        </a:rPr>
                        <a:t>n=51</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微软雅黑" pitchFamily="34" charset="-122"/>
                          <a:ea typeface="微软雅黑" pitchFamily="34" charset="-122"/>
                        </a:rPr>
                        <a:t>n=1034</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29137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zh-CN" altLang="en-US" dirty="0" smtClean="0"/>
              <a:t>产品及手术的风险、医院</a:t>
            </a:r>
            <a:r>
              <a:rPr lang="zh-CN" altLang="en-US" dirty="0"/>
              <a:t>的</a:t>
            </a:r>
            <a:r>
              <a:rPr lang="zh-CN" altLang="en-US" dirty="0" smtClean="0"/>
              <a:t>品牌与资质是首要</a:t>
            </a:r>
            <a:r>
              <a:rPr lang="zh-CN" altLang="en-US" sz="2400" dirty="0" smtClean="0"/>
              <a:t>查询的信息</a:t>
            </a:r>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在做医疗美容之前，</a:t>
            </a:r>
            <a:r>
              <a:rPr lang="zh-CN" altLang="en-US" sz="1400" kern="0" dirty="0" smtClean="0">
                <a:latin typeface="微软雅黑" pitchFamily="34" charset="-122"/>
                <a:ea typeface="微软雅黑" pitchFamily="34" charset="-122"/>
              </a:rPr>
              <a:t>消费者会对医疗美容的多项相关信息进行查询，最</a:t>
            </a:r>
            <a:r>
              <a:rPr lang="zh-CN" altLang="en-US" sz="1400" kern="0" dirty="0">
                <a:latin typeface="微软雅黑" pitchFamily="34" charset="-122"/>
                <a:ea typeface="微软雅黑" pitchFamily="34" charset="-122"/>
              </a:rPr>
              <a:t>关心的信息是产品的风险及副作用、手术风险</a:t>
            </a:r>
            <a:r>
              <a:rPr lang="zh-CN" altLang="en-US" sz="1400" kern="0" dirty="0" smtClean="0">
                <a:latin typeface="微软雅黑" pitchFamily="34" charset="-122"/>
                <a:ea typeface="微软雅黑" pitchFamily="34" charset="-122"/>
              </a:rPr>
              <a:t>及医院</a:t>
            </a:r>
            <a:r>
              <a:rPr lang="zh-CN" altLang="en-US" sz="1400" kern="0" dirty="0">
                <a:latin typeface="微软雅黑" pitchFamily="34" charset="-122"/>
                <a:ea typeface="微软雅黑" pitchFamily="34" charset="-122"/>
              </a:rPr>
              <a:t>的品牌和资质三项，每项</a:t>
            </a:r>
            <a:r>
              <a:rPr lang="zh-CN" altLang="en-US" sz="1400" kern="0" dirty="0" smtClean="0">
                <a:latin typeface="微软雅黑" pitchFamily="34" charset="-122"/>
                <a:ea typeface="微软雅黑" pitchFamily="34" charset="-122"/>
              </a:rPr>
              <a:t>关注程度均</a:t>
            </a:r>
            <a:r>
              <a:rPr lang="zh-CN" altLang="en-US" sz="1400" kern="0" dirty="0">
                <a:latin typeface="微软雅黑" pitchFamily="34" charset="-122"/>
                <a:ea typeface="微软雅黑" pitchFamily="34" charset="-122"/>
              </a:rPr>
              <a:t>高于</a:t>
            </a:r>
            <a:r>
              <a:rPr lang="en-US" altLang="zh-CN" sz="1400" kern="0" dirty="0">
                <a:latin typeface="微软雅黑" pitchFamily="34" charset="-122"/>
                <a:ea typeface="微软雅黑" pitchFamily="34" charset="-122"/>
              </a:rPr>
              <a:t>80</a:t>
            </a:r>
            <a:r>
              <a:rPr lang="en-US" altLang="zh-CN" sz="1400" kern="0" dirty="0" smtClean="0">
                <a:latin typeface="微软雅黑" pitchFamily="34" charset="-122"/>
                <a:ea typeface="微软雅黑" pitchFamily="34" charset="-122"/>
              </a:rPr>
              <a:t>%</a:t>
            </a:r>
            <a:r>
              <a:rPr lang="zh-CN" altLang="en-US" sz="1400" kern="0" dirty="0" smtClean="0">
                <a:latin typeface="微软雅黑" pitchFamily="34" charset="-122"/>
                <a:ea typeface="微软雅黑" pitchFamily="34" charset="-122"/>
              </a:rPr>
              <a:t>。</a:t>
            </a:r>
            <a:endParaRPr lang="en-US" altLang="zh-CN" sz="1400" kern="0" dirty="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消费者关注的其他信息还包括</a:t>
            </a:r>
            <a:r>
              <a:rPr lang="zh-CN" altLang="en-US" sz="1400" kern="0" dirty="0" smtClean="0">
                <a:latin typeface="微软雅黑" pitchFamily="34" charset="-122"/>
                <a:ea typeface="微软雅黑" pitchFamily="34" charset="-122"/>
              </a:rPr>
              <a:t>：相关医生资质、产品信息、手术与产品的性价比等信息</a:t>
            </a:r>
            <a:r>
              <a:rPr lang="zh-CN" altLang="en-US" sz="1400" kern="0" dirty="0">
                <a:latin typeface="微软雅黑" pitchFamily="34" charset="-122"/>
                <a:ea typeface="微软雅黑" pitchFamily="34" charset="-122"/>
              </a:rPr>
              <a:t>。</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53</a:t>
            </a:fld>
            <a:endParaRPr lang="en-US" altLang="zh-CN"/>
          </a:p>
        </p:txBody>
      </p:sp>
      <p:sp>
        <p:nvSpPr>
          <p:cNvPr id="6" name="矩形 5"/>
          <p:cNvSpPr/>
          <p:nvPr/>
        </p:nvSpPr>
        <p:spPr>
          <a:xfrm>
            <a:off x="152400" y="6220599"/>
            <a:ext cx="5410200" cy="276999"/>
          </a:xfrm>
          <a:prstGeom prst="rect">
            <a:avLst/>
          </a:prstGeom>
        </p:spPr>
        <p:txBody>
          <a:bodyPr wrap="square">
            <a:spAutoFit/>
          </a:bodyPr>
          <a:lstStyle/>
          <a:p>
            <a:r>
              <a:rPr lang="en-US" altLang="zh-CN" sz="1200" i="1" dirty="0">
                <a:latin typeface="微软雅黑" pitchFamily="34" charset="-122"/>
                <a:ea typeface="微软雅黑" pitchFamily="34" charset="-122"/>
              </a:rPr>
              <a:t>A2. </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您在做医疗美容之前，会对何类信息进行查询？</a:t>
            </a:r>
          </a:p>
        </p:txBody>
      </p:sp>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进行医疗美容之前的信息查询偏好</a:t>
            </a:r>
            <a:endParaRPr lang="zh-CN" altLang="en-US" sz="1600" b="1" dirty="0">
              <a:solidFill>
                <a:schemeClr val="tx1"/>
              </a:solidFill>
              <a:latin typeface="微软雅黑" pitchFamily="34" charset="-122"/>
              <a:ea typeface="微软雅黑" pitchFamily="34" charset="-122"/>
            </a:endParaRPr>
          </a:p>
        </p:txBody>
      </p:sp>
      <p:graphicFrame>
        <p:nvGraphicFramePr>
          <p:cNvPr id="9" name="内容占位符 3"/>
          <p:cNvGraphicFramePr>
            <a:graphicFrameLocks/>
          </p:cNvGraphicFramePr>
          <p:nvPr>
            <p:extLst>
              <p:ext uri="{D42A27DB-BD31-4B8C-83A1-F6EECF244321}">
                <p14:modId xmlns="" xmlns:p14="http://schemas.microsoft.com/office/powerpoint/2010/main" val="805726004"/>
              </p:ext>
            </p:extLst>
          </p:nvPr>
        </p:nvGraphicFramePr>
        <p:xfrm>
          <a:off x="762000" y="3200400"/>
          <a:ext cx="74676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Tree>
    <p:extLst>
      <p:ext uri="{BB962C8B-B14F-4D97-AF65-F5344CB8AC3E}">
        <p14:creationId xmlns="" xmlns:p14="http://schemas.microsoft.com/office/powerpoint/2010/main" val="4436320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女性对产品风险关注度较高，男性对医生资质关注度较高</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274549264"/>
              </p:ext>
            </p:extLst>
          </p:nvPr>
        </p:nvGraphicFramePr>
        <p:xfrm>
          <a:off x="762000" y="3200400"/>
          <a:ext cx="74676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54</a:t>
            </a:fld>
            <a:endParaRPr lang="en-US" altLang="zh-CN"/>
          </a:p>
        </p:txBody>
      </p:sp>
      <p:sp>
        <p:nvSpPr>
          <p:cNvPr id="8" name="矩形 7"/>
          <p:cNvSpPr/>
          <p:nvPr/>
        </p:nvSpPr>
        <p:spPr>
          <a:xfrm>
            <a:off x="152400" y="6220599"/>
            <a:ext cx="5410200" cy="276999"/>
          </a:xfrm>
          <a:prstGeom prst="rect">
            <a:avLst/>
          </a:prstGeom>
        </p:spPr>
        <p:txBody>
          <a:bodyPr wrap="square">
            <a:spAutoFit/>
          </a:bodyPr>
          <a:lstStyle/>
          <a:p>
            <a:r>
              <a:rPr lang="en-US" altLang="zh-CN" sz="1200" i="1" dirty="0">
                <a:latin typeface="微软雅黑" pitchFamily="34" charset="-122"/>
                <a:ea typeface="微软雅黑" pitchFamily="34" charset="-122"/>
              </a:rPr>
              <a:t>A2. </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您在做医疗美容之前，会对何类信息进行查询？</a:t>
            </a:r>
          </a:p>
        </p:txBody>
      </p:sp>
      <p:sp>
        <p:nvSpPr>
          <p:cNvPr id="9"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不同性别人群医疗</a:t>
            </a:r>
            <a:r>
              <a:rPr lang="zh-CN" altLang="en-US" sz="1600" b="1" dirty="0">
                <a:solidFill>
                  <a:schemeClr val="tx1"/>
                </a:solidFill>
                <a:latin typeface="微软雅黑" pitchFamily="34" charset="-122"/>
                <a:ea typeface="微软雅黑" pitchFamily="34" charset="-122"/>
              </a:rPr>
              <a:t>美容之前的信息查询偏好</a:t>
            </a:r>
          </a:p>
        </p:txBody>
      </p:sp>
      <p:sp>
        <p:nvSpPr>
          <p:cNvPr id="10"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从性别维度看</a:t>
            </a:r>
            <a:r>
              <a:rPr lang="zh-CN" altLang="en-US" sz="1400" kern="0" dirty="0" smtClean="0">
                <a:latin typeface="微软雅黑" pitchFamily="34" charset="-122"/>
                <a:ea typeface="微软雅黑" pitchFamily="34" charset="-122"/>
              </a:rPr>
              <a:t>，女性更关注产品</a:t>
            </a:r>
            <a:r>
              <a:rPr lang="zh-CN" altLang="en-US" sz="1400" kern="0" dirty="0">
                <a:latin typeface="微软雅黑" pitchFamily="34" charset="-122"/>
                <a:ea typeface="微软雅黑" pitchFamily="34" charset="-122"/>
              </a:rPr>
              <a:t>的风险及副作用、手术风险</a:t>
            </a:r>
            <a:r>
              <a:rPr lang="zh-CN" altLang="en-US" sz="1400" kern="0" dirty="0" smtClean="0">
                <a:latin typeface="微软雅黑" pitchFamily="34" charset="-122"/>
                <a:ea typeface="微软雅黑" pitchFamily="34" charset="-122"/>
              </a:rPr>
              <a:t>及医院</a:t>
            </a:r>
            <a:r>
              <a:rPr lang="zh-CN" altLang="en-US" sz="1400" kern="0" dirty="0">
                <a:latin typeface="微软雅黑" pitchFamily="34" charset="-122"/>
                <a:ea typeface="微软雅黑" pitchFamily="34" charset="-122"/>
              </a:rPr>
              <a:t>的品牌和</a:t>
            </a:r>
            <a:r>
              <a:rPr lang="zh-CN" altLang="en-US" sz="1400" kern="0" dirty="0" smtClean="0">
                <a:latin typeface="微软雅黑" pitchFamily="34" charset="-122"/>
                <a:ea typeface="微软雅黑" pitchFamily="34" charset="-122"/>
              </a:rPr>
              <a:t>资质；男性更关注实施</a:t>
            </a:r>
            <a:r>
              <a:rPr lang="zh-CN" altLang="en-US" sz="1400" kern="0" dirty="0">
                <a:latin typeface="微软雅黑" pitchFamily="34" charset="-122"/>
                <a:ea typeface="微软雅黑" pitchFamily="34" charset="-122"/>
              </a:rPr>
              <a:t>医疗美容的医生资质，</a:t>
            </a:r>
            <a:r>
              <a:rPr lang="zh-CN" altLang="en-US" sz="1400" kern="0" dirty="0" smtClean="0">
                <a:latin typeface="微软雅黑" pitchFamily="34" charset="-122"/>
                <a:ea typeface="微软雅黑" pitchFamily="34" charset="-122"/>
              </a:rPr>
              <a:t>对</a:t>
            </a:r>
            <a:r>
              <a:rPr lang="zh-CN" altLang="en-US" sz="1400" kern="0" dirty="0">
                <a:latin typeface="微软雅黑" pitchFamily="34" charset="-122"/>
                <a:ea typeface="微软雅黑" pitchFamily="34" charset="-122"/>
              </a:rPr>
              <a:t>医疗美容所使用产品</a:t>
            </a:r>
            <a:r>
              <a:rPr lang="zh-CN" altLang="en-US" sz="1400" kern="0" dirty="0" smtClean="0">
                <a:latin typeface="微软雅黑" pitchFamily="34" charset="-122"/>
                <a:ea typeface="微软雅黑" pitchFamily="34" charset="-122"/>
              </a:rPr>
              <a:t>信息、手术产品性价比与医院品牌等的</a:t>
            </a:r>
            <a:r>
              <a:rPr lang="zh-CN" altLang="en-US" sz="1400" kern="0" dirty="0">
                <a:latin typeface="微软雅黑" pitchFamily="34" charset="-122"/>
                <a:ea typeface="微软雅黑" pitchFamily="34" charset="-122"/>
              </a:rPr>
              <a:t>关注度远低于女性，这</a:t>
            </a:r>
            <a:r>
              <a:rPr lang="zh-CN" altLang="en-US" sz="1400" kern="0" dirty="0" smtClean="0">
                <a:latin typeface="微软雅黑" pitchFamily="34" charset="-122"/>
                <a:ea typeface="微软雅黑" pitchFamily="34" charset="-122"/>
              </a:rPr>
              <a:t>一偏好源于</a:t>
            </a:r>
            <a:r>
              <a:rPr lang="zh-CN" altLang="en-US" sz="1400" kern="0" dirty="0">
                <a:latin typeface="微软雅黑" pitchFamily="34" charset="-122"/>
                <a:ea typeface="微软雅黑" pitchFamily="34" charset="-122"/>
              </a:rPr>
              <a:t>男性习惯从宏观角度</a:t>
            </a:r>
            <a:r>
              <a:rPr lang="zh-CN" altLang="en-US" sz="1400" kern="0" dirty="0" smtClean="0">
                <a:latin typeface="微软雅黑" pitchFamily="34" charset="-122"/>
                <a:ea typeface="微软雅黑" pitchFamily="34" charset="-122"/>
              </a:rPr>
              <a:t>考虑。</a:t>
            </a:r>
            <a:endParaRPr lang="zh-CN" altLang="en-US" sz="1400" kern="0" dirty="0">
              <a:latin typeface="微软雅黑" pitchFamily="34" charset="-122"/>
              <a:ea typeface="微软雅黑" pitchFamily="34" charset="-122"/>
            </a:endParaRPr>
          </a:p>
        </p:txBody>
      </p:sp>
      <p:graphicFrame>
        <p:nvGraphicFramePr>
          <p:cNvPr id="11" name="表格 10"/>
          <p:cNvGraphicFramePr>
            <a:graphicFrameLocks noGrp="1"/>
          </p:cNvGraphicFramePr>
          <p:nvPr>
            <p:extLst>
              <p:ext uri="{D42A27DB-BD31-4B8C-83A1-F6EECF244321}">
                <p14:modId xmlns="" xmlns:p14="http://schemas.microsoft.com/office/powerpoint/2010/main" val="2523057681"/>
              </p:ext>
            </p:extLst>
          </p:nvPr>
        </p:nvGraphicFramePr>
        <p:xfrm>
          <a:off x="3810000" y="3429000"/>
          <a:ext cx="1600200" cy="274320"/>
        </p:xfrm>
        <a:graphic>
          <a:graphicData uri="http://schemas.openxmlformats.org/drawingml/2006/table">
            <a:tbl>
              <a:tblPr firstRow="1" bandRow="1">
                <a:tableStyleId>{5C22544A-7EE6-4342-B048-85BDC9FD1C3A}</a:tableStyleId>
              </a:tblPr>
              <a:tblGrid>
                <a:gridCol w="800100"/>
                <a:gridCol w="800100"/>
              </a:tblGrid>
              <a:tr h="228600">
                <a:tc>
                  <a:txBody>
                    <a:bodyPr/>
                    <a:lstStyle/>
                    <a:p>
                      <a:pPr algn="ctr"/>
                      <a:r>
                        <a:rPr lang="en-US" altLang="zh-CN" sz="1200" b="0" dirty="0" smtClean="0">
                          <a:solidFill>
                            <a:schemeClr val="tx1"/>
                          </a:solidFill>
                          <a:latin typeface="微软雅黑" pitchFamily="34" charset="-122"/>
                          <a:ea typeface="微软雅黑" pitchFamily="34" charset="-122"/>
                        </a:rPr>
                        <a:t>n=51</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微软雅黑" pitchFamily="34" charset="-122"/>
                          <a:ea typeface="微软雅黑" pitchFamily="34" charset="-122"/>
                        </a:rPr>
                        <a:t>n=1034</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519756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412750"/>
            <a:ext cx="8534400" cy="563563"/>
          </a:xfrm>
        </p:spPr>
        <p:txBody>
          <a:bodyPr/>
          <a:lstStyle/>
          <a:p>
            <a:r>
              <a:rPr lang="zh-CN" altLang="en-US" dirty="0" smtClean="0"/>
              <a:t>医生技术、医院品牌和医院收费是各年龄消费者均关注的因素</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1193814595"/>
              </p:ext>
            </p:extLst>
          </p:nvPr>
        </p:nvGraphicFramePr>
        <p:xfrm>
          <a:off x="723900" y="3002281"/>
          <a:ext cx="7696200" cy="3398519"/>
        </p:xfrm>
        <a:graphic>
          <a:graphicData uri="http://schemas.openxmlformats.org/drawingml/2006/chart">
            <c:chart xmlns:c="http://schemas.openxmlformats.org/drawingml/2006/chart" xmlns:r="http://schemas.openxmlformats.org/officeDocument/2006/relationships" r:id="rId2"/>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55</a:t>
            </a:fld>
            <a:endParaRPr lang="en-US" altLang="zh-CN"/>
          </a:p>
        </p:txBody>
      </p:sp>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各年龄段人群</a:t>
            </a:r>
            <a:r>
              <a:rPr lang="zh-CN" altLang="en-US" sz="1600" b="1" dirty="0">
                <a:solidFill>
                  <a:schemeClr val="tx1"/>
                </a:solidFill>
                <a:latin typeface="微软雅黑" pitchFamily="34" charset="-122"/>
                <a:ea typeface="微软雅黑" pitchFamily="34" charset="-122"/>
              </a:rPr>
              <a:t>医疗美容之前的信息查询偏好</a:t>
            </a:r>
          </a:p>
        </p:txBody>
      </p:sp>
      <p:sp>
        <p:nvSpPr>
          <p:cNvPr id="8" name="矩形 7"/>
          <p:cNvSpPr/>
          <p:nvPr/>
        </p:nvSpPr>
        <p:spPr>
          <a:xfrm>
            <a:off x="152400" y="6220599"/>
            <a:ext cx="5410200" cy="276999"/>
          </a:xfrm>
          <a:prstGeom prst="rect">
            <a:avLst/>
          </a:prstGeom>
        </p:spPr>
        <p:txBody>
          <a:bodyPr wrap="square">
            <a:spAutoFit/>
          </a:bodyPr>
          <a:lstStyle/>
          <a:p>
            <a:r>
              <a:rPr lang="en-US" altLang="zh-CN" sz="1200" i="1" dirty="0">
                <a:latin typeface="微软雅黑" pitchFamily="34" charset="-122"/>
                <a:ea typeface="微软雅黑" pitchFamily="34" charset="-122"/>
              </a:rPr>
              <a:t>A2. 【</a:t>
            </a:r>
            <a:r>
              <a:rPr lang="zh-CN" altLang="en-US" sz="1200" i="1" dirty="0">
                <a:latin typeface="微软雅黑" pitchFamily="34" charset="-122"/>
                <a:ea typeface="微软雅黑" pitchFamily="34" charset="-122"/>
              </a:rPr>
              <a:t>多选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您在做医疗美容之前，会对何类信息进行查询？</a:t>
            </a:r>
          </a:p>
        </p:txBody>
      </p:sp>
      <p:sp>
        <p:nvSpPr>
          <p:cNvPr id="9"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从年龄段分布来看，</a:t>
            </a:r>
            <a:r>
              <a:rPr lang="en-US" altLang="zh-CN" sz="1400" kern="0" dirty="0">
                <a:latin typeface="微软雅黑" pitchFamily="34" charset="-122"/>
                <a:ea typeface="微软雅黑" pitchFamily="34" charset="-122"/>
              </a:rPr>
              <a:t>20-35</a:t>
            </a:r>
            <a:r>
              <a:rPr lang="zh-CN" altLang="en-US" sz="1400" kern="0" dirty="0">
                <a:latin typeface="微软雅黑" pitchFamily="34" charset="-122"/>
                <a:ea typeface="微软雅黑" pitchFamily="34" charset="-122"/>
              </a:rPr>
              <a:t>岁与</a:t>
            </a:r>
            <a:r>
              <a:rPr lang="en-US" altLang="zh-CN" sz="1400" kern="0" dirty="0">
                <a:latin typeface="微软雅黑" pitchFamily="34" charset="-122"/>
                <a:ea typeface="微软雅黑" pitchFamily="34" charset="-122"/>
              </a:rPr>
              <a:t>36-50</a:t>
            </a:r>
            <a:r>
              <a:rPr lang="zh-CN" altLang="en-US" sz="1400" kern="0" dirty="0">
                <a:latin typeface="微软雅黑" pitchFamily="34" charset="-122"/>
                <a:ea typeface="微软雅黑" pitchFamily="34" charset="-122"/>
              </a:rPr>
              <a:t>岁</a:t>
            </a:r>
            <a:r>
              <a:rPr lang="zh-CN" altLang="en-US" sz="1400" kern="0" dirty="0" smtClean="0">
                <a:latin typeface="微软雅黑" pitchFamily="34" charset="-122"/>
                <a:ea typeface="微软雅黑" pitchFamily="34" charset="-122"/>
              </a:rPr>
              <a:t>人群在做医疗美容前咨询信息侧重性大体相同。</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en-US" altLang="zh-CN" sz="1400" kern="0" dirty="0" smtClean="0">
                <a:latin typeface="微软雅黑" pitchFamily="34" charset="-122"/>
                <a:ea typeface="微软雅黑" pitchFamily="34" charset="-122"/>
              </a:rPr>
              <a:t>50</a:t>
            </a:r>
            <a:r>
              <a:rPr lang="zh-CN" altLang="en-US" sz="1400" kern="0" dirty="0">
                <a:latin typeface="微软雅黑" pitchFamily="34" charset="-122"/>
                <a:ea typeface="微软雅黑" pitchFamily="34" charset="-122"/>
              </a:rPr>
              <a:t>岁以上</a:t>
            </a:r>
            <a:r>
              <a:rPr lang="zh-CN" altLang="en-US" sz="1400" kern="0" dirty="0" smtClean="0">
                <a:latin typeface="微软雅黑" pitchFamily="34" charset="-122"/>
                <a:ea typeface="微软雅黑" pitchFamily="34" charset="-122"/>
              </a:rPr>
              <a:t>人群对医院的品牌资质和相关医生的资质这两项信息的关注度为</a:t>
            </a:r>
            <a:r>
              <a:rPr lang="en-US" altLang="zh-CN" sz="1400" kern="0" dirty="0" smtClean="0">
                <a:latin typeface="微软雅黑" pitchFamily="34" charset="-122"/>
                <a:ea typeface="微软雅黑" pitchFamily="34" charset="-122"/>
              </a:rPr>
              <a:t>100%</a:t>
            </a:r>
            <a:r>
              <a:rPr lang="zh-CN" altLang="en-US" sz="1400" kern="0" dirty="0" smtClean="0">
                <a:latin typeface="微软雅黑" pitchFamily="34" charset="-122"/>
                <a:ea typeface="微软雅黑" pitchFamily="34" charset="-122"/>
              </a:rPr>
              <a:t>，明显高于其他年龄人群。</a:t>
            </a:r>
            <a:endParaRPr lang="zh-CN" altLang="en-US" sz="1400" kern="0" dirty="0">
              <a:latin typeface="微软雅黑" pitchFamily="34" charset="-122"/>
              <a:ea typeface="微软雅黑" pitchFamily="34" charset="-122"/>
            </a:endParaRPr>
          </a:p>
        </p:txBody>
      </p:sp>
      <p:graphicFrame>
        <p:nvGraphicFramePr>
          <p:cNvPr id="11" name="表格 10"/>
          <p:cNvGraphicFramePr>
            <a:graphicFrameLocks noGrp="1"/>
          </p:cNvGraphicFramePr>
          <p:nvPr>
            <p:extLst>
              <p:ext uri="{D42A27DB-BD31-4B8C-83A1-F6EECF244321}">
                <p14:modId xmlns="" xmlns:p14="http://schemas.microsoft.com/office/powerpoint/2010/main" val="3433352252"/>
              </p:ext>
            </p:extLst>
          </p:nvPr>
        </p:nvGraphicFramePr>
        <p:xfrm>
          <a:off x="1066800" y="5867400"/>
          <a:ext cx="4724400" cy="233362"/>
        </p:xfrm>
        <a:graphic>
          <a:graphicData uri="http://schemas.openxmlformats.org/drawingml/2006/table">
            <a:tbl>
              <a:tblPr>
                <a:tableStyleId>{5C22544A-7EE6-4342-B048-85BDC9FD1C3A}</a:tableStyleId>
              </a:tblPr>
              <a:tblGrid>
                <a:gridCol w="1574800"/>
                <a:gridCol w="1574800"/>
                <a:gridCol w="1574800"/>
              </a:tblGrid>
              <a:tr h="233362">
                <a:tc>
                  <a:txBody>
                    <a:bodyPr/>
                    <a:lstStyle/>
                    <a:p>
                      <a:pPr algn="ctr" fontAlgn="t"/>
                      <a:r>
                        <a:rPr lang="en-US" sz="1200" u="none" strike="noStrike" dirty="0">
                          <a:effectLst/>
                          <a:latin typeface="微软雅黑" pitchFamily="34" charset="-122"/>
                          <a:ea typeface="微软雅黑" pitchFamily="34" charset="-122"/>
                        </a:rPr>
                        <a:t>n=565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n=497</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smtClean="0">
                          <a:effectLst/>
                          <a:latin typeface="微软雅黑" pitchFamily="34" charset="-122"/>
                          <a:ea typeface="微软雅黑" pitchFamily="34" charset="-122"/>
                        </a:rPr>
                        <a:t>n*=</a:t>
                      </a:r>
                      <a:r>
                        <a:rPr lang="en-US" sz="1200" u="none" strike="noStrike" dirty="0">
                          <a:effectLst/>
                          <a:latin typeface="微软雅黑" pitchFamily="34" charset="-122"/>
                          <a:ea typeface="微软雅黑" pitchFamily="34" charset="-122"/>
                        </a:rPr>
                        <a:t>23</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599077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dirty="0" smtClean="0"/>
              <a:t>亲自到医院咨询成为消费者最常采取的</a:t>
            </a:r>
            <a:r>
              <a:rPr lang="zh-CN" altLang="en-US" sz="2400" dirty="0" smtClean="0"/>
              <a:t>咨询方式</a:t>
            </a:r>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在咨询</a:t>
            </a:r>
            <a:r>
              <a:rPr lang="zh-CN" altLang="en-US" sz="1400" kern="0" dirty="0">
                <a:latin typeface="微软雅黑" pitchFamily="34" charset="-122"/>
                <a:ea typeface="微软雅黑" pitchFamily="34" charset="-122"/>
              </a:rPr>
              <a:t>方式方面，目前目标消费者</a:t>
            </a:r>
            <a:r>
              <a:rPr lang="zh-CN" altLang="en-US" sz="1400" kern="0" dirty="0" smtClean="0">
                <a:latin typeface="微软雅黑" pitchFamily="34" charset="-122"/>
                <a:ea typeface="微软雅黑" pitchFamily="34" charset="-122"/>
              </a:rPr>
              <a:t>最常采用的方式为亲自</a:t>
            </a:r>
            <a:r>
              <a:rPr lang="zh-CN" altLang="en-US" sz="1400" kern="0" dirty="0">
                <a:latin typeface="微软雅黑" pitchFamily="34" charset="-122"/>
                <a:ea typeface="微软雅黑" pitchFamily="34" charset="-122"/>
              </a:rPr>
              <a:t>到医院</a:t>
            </a:r>
            <a:r>
              <a:rPr lang="zh-CN" altLang="en-US" sz="1400" kern="0" dirty="0" smtClean="0">
                <a:latin typeface="微软雅黑" pitchFamily="34" charset="-122"/>
                <a:ea typeface="微软雅黑" pitchFamily="34" charset="-122"/>
              </a:rPr>
              <a:t>咨询，表明现在消费者在对相关医院进行综合评价时更看重个人的感官及</a:t>
            </a:r>
            <a:r>
              <a:rPr lang="zh-CN" altLang="en-US" sz="1400" kern="0" dirty="0">
                <a:latin typeface="微软雅黑" pitchFamily="34" charset="-122"/>
                <a:ea typeface="微软雅黑" pitchFamily="34" charset="-122"/>
              </a:rPr>
              <a:t>经验，更加相信权威</a:t>
            </a:r>
            <a:r>
              <a:rPr lang="zh-CN" altLang="en-US" sz="1400" kern="0" dirty="0" smtClean="0">
                <a:latin typeface="微软雅黑" pitchFamily="34" charset="-122"/>
                <a:ea typeface="微软雅黑" pitchFamily="34" charset="-122"/>
              </a:rPr>
              <a:t>解释。</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排在第二位的是向做</a:t>
            </a:r>
            <a:r>
              <a:rPr lang="zh-CN" altLang="en-US" sz="1400" kern="0" dirty="0">
                <a:latin typeface="微软雅黑" pitchFamily="34" charset="-122"/>
                <a:ea typeface="微软雅黑" pitchFamily="34" charset="-122"/>
              </a:rPr>
              <a:t>过的亲朋好友</a:t>
            </a:r>
            <a:r>
              <a:rPr lang="zh-CN" altLang="en-US" sz="1400" kern="0" dirty="0" smtClean="0">
                <a:latin typeface="微软雅黑" pitchFamily="34" charset="-122"/>
                <a:ea typeface="微软雅黑" pitchFamily="34" charset="-122"/>
              </a:rPr>
              <a:t>咨询，表明消费者选择医疗机构时也非常看重机构的口碑，这也从另一方面反映了医疗机构在目标消费群体中具有良好口碑的重要性。</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56</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医疗</a:t>
            </a:r>
            <a:r>
              <a:rPr lang="zh-CN" altLang="en-US" sz="1600" b="1" dirty="0" smtClean="0">
                <a:solidFill>
                  <a:schemeClr val="tx1"/>
                </a:solidFill>
                <a:latin typeface="微软雅黑" pitchFamily="34" charset="-122"/>
                <a:ea typeface="微软雅黑" pitchFamily="34" charset="-122"/>
              </a:rPr>
              <a:t>美容前常用的信息咨询方式</a:t>
            </a:r>
            <a:endParaRPr lang="zh-CN" altLang="en-US" sz="1600" b="1" dirty="0">
              <a:solidFill>
                <a:schemeClr val="tx1"/>
              </a:solidFill>
              <a:latin typeface="微软雅黑" pitchFamily="34" charset="-122"/>
              <a:ea typeface="微软雅黑" pitchFamily="34" charset="-122"/>
            </a:endParaRPr>
          </a:p>
        </p:txBody>
      </p:sp>
      <p:sp>
        <p:nvSpPr>
          <p:cNvPr id="9" name="TextBox 8"/>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10" name="矩形 9"/>
          <p:cNvSpPr/>
          <p:nvPr/>
        </p:nvSpPr>
        <p:spPr>
          <a:xfrm>
            <a:off x="152400" y="6220599"/>
            <a:ext cx="6400800" cy="276999"/>
          </a:xfrm>
          <a:prstGeom prst="rect">
            <a:avLst/>
          </a:prstGeom>
        </p:spPr>
        <p:txBody>
          <a:bodyPr wrap="square">
            <a:spAutoFit/>
          </a:bodyPr>
          <a:lstStyle/>
          <a:p>
            <a:r>
              <a:rPr lang="en-US" altLang="zh-CN" sz="1200" i="1" dirty="0" smtClean="0">
                <a:latin typeface="微软雅黑" pitchFamily="34" charset="-122"/>
                <a:ea typeface="微软雅黑" pitchFamily="34" charset="-122"/>
              </a:rPr>
              <a:t>A5.【</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您在进行医疗美容前会采取何种咨询方式</a:t>
            </a:r>
            <a:r>
              <a:rPr lang="en-US" altLang="zh-CN" sz="1200" i="1" dirty="0" smtClean="0">
                <a:latin typeface="微软雅黑" pitchFamily="34" charset="-122"/>
                <a:ea typeface="微软雅黑" pitchFamily="34" charset="-122"/>
              </a:rPr>
              <a:t>?</a:t>
            </a:r>
            <a:endParaRPr lang="zh-CN" altLang="en-US" sz="1200" i="1" dirty="0">
              <a:latin typeface="微软雅黑" pitchFamily="34" charset="-122"/>
              <a:ea typeface="微软雅黑" pitchFamily="34" charset="-122"/>
            </a:endParaRPr>
          </a:p>
        </p:txBody>
      </p:sp>
      <p:graphicFrame>
        <p:nvGraphicFramePr>
          <p:cNvPr id="11" name="内容占位符 3"/>
          <p:cNvGraphicFramePr>
            <a:graphicFrameLocks/>
          </p:cNvGraphicFramePr>
          <p:nvPr>
            <p:extLst>
              <p:ext uri="{D42A27DB-BD31-4B8C-83A1-F6EECF244321}">
                <p14:modId xmlns="" xmlns:p14="http://schemas.microsoft.com/office/powerpoint/2010/main" val="723630710"/>
              </p:ext>
            </p:extLst>
          </p:nvPr>
        </p:nvGraphicFramePr>
        <p:xfrm>
          <a:off x="762000" y="3200400"/>
          <a:ext cx="7620000" cy="304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8252252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dirty="0"/>
              <a:t>男性更倾向</a:t>
            </a:r>
            <a:r>
              <a:rPr lang="zh-CN" altLang="en-US" dirty="0" smtClean="0"/>
              <a:t>于打电话</a:t>
            </a:r>
            <a:r>
              <a:rPr lang="zh-CN" altLang="en-US" dirty="0"/>
              <a:t>到医院咨询，</a:t>
            </a:r>
            <a:r>
              <a:rPr lang="zh-CN" altLang="en-US" dirty="0" smtClean="0"/>
              <a:t>而较少翻阅专业杂志</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分消费者性别来分析，与女性相比，男性更倾向于打电话到医院咨询，而对翻阅专业期刊杂志偏好度较低。</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57</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不同性别医疗美容前常用的信息咨询方式</a:t>
            </a:r>
            <a:endParaRPr lang="zh-CN" altLang="en-US" sz="1600" b="1" dirty="0">
              <a:solidFill>
                <a:schemeClr val="tx1"/>
              </a:solidFill>
              <a:latin typeface="微软雅黑" pitchFamily="34" charset="-122"/>
              <a:ea typeface="微软雅黑" pitchFamily="34" charset="-122"/>
            </a:endParaRPr>
          </a:p>
        </p:txBody>
      </p:sp>
      <p:sp>
        <p:nvSpPr>
          <p:cNvPr id="10" name="矩形 9"/>
          <p:cNvSpPr/>
          <p:nvPr/>
        </p:nvSpPr>
        <p:spPr>
          <a:xfrm>
            <a:off x="152400" y="6220599"/>
            <a:ext cx="6400800" cy="276999"/>
          </a:xfrm>
          <a:prstGeom prst="rect">
            <a:avLst/>
          </a:prstGeom>
        </p:spPr>
        <p:txBody>
          <a:bodyPr wrap="square">
            <a:spAutoFit/>
          </a:bodyPr>
          <a:lstStyle/>
          <a:p>
            <a:r>
              <a:rPr lang="en-US" altLang="zh-CN" sz="1200" i="1" dirty="0" smtClean="0">
                <a:latin typeface="微软雅黑" pitchFamily="34" charset="-122"/>
                <a:ea typeface="微软雅黑" pitchFamily="34" charset="-122"/>
              </a:rPr>
              <a:t>A5.【</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您在进行医疗美容前会采取何种咨询方式</a:t>
            </a:r>
            <a:r>
              <a:rPr lang="en-US" altLang="zh-CN" sz="1200" i="1" dirty="0" smtClean="0">
                <a:latin typeface="微软雅黑" pitchFamily="34" charset="-122"/>
                <a:ea typeface="微软雅黑" pitchFamily="34" charset="-122"/>
              </a:rPr>
              <a:t>?</a:t>
            </a:r>
            <a:endParaRPr lang="zh-CN" altLang="en-US" sz="1200" i="1" dirty="0">
              <a:latin typeface="微软雅黑" pitchFamily="34" charset="-122"/>
              <a:ea typeface="微软雅黑" pitchFamily="34" charset="-122"/>
            </a:endParaRPr>
          </a:p>
        </p:txBody>
      </p:sp>
      <p:graphicFrame>
        <p:nvGraphicFramePr>
          <p:cNvPr id="13" name="内容占位符 3"/>
          <p:cNvGraphicFramePr>
            <a:graphicFrameLocks noGrp="1"/>
          </p:cNvGraphicFramePr>
          <p:nvPr>
            <p:ph idx="1"/>
            <p:extLst>
              <p:ext uri="{D42A27DB-BD31-4B8C-83A1-F6EECF244321}">
                <p14:modId xmlns="" xmlns:p14="http://schemas.microsoft.com/office/powerpoint/2010/main" val="2101558262"/>
              </p:ext>
            </p:extLst>
          </p:nvPr>
        </p:nvGraphicFramePr>
        <p:xfrm>
          <a:off x="762000" y="3200400"/>
          <a:ext cx="74676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表格 13"/>
          <p:cNvGraphicFramePr>
            <a:graphicFrameLocks noGrp="1"/>
          </p:cNvGraphicFramePr>
          <p:nvPr>
            <p:extLst>
              <p:ext uri="{D42A27DB-BD31-4B8C-83A1-F6EECF244321}">
                <p14:modId xmlns="" xmlns:p14="http://schemas.microsoft.com/office/powerpoint/2010/main" val="2523057681"/>
              </p:ext>
            </p:extLst>
          </p:nvPr>
        </p:nvGraphicFramePr>
        <p:xfrm>
          <a:off x="3810000" y="3429000"/>
          <a:ext cx="1600200" cy="274320"/>
        </p:xfrm>
        <a:graphic>
          <a:graphicData uri="http://schemas.openxmlformats.org/drawingml/2006/table">
            <a:tbl>
              <a:tblPr firstRow="1" bandRow="1">
                <a:tableStyleId>{5C22544A-7EE6-4342-B048-85BDC9FD1C3A}</a:tableStyleId>
              </a:tblPr>
              <a:tblGrid>
                <a:gridCol w="800100"/>
                <a:gridCol w="800100"/>
              </a:tblGrid>
              <a:tr h="228600">
                <a:tc>
                  <a:txBody>
                    <a:bodyPr/>
                    <a:lstStyle/>
                    <a:p>
                      <a:pPr algn="ctr"/>
                      <a:r>
                        <a:rPr lang="en-US" altLang="zh-CN" sz="1200" b="0" dirty="0" smtClean="0">
                          <a:solidFill>
                            <a:schemeClr val="tx1"/>
                          </a:solidFill>
                          <a:latin typeface="微软雅黑" pitchFamily="34" charset="-122"/>
                          <a:ea typeface="微软雅黑" pitchFamily="34" charset="-122"/>
                        </a:rPr>
                        <a:t>n=51</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微软雅黑" pitchFamily="34" charset="-122"/>
                          <a:ea typeface="微软雅黑" pitchFamily="34" charset="-122"/>
                        </a:rPr>
                        <a:t>n=1034</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5316249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en-US" altLang="zh-CN" dirty="0" smtClean="0"/>
              <a:t>50</a:t>
            </a:r>
            <a:r>
              <a:rPr lang="zh-CN" altLang="en-US" dirty="0" smtClean="0"/>
              <a:t>岁以上人群更倾向于向好友、医院咨询，而不会网上咨询</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分年龄段来分析，随着年龄增长，向做过的亲友咨询的方式使用率越来越高，而网络咨询方式使用率越来越低。</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en-US" altLang="zh-CN" sz="1400" kern="0" dirty="0" smtClean="0">
                <a:latin typeface="微软雅黑" pitchFamily="34" charset="-122"/>
                <a:ea typeface="微软雅黑" pitchFamily="34" charset="-122"/>
              </a:rPr>
              <a:t>50</a:t>
            </a:r>
            <a:r>
              <a:rPr lang="zh-CN" altLang="en-US" sz="1400" kern="0" dirty="0" smtClean="0">
                <a:latin typeface="微软雅黑" pitchFamily="34" charset="-122"/>
                <a:ea typeface="微软雅黑" pitchFamily="34" charset="-122"/>
              </a:rPr>
              <a:t>岁以上的人群打电话到医院咨询的方式使用率较其他年龄段较高，而不会选择网络咨询。</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58</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不同年龄医疗美容前常用的信息咨询方式</a:t>
            </a:r>
            <a:endParaRPr lang="zh-CN" altLang="en-US" sz="1600" b="1" dirty="0">
              <a:solidFill>
                <a:schemeClr val="tx1"/>
              </a:solidFill>
              <a:latin typeface="微软雅黑" pitchFamily="34" charset="-122"/>
              <a:ea typeface="微软雅黑" pitchFamily="34" charset="-122"/>
            </a:endParaRPr>
          </a:p>
        </p:txBody>
      </p:sp>
      <p:sp>
        <p:nvSpPr>
          <p:cNvPr id="10" name="矩形 9"/>
          <p:cNvSpPr/>
          <p:nvPr/>
        </p:nvSpPr>
        <p:spPr>
          <a:xfrm>
            <a:off x="152400" y="6220599"/>
            <a:ext cx="6400800" cy="276999"/>
          </a:xfrm>
          <a:prstGeom prst="rect">
            <a:avLst/>
          </a:prstGeom>
        </p:spPr>
        <p:txBody>
          <a:bodyPr wrap="square">
            <a:spAutoFit/>
          </a:bodyPr>
          <a:lstStyle/>
          <a:p>
            <a:r>
              <a:rPr lang="en-US" altLang="zh-CN" sz="1200" i="1" dirty="0" smtClean="0">
                <a:latin typeface="微软雅黑" pitchFamily="34" charset="-122"/>
                <a:ea typeface="微软雅黑" pitchFamily="34" charset="-122"/>
              </a:rPr>
              <a:t>A5.【</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您在进行医疗美容前会采取何种咨询方式</a:t>
            </a:r>
            <a:r>
              <a:rPr lang="en-US" altLang="zh-CN" sz="1200" i="1" dirty="0" smtClean="0">
                <a:latin typeface="微软雅黑" pitchFamily="34" charset="-122"/>
                <a:ea typeface="微软雅黑" pitchFamily="34" charset="-122"/>
              </a:rPr>
              <a:t>?</a:t>
            </a:r>
            <a:endParaRPr lang="zh-CN" altLang="en-US" sz="1200" i="1" dirty="0">
              <a:latin typeface="微软雅黑" pitchFamily="34" charset="-122"/>
              <a:ea typeface="微软雅黑" pitchFamily="34" charset="-122"/>
            </a:endParaRPr>
          </a:p>
        </p:txBody>
      </p:sp>
      <p:graphicFrame>
        <p:nvGraphicFramePr>
          <p:cNvPr id="13" name="内容占位符 3"/>
          <p:cNvGraphicFramePr>
            <a:graphicFrameLocks noGrp="1"/>
          </p:cNvGraphicFramePr>
          <p:nvPr>
            <p:ph idx="1"/>
            <p:extLst>
              <p:ext uri="{D42A27DB-BD31-4B8C-83A1-F6EECF244321}">
                <p14:modId xmlns="" xmlns:p14="http://schemas.microsoft.com/office/powerpoint/2010/main" val="1497261795"/>
              </p:ext>
            </p:extLst>
          </p:nvPr>
        </p:nvGraphicFramePr>
        <p:xfrm>
          <a:off x="762000" y="3002281"/>
          <a:ext cx="7467600" cy="32461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表格 10"/>
          <p:cNvGraphicFramePr>
            <a:graphicFrameLocks noGrp="1"/>
          </p:cNvGraphicFramePr>
          <p:nvPr>
            <p:extLst>
              <p:ext uri="{D42A27DB-BD31-4B8C-83A1-F6EECF244321}">
                <p14:modId xmlns="" xmlns:p14="http://schemas.microsoft.com/office/powerpoint/2010/main" val="2575189034"/>
              </p:ext>
            </p:extLst>
          </p:nvPr>
        </p:nvGraphicFramePr>
        <p:xfrm>
          <a:off x="3581400" y="3348038"/>
          <a:ext cx="2590800" cy="233362"/>
        </p:xfrm>
        <a:graphic>
          <a:graphicData uri="http://schemas.openxmlformats.org/drawingml/2006/table">
            <a:tbl>
              <a:tblPr>
                <a:tableStyleId>{5C22544A-7EE6-4342-B048-85BDC9FD1C3A}</a:tableStyleId>
              </a:tblPr>
              <a:tblGrid>
                <a:gridCol w="863600"/>
                <a:gridCol w="863600"/>
                <a:gridCol w="863600"/>
              </a:tblGrid>
              <a:tr h="233362">
                <a:tc>
                  <a:txBody>
                    <a:bodyPr/>
                    <a:lstStyle/>
                    <a:p>
                      <a:pPr algn="ctr" fontAlgn="t"/>
                      <a:r>
                        <a:rPr lang="en-US" sz="1200" u="none" strike="noStrike" dirty="0">
                          <a:effectLst/>
                          <a:latin typeface="微软雅黑" pitchFamily="34" charset="-122"/>
                          <a:ea typeface="微软雅黑" pitchFamily="34" charset="-122"/>
                        </a:rPr>
                        <a:t>n=565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n=497</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smtClean="0">
                          <a:effectLst/>
                          <a:latin typeface="微软雅黑" pitchFamily="34" charset="-122"/>
                          <a:ea typeface="微软雅黑" pitchFamily="34" charset="-122"/>
                        </a:rPr>
                        <a:t>n*=</a:t>
                      </a:r>
                      <a:r>
                        <a:rPr lang="en-US" sz="1200" u="none" strike="noStrike" dirty="0">
                          <a:effectLst/>
                          <a:latin typeface="微软雅黑" pitchFamily="34" charset="-122"/>
                          <a:ea typeface="微软雅黑" pitchFamily="34" charset="-122"/>
                        </a:rPr>
                        <a:t>23</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6564405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r>
              <a:rPr lang="zh-CN" altLang="en-US" dirty="0"/>
              <a:t>亲自到医院咨询成为消费者</a:t>
            </a:r>
            <a:r>
              <a:rPr lang="zh-CN" altLang="en-US" dirty="0" smtClean="0"/>
              <a:t>最信任的</a:t>
            </a:r>
            <a:r>
              <a:rPr lang="zh-CN" altLang="en-US" dirty="0"/>
              <a:t>咨询方式</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目前目标消费者最信任的咨询方式为亲自到医院咨询，选择比例达到</a:t>
            </a:r>
            <a:r>
              <a:rPr lang="en-US" altLang="zh-CN" sz="1400" kern="0" dirty="0" smtClean="0">
                <a:latin typeface="微软雅黑" pitchFamily="34" charset="-122"/>
                <a:ea typeface="微软雅黑" pitchFamily="34" charset="-122"/>
              </a:rPr>
              <a:t>62%</a:t>
            </a:r>
            <a:r>
              <a:rPr lang="zh-CN" altLang="en-US" sz="1400" kern="0" dirty="0" smtClean="0">
                <a:latin typeface="微软雅黑" pitchFamily="34" charset="-122"/>
                <a:ea typeface="微软雅黑" pitchFamily="34" charset="-122"/>
              </a:rPr>
              <a:t>。其次为向做过的好友咨询，对专业期刊杂志的信任度最低，选择比例为零。</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59</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医疗</a:t>
            </a:r>
            <a:r>
              <a:rPr lang="zh-CN" altLang="en-US" sz="1600" b="1" dirty="0" smtClean="0">
                <a:solidFill>
                  <a:schemeClr val="tx1"/>
                </a:solidFill>
                <a:latin typeface="微软雅黑" pitchFamily="34" charset="-122"/>
                <a:ea typeface="微软雅黑" pitchFamily="34" charset="-122"/>
              </a:rPr>
              <a:t>美容信息</a:t>
            </a:r>
            <a:r>
              <a:rPr lang="zh-CN" altLang="en-US" sz="1600" b="1" dirty="0">
                <a:solidFill>
                  <a:schemeClr val="tx1"/>
                </a:solidFill>
                <a:latin typeface="微软雅黑" pitchFamily="34" charset="-122"/>
                <a:ea typeface="微软雅黑" pitchFamily="34" charset="-122"/>
              </a:rPr>
              <a:t>咨询</a:t>
            </a:r>
            <a:r>
              <a:rPr lang="zh-CN" altLang="en-US" sz="1600" b="1" dirty="0" smtClean="0">
                <a:solidFill>
                  <a:schemeClr val="tx1"/>
                </a:solidFill>
                <a:latin typeface="微软雅黑" pitchFamily="34" charset="-122"/>
                <a:ea typeface="微软雅黑" pitchFamily="34" charset="-122"/>
              </a:rPr>
              <a:t>方式信任度</a:t>
            </a:r>
            <a:endParaRPr lang="zh-CN" altLang="en-US" sz="1600" b="1" dirty="0">
              <a:solidFill>
                <a:schemeClr val="tx1"/>
              </a:solidFill>
              <a:latin typeface="微软雅黑" pitchFamily="34" charset="-122"/>
              <a:ea typeface="微软雅黑" pitchFamily="34" charset="-122"/>
            </a:endParaRPr>
          </a:p>
        </p:txBody>
      </p:sp>
      <p:graphicFrame>
        <p:nvGraphicFramePr>
          <p:cNvPr id="7" name="内容占位符 6"/>
          <p:cNvGraphicFramePr>
            <a:graphicFrameLocks/>
          </p:cNvGraphicFramePr>
          <p:nvPr>
            <p:extLst>
              <p:ext uri="{D42A27DB-BD31-4B8C-83A1-F6EECF244321}">
                <p14:modId xmlns="" xmlns:p14="http://schemas.microsoft.com/office/powerpoint/2010/main" val="84207442"/>
              </p:ext>
            </p:extLst>
          </p:nvPr>
        </p:nvGraphicFramePr>
        <p:xfrm>
          <a:off x="2209800" y="3232368"/>
          <a:ext cx="54864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9" name="矩形 8"/>
          <p:cNvSpPr/>
          <p:nvPr/>
        </p:nvSpPr>
        <p:spPr>
          <a:xfrm>
            <a:off x="152400" y="6220599"/>
            <a:ext cx="6400800" cy="276999"/>
          </a:xfrm>
          <a:prstGeom prst="rect">
            <a:avLst/>
          </a:prstGeom>
        </p:spPr>
        <p:txBody>
          <a:bodyPr wrap="square">
            <a:spAutoFit/>
          </a:bodyPr>
          <a:lstStyle/>
          <a:p>
            <a:r>
              <a:rPr lang="en-US" altLang="zh-CN" sz="1200" i="1" dirty="0" smtClean="0">
                <a:latin typeface="微软雅黑" pitchFamily="34" charset="-122"/>
                <a:ea typeface="微软雅黑" pitchFamily="34" charset="-122"/>
              </a:rPr>
              <a:t>A5-1.【</a:t>
            </a:r>
            <a:r>
              <a:rPr lang="zh-CN" altLang="en-US" sz="1200" i="1" dirty="0" smtClean="0">
                <a:latin typeface="微软雅黑" pitchFamily="34" charset="-122"/>
                <a:ea typeface="微软雅黑" pitchFamily="34" charset="-122"/>
              </a:rPr>
              <a:t>单选</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您</a:t>
            </a:r>
            <a:r>
              <a:rPr lang="zh-CN" altLang="en-US" sz="1200" i="1" dirty="0">
                <a:latin typeface="微软雅黑" pitchFamily="34" charset="-122"/>
                <a:ea typeface="微软雅黑" pitchFamily="34" charset="-122"/>
              </a:rPr>
              <a:t>最信任的咨询方式是哪种？</a:t>
            </a:r>
          </a:p>
        </p:txBody>
      </p:sp>
    </p:spTree>
    <p:extLst>
      <p:ext uri="{BB962C8B-B14F-4D97-AF65-F5344CB8AC3E}">
        <p14:creationId xmlns="" xmlns:p14="http://schemas.microsoft.com/office/powerpoint/2010/main" val="1801504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zh-CN" altLang="en-US" sz="2400" dirty="0" smtClean="0"/>
              <a:t>样本分布（年龄及收入）</a:t>
            </a:r>
          </a:p>
        </p:txBody>
      </p:sp>
      <p:sp>
        <p:nvSpPr>
          <p:cNvPr id="32771" name="内容占位符 2"/>
          <p:cNvSpPr>
            <a:spLocks noGrp="1"/>
          </p:cNvSpPr>
          <p:nvPr>
            <p:ph idx="1"/>
          </p:nvPr>
        </p:nvSpPr>
        <p:spPr>
          <a:xfrm>
            <a:off x="381000" y="1066800"/>
            <a:ext cx="4495800" cy="1057275"/>
          </a:xfrm>
        </p:spPr>
        <p:txBody>
          <a:bodyPr/>
          <a:lstStyle/>
          <a:p>
            <a:pPr>
              <a:lnSpc>
                <a:spcPct val="150000"/>
              </a:lnSpc>
            </a:pPr>
            <a:r>
              <a:rPr lang="zh-CN" altLang="en-US" dirty="0"/>
              <a:t>拓索结合</a:t>
            </a:r>
            <a:r>
              <a:rPr lang="zh-CN" altLang="en-US" dirty="0" smtClean="0"/>
              <a:t>目前医疗美容主要</a:t>
            </a:r>
            <a:r>
              <a:rPr lang="zh-CN" altLang="en-US" dirty="0"/>
              <a:t>消费者的情况</a:t>
            </a:r>
            <a:r>
              <a:rPr lang="zh-CN" altLang="en-US" dirty="0" smtClean="0"/>
              <a:t>，将本</a:t>
            </a:r>
            <a:r>
              <a:rPr lang="zh-CN" altLang="en-US" dirty="0"/>
              <a:t>次</a:t>
            </a:r>
            <a:r>
              <a:rPr lang="zh-CN" altLang="en-US" dirty="0" smtClean="0"/>
              <a:t>调研</a:t>
            </a:r>
            <a:r>
              <a:rPr lang="zh-CN" altLang="zh-CN" dirty="0" smtClean="0"/>
              <a:t>目标</a:t>
            </a:r>
            <a:r>
              <a:rPr lang="zh-CN" altLang="zh-CN" dirty="0"/>
              <a:t>消费者年龄定位于</a:t>
            </a:r>
            <a:r>
              <a:rPr lang="en-US" altLang="zh-CN" dirty="0"/>
              <a:t>20-55</a:t>
            </a:r>
            <a:r>
              <a:rPr lang="zh-CN" altLang="zh-CN" dirty="0"/>
              <a:t>岁之间，其中超过</a:t>
            </a:r>
            <a:r>
              <a:rPr lang="en-US" altLang="zh-CN" dirty="0"/>
              <a:t>50%</a:t>
            </a:r>
            <a:r>
              <a:rPr lang="zh-CN" altLang="zh-CN" dirty="0"/>
              <a:t>的人群为年龄</a:t>
            </a:r>
            <a:r>
              <a:rPr lang="en-US" altLang="zh-CN" dirty="0"/>
              <a:t>20-35</a:t>
            </a:r>
            <a:r>
              <a:rPr lang="zh-CN" altLang="zh-CN" dirty="0"/>
              <a:t>岁之间的人群，这个年龄段的人群</a:t>
            </a:r>
            <a:r>
              <a:rPr lang="zh-CN" altLang="zh-CN" dirty="0" smtClean="0"/>
              <a:t>的</a:t>
            </a:r>
            <a:r>
              <a:rPr lang="zh-CN" altLang="en-US" dirty="0" smtClean="0"/>
              <a:t>医疗</a:t>
            </a:r>
            <a:r>
              <a:rPr lang="zh-CN" altLang="zh-CN" dirty="0" smtClean="0"/>
              <a:t>消费</a:t>
            </a:r>
            <a:r>
              <a:rPr lang="zh-CN" altLang="zh-CN" dirty="0"/>
              <a:t>需求最为强烈，他们</a:t>
            </a:r>
            <a:r>
              <a:rPr lang="zh-CN" altLang="zh-CN" dirty="0" smtClean="0"/>
              <a:t>对</a:t>
            </a:r>
            <a:r>
              <a:rPr lang="zh-CN" altLang="en-US" dirty="0" smtClean="0"/>
              <a:t>医疗美容</a:t>
            </a:r>
            <a:r>
              <a:rPr lang="zh-CN" altLang="zh-CN" dirty="0" smtClean="0"/>
              <a:t>相关</a:t>
            </a:r>
            <a:r>
              <a:rPr lang="zh-CN" altLang="zh-CN" dirty="0"/>
              <a:t>咨询的关注度也</a:t>
            </a:r>
            <a:r>
              <a:rPr lang="zh-CN" altLang="zh-CN" dirty="0" smtClean="0"/>
              <a:t>最高</a:t>
            </a:r>
            <a:r>
              <a:rPr lang="zh-CN" altLang="en-US" dirty="0" smtClean="0"/>
              <a:t>。</a:t>
            </a:r>
            <a:endParaRPr lang="zh-CN" altLang="zh-CN" sz="1400" dirty="0" smtClean="0"/>
          </a:p>
        </p:txBody>
      </p:sp>
      <p:sp>
        <p:nvSpPr>
          <p:cNvPr id="6" name="TextBox 5"/>
          <p:cNvSpPr txBox="1"/>
          <p:nvPr/>
        </p:nvSpPr>
        <p:spPr>
          <a:xfrm>
            <a:off x="4953000" y="3429000"/>
            <a:ext cx="3581400" cy="2354491"/>
          </a:xfrm>
          <a:prstGeom prst="rect">
            <a:avLst/>
          </a:prstGeom>
          <a:noFill/>
        </p:spPr>
        <p:txBody>
          <a:bodyPr wrap="square">
            <a:spAutoFit/>
          </a:bodyPr>
          <a:lstStyle/>
          <a:p>
            <a:pPr marL="342900" indent="-342900" eaLnBrk="0" hangingPunct="0">
              <a:lnSpc>
                <a:spcPct val="150000"/>
              </a:lnSpc>
              <a:spcBef>
                <a:spcPct val="20000"/>
              </a:spcBef>
              <a:buClr>
                <a:schemeClr val="hlink"/>
              </a:buClr>
              <a:buFont typeface="Wingdings" pitchFamily="2" charset="2"/>
              <a:buChar char="v"/>
            </a:pPr>
            <a:r>
              <a:rPr lang="zh-CN" altLang="zh-CN" sz="1400" dirty="0">
                <a:latin typeface="微软雅黑" pitchFamily="34" charset="-122"/>
                <a:ea typeface="微软雅黑" pitchFamily="34" charset="-122"/>
              </a:rPr>
              <a:t>在目标消费者的</a:t>
            </a:r>
            <a:r>
              <a:rPr lang="zh-CN" altLang="zh-CN" sz="1400" dirty="0" smtClean="0">
                <a:latin typeface="微软雅黑" pitchFamily="34" charset="-122"/>
                <a:ea typeface="微软雅黑" pitchFamily="34" charset="-122"/>
              </a:rPr>
              <a:t>收入方面，</a:t>
            </a:r>
            <a:r>
              <a:rPr lang="zh-CN" altLang="en-US" sz="1400" dirty="0" smtClean="0">
                <a:latin typeface="微软雅黑" pitchFamily="34" charset="-122"/>
                <a:ea typeface="微软雅黑" pitchFamily="34" charset="-122"/>
              </a:rPr>
              <a:t>不同</a:t>
            </a:r>
            <a:r>
              <a:rPr lang="zh-CN" altLang="zh-CN" sz="1400" dirty="0" smtClean="0">
                <a:latin typeface="微软雅黑" pitchFamily="34" charset="-122"/>
                <a:ea typeface="微软雅黑" pitchFamily="34" charset="-122"/>
              </a:rPr>
              <a:t>经济</a:t>
            </a:r>
            <a:r>
              <a:rPr lang="zh-CN" altLang="zh-CN" sz="1400" dirty="0">
                <a:latin typeface="微软雅黑" pitchFamily="34" charset="-122"/>
                <a:ea typeface="微软雅黑" pitchFamily="34" charset="-122"/>
              </a:rPr>
              <a:t>发展</a:t>
            </a:r>
            <a:r>
              <a:rPr lang="zh-CN" altLang="zh-CN" sz="1400" dirty="0" smtClean="0">
                <a:latin typeface="微软雅黑" pitchFamily="34" charset="-122"/>
                <a:ea typeface="微软雅黑" pitchFamily="34" charset="-122"/>
              </a:rPr>
              <a:t>状况</a:t>
            </a:r>
            <a:r>
              <a:rPr lang="zh-CN" altLang="en-US" sz="1400" dirty="0" smtClean="0">
                <a:latin typeface="微软雅黑" pitchFamily="34" charset="-122"/>
                <a:ea typeface="微软雅黑" pitchFamily="34" charset="-122"/>
              </a:rPr>
              <a:t>的城市分布</a:t>
            </a:r>
            <a:r>
              <a:rPr lang="zh-CN" altLang="zh-CN" sz="1400" dirty="0" smtClean="0">
                <a:latin typeface="微软雅黑" pitchFamily="34" charset="-122"/>
                <a:ea typeface="微软雅黑" pitchFamily="34" charset="-122"/>
              </a:rPr>
              <a:t>趋势</a:t>
            </a:r>
            <a:r>
              <a:rPr lang="zh-CN" altLang="zh-CN" sz="1400" dirty="0">
                <a:latin typeface="微软雅黑" pitchFamily="34" charset="-122"/>
                <a:ea typeface="微软雅黑" pitchFamily="34" charset="-122"/>
              </a:rPr>
              <a:t>大体相同。家庭年收入在</a:t>
            </a:r>
            <a:r>
              <a:rPr lang="en-US" altLang="zh-CN" sz="1400" dirty="0">
                <a:latin typeface="微软雅黑" pitchFamily="34" charset="-122"/>
                <a:ea typeface="微软雅黑" pitchFamily="34" charset="-122"/>
              </a:rPr>
              <a:t>21-59</a:t>
            </a:r>
            <a:r>
              <a:rPr lang="zh-CN" altLang="zh-CN" sz="1400" dirty="0">
                <a:latin typeface="微软雅黑" pitchFamily="34" charset="-122"/>
                <a:ea typeface="微软雅黑" pitchFamily="34" charset="-122"/>
              </a:rPr>
              <a:t>万之间的目标消费群体</a:t>
            </a:r>
            <a:r>
              <a:rPr lang="zh-CN" altLang="zh-CN" sz="1400" dirty="0" smtClean="0">
                <a:latin typeface="微软雅黑" pitchFamily="34" charset="-122"/>
                <a:ea typeface="微软雅黑" pitchFamily="34" charset="-122"/>
              </a:rPr>
              <a:t>做</a:t>
            </a:r>
            <a:r>
              <a:rPr lang="zh-CN" altLang="en-US" sz="1400" dirty="0" smtClean="0">
                <a:latin typeface="微软雅黑" pitchFamily="34" charset="-122"/>
                <a:ea typeface="微软雅黑" pitchFamily="34" charset="-122"/>
              </a:rPr>
              <a:t>医疗美容</a:t>
            </a:r>
            <a:r>
              <a:rPr lang="zh-CN" altLang="zh-CN" sz="1400" dirty="0" smtClean="0">
                <a:latin typeface="微软雅黑" pitchFamily="34" charset="-122"/>
                <a:ea typeface="微软雅黑" pitchFamily="34" charset="-122"/>
              </a:rPr>
              <a:t>手术</a:t>
            </a:r>
            <a:r>
              <a:rPr lang="zh-CN" altLang="zh-CN" sz="1400" dirty="0">
                <a:latin typeface="微软雅黑" pitchFamily="34" charset="-122"/>
                <a:ea typeface="微软雅黑" pitchFamily="34" charset="-122"/>
              </a:rPr>
              <a:t>的欲望最强烈；另外从地区上看，</a:t>
            </a:r>
            <a:r>
              <a:rPr lang="zh-CN" altLang="en-US" sz="1400" dirty="0">
                <a:latin typeface="微软雅黑" pitchFamily="34" charset="-122"/>
                <a:ea typeface="微软雅黑" pitchFamily="34" charset="-122"/>
              </a:rPr>
              <a:t>深圳</a:t>
            </a:r>
            <a:r>
              <a:rPr lang="zh-CN" altLang="zh-CN" sz="1400" dirty="0">
                <a:latin typeface="微软雅黑" pitchFamily="34" charset="-122"/>
                <a:ea typeface="微软雅黑" pitchFamily="34" charset="-122"/>
              </a:rPr>
              <a:t>中低收入群体（年收入</a:t>
            </a:r>
            <a:r>
              <a:rPr lang="en-US" altLang="zh-CN" sz="1400" dirty="0">
                <a:latin typeface="微软雅黑" pitchFamily="34" charset="-122"/>
                <a:ea typeface="微软雅黑" pitchFamily="34" charset="-122"/>
              </a:rPr>
              <a:t>5-15</a:t>
            </a:r>
            <a:r>
              <a:rPr lang="zh-CN" altLang="zh-CN" sz="1400" dirty="0">
                <a:latin typeface="微软雅黑" pitchFamily="34" charset="-122"/>
                <a:ea typeface="微软雅黑" pitchFamily="34" charset="-122"/>
              </a:rPr>
              <a:t>万）较其他地区消费者</a:t>
            </a:r>
            <a:r>
              <a:rPr lang="zh-CN" altLang="zh-CN" sz="1400" dirty="0" smtClean="0">
                <a:latin typeface="微软雅黑" pitchFamily="34" charset="-122"/>
                <a:ea typeface="微软雅黑" pitchFamily="34" charset="-122"/>
              </a:rPr>
              <a:t>做</a:t>
            </a:r>
            <a:r>
              <a:rPr lang="zh-CN" altLang="en-US" sz="1400" dirty="0" smtClean="0">
                <a:latin typeface="微软雅黑" pitchFamily="34" charset="-122"/>
                <a:ea typeface="微软雅黑" pitchFamily="34" charset="-122"/>
              </a:rPr>
              <a:t>医疗美容</a:t>
            </a:r>
            <a:r>
              <a:rPr lang="zh-CN" altLang="zh-CN" sz="1400" dirty="0" smtClean="0">
                <a:latin typeface="微软雅黑" pitchFamily="34" charset="-122"/>
                <a:ea typeface="微软雅黑" pitchFamily="34" charset="-122"/>
              </a:rPr>
              <a:t>的</a:t>
            </a:r>
            <a:r>
              <a:rPr lang="zh-CN" altLang="zh-CN" sz="1400" dirty="0">
                <a:latin typeface="微软雅黑" pitchFamily="34" charset="-122"/>
                <a:ea typeface="微软雅黑" pitchFamily="34" charset="-122"/>
              </a:rPr>
              <a:t>欲望更高。</a:t>
            </a:r>
          </a:p>
        </p:txBody>
      </p:sp>
      <p:graphicFrame>
        <p:nvGraphicFramePr>
          <p:cNvPr id="9" name="内容占位符 3"/>
          <p:cNvGraphicFramePr>
            <a:graphicFrameLocks/>
          </p:cNvGraphicFramePr>
          <p:nvPr>
            <p:extLst>
              <p:ext uri="{D42A27DB-BD31-4B8C-83A1-F6EECF244321}">
                <p14:modId xmlns="" xmlns:p14="http://schemas.microsoft.com/office/powerpoint/2010/main" val="624798978"/>
              </p:ext>
            </p:extLst>
          </p:nvPr>
        </p:nvGraphicFramePr>
        <p:xfrm>
          <a:off x="5388339" y="1524000"/>
          <a:ext cx="3004279" cy="165593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280879" y="129540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graphicFrame>
        <p:nvGraphicFramePr>
          <p:cNvPr id="10" name="Object 2"/>
          <p:cNvGraphicFramePr>
            <a:graphicFrameLocks noChangeAspect="1"/>
          </p:cNvGraphicFramePr>
          <p:nvPr>
            <p:extLst>
              <p:ext uri="{D42A27DB-BD31-4B8C-83A1-F6EECF244321}">
                <p14:modId xmlns="" xmlns:p14="http://schemas.microsoft.com/office/powerpoint/2010/main" val="1235207871"/>
              </p:ext>
            </p:extLst>
          </p:nvPr>
        </p:nvGraphicFramePr>
        <p:xfrm>
          <a:off x="685800" y="2999065"/>
          <a:ext cx="4080499" cy="3249335"/>
        </p:xfrm>
        <a:graphic>
          <a:graphicData uri="http://schemas.openxmlformats.org/drawingml/2006/chart">
            <c:chart xmlns:c="http://schemas.openxmlformats.org/drawingml/2006/chart" xmlns:r="http://schemas.openxmlformats.org/officeDocument/2006/relationships" r:id="rId3"/>
          </a:graphicData>
        </a:graphic>
      </p:graphicFrame>
      <p:sp>
        <p:nvSpPr>
          <p:cNvPr id="8" name="椭圆 7"/>
          <p:cNvSpPr/>
          <p:nvPr/>
        </p:nvSpPr>
        <p:spPr>
          <a:xfrm>
            <a:off x="3124200" y="3532465"/>
            <a:ext cx="609600" cy="1676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rgbClr val="FFFFFF"/>
              </a:solidFill>
              <a:ea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6</a:t>
            </a:fld>
            <a:endParaRPr lang="en-US" altLang="zh-CN"/>
          </a:p>
        </p:txBody>
      </p:sp>
      <p:sp>
        <p:nvSpPr>
          <p:cNvPr id="11" name="TextBox 10"/>
          <p:cNvSpPr txBox="1"/>
          <p:nvPr/>
        </p:nvSpPr>
        <p:spPr>
          <a:xfrm>
            <a:off x="3805628" y="3549558"/>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4" name="下箭头 3"/>
          <p:cNvSpPr/>
          <p:nvPr/>
        </p:nvSpPr>
        <p:spPr>
          <a:xfrm rot="5400000" flipV="1">
            <a:off x="4914900" y="4487253"/>
            <a:ext cx="304800" cy="3218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rot="16200000" flipH="1" flipV="1">
            <a:off x="4914900" y="1744054"/>
            <a:ext cx="304800" cy="32189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r>
              <a:rPr lang="en-US" altLang="zh-CN" dirty="0"/>
              <a:t>50</a:t>
            </a:r>
            <a:r>
              <a:rPr lang="zh-CN" altLang="en-US" dirty="0"/>
              <a:t>岁以上的</a:t>
            </a:r>
            <a:r>
              <a:rPr lang="zh-CN" altLang="en-US" dirty="0" smtClean="0"/>
              <a:t>人群更加信任向</a:t>
            </a:r>
            <a:r>
              <a:rPr lang="zh-CN" altLang="en-US" dirty="0"/>
              <a:t>做过的亲朋好友</a:t>
            </a:r>
            <a:r>
              <a:rPr lang="zh-CN" altLang="en-US" dirty="0" smtClean="0"/>
              <a:t>咨询</a:t>
            </a:r>
            <a:r>
              <a:rPr lang="zh-CN" altLang="en-US" dirty="0"/>
              <a:t>的</a:t>
            </a:r>
            <a:r>
              <a:rPr lang="zh-CN" altLang="en-US" dirty="0" smtClean="0"/>
              <a:t>方式</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分年龄段来分析，</a:t>
            </a:r>
            <a:r>
              <a:rPr lang="en-US" altLang="zh-CN" sz="1400" kern="0" dirty="0" smtClean="0">
                <a:latin typeface="微软雅黑" pitchFamily="34" charset="-122"/>
                <a:ea typeface="微软雅黑" pitchFamily="34" charset="-122"/>
              </a:rPr>
              <a:t>50</a:t>
            </a:r>
            <a:r>
              <a:rPr lang="zh-CN" altLang="en-US" sz="1400" kern="0" dirty="0" smtClean="0">
                <a:latin typeface="微软雅黑" pitchFamily="34" charset="-122"/>
                <a:ea typeface="微软雅黑" pitchFamily="34" charset="-122"/>
              </a:rPr>
              <a:t>岁以上的人群对亲自去医院咨询的方式信任度较低，更加信任的方式为向做过的亲朋好友咨询，说明中老年人认为美容后的效果才更具说服力。</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60</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不同年龄医疗美容信息</a:t>
            </a:r>
            <a:r>
              <a:rPr lang="zh-CN" altLang="en-US" sz="1600" b="1" dirty="0">
                <a:solidFill>
                  <a:schemeClr val="tx1"/>
                </a:solidFill>
                <a:latin typeface="微软雅黑" pitchFamily="34" charset="-122"/>
                <a:ea typeface="微软雅黑" pitchFamily="34" charset="-122"/>
              </a:rPr>
              <a:t>咨询</a:t>
            </a:r>
            <a:r>
              <a:rPr lang="zh-CN" altLang="en-US" sz="1600" b="1" dirty="0" smtClean="0">
                <a:solidFill>
                  <a:schemeClr val="tx1"/>
                </a:solidFill>
                <a:latin typeface="微软雅黑" pitchFamily="34" charset="-122"/>
                <a:ea typeface="微软雅黑" pitchFamily="34" charset="-122"/>
              </a:rPr>
              <a:t>方式信任度</a:t>
            </a:r>
            <a:endParaRPr lang="zh-CN" altLang="en-US" sz="1600" b="1" dirty="0">
              <a:solidFill>
                <a:schemeClr val="tx1"/>
              </a:solidFill>
              <a:latin typeface="微软雅黑" pitchFamily="34" charset="-122"/>
              <a:ea typeface="微软雅黑" pitchFamily="34" charset="-122"/>
            </a:endParaRPr>
          </a:p>
        </p:txBody>
      </p:sp>
      <p:sp>
        <p:nvSpPr>
          <p:cNvPr id="8" name="TextBox 7"/>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9" name="矩形 8"/>
          <p:cNvSpPr/>
          <p:nvPr/>
        </p:nvSpPr>
        <p:spPr>
          <a:xfrm>
            <a:off x="152400" y="6220599"/>
            <a:ext cx="6400800" cy="276999"/>
          </a:xfrm>
          <a:prstGeom prst="rect">
            <a:avLst/>
          </a:prstGeom>
        </p:spPr>
        <p:txBody>
          <a:bodyPr wrap="square">
            <a:spAutoFit/>
          </a:bodyPr>
          <a:lstStyle/>
          <a:p>
            <a:r>
              <a:rPr lang="en-US" altLang="zh-CN" sz="1200" i="1" dirty="0" smtClean="0">
                <a:latin typeface="微软雅黑" pitchFamily="34" charset="-122"/>
                <a:ea typeface="微软雅黑" pitchFamily="34" charset="-122"/>
              </a:rPr>
              <a:t>A5-1.【</a:t>
            </a:r>
            <a:r>
              <a:rPr lang="zh-CN" altLang="en-US" sz="1200" i="1" dirty="0" smtClean="0">
                <a:latin typeface="微软雅黑" pitchFamily="34" charset="-122"/>
                <a:ea typeface="微软雅黑" pitchFamily="34" charset="-122"/>
              </a:rPr>
              <a:t>单选</a:t>
            </a:r>
            <a:r>
              <a:rPr lang="en-US" altLang="zh-CN" sz="1200" i="1" dirty="0" smtClean="0">
                <a:latin typeface="微软雅黑" pitchFamily="34" charset="-122"/>
                <a:ea typeface="微软雅黑" pitchFamily="34" charset="-122"/>
              </a:rPr>
              <a:t>】</a:t>
            </a:r>
            <a:r>
              <a:rPr lang="zh-CN" altLang="en-US" sz="1200" i="1" dirty="0" smtClean="0">
                <a:latin typeface="微软雅黑" pitchFamily="34" charset="-122"/>
                <a:ea typeface="微软雅黑" pitchFamily="34" charset="-122"/>
              </a:rPr>
              <a:t>您</a:t>
            </a:r>
            <a:r>
              <a:rPr lang="zh-CN" altLang="en-US" sz="1200" i="1" dirty="0">
                <a:latin typeface="微软雅黑" pitchFamily="34" charset="-122"/>
                <a:ea typeface="微软雅黑" pitchFamily="34" charset="-122"/>
              </a:rPr>
              <a:t>最信任的咨询方式是哪种？</a:t>
            </a:r>
          </a:p>
        </p:txBody>
      </p:sp>
      <p:graphicFrame>
        <p:nvGraphicFramePr>
          <p:cNvPr id="10" name="内容占位符 3"/>
          <p:cNvGraphicFramePr>
            <a:graphicFrameLocks noGrp="1"/>
          </p:cNvGraphicFramePr>
          <p:nvPr>
            <p:ph idx="1"/>
            <p:extLst>
              <p:ext uri="{D42A27DB-BD31-4B8C-83A1-F6EECF244321}">
                <p14:modId xmlns="" xmlns:p14="http://schemas.microsoft.com/office/powerpoint/2010/main" val="1725316472"/>
              </p:ext>
            </p:extLst>
          </p:nvPr>
        </p:nvGraphicFramePr>
        <p:xfrm>
          <a:off x="723900" y="3002281"/>
          <a:ext cx="7696200" cy="33985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表格 10"/>
          <p:cNvGraphicFramePr>
            <a:graphicFrameLocks noGrp="1"/>
          </p:cNvGraphicFramePr>
          <p:nvPr>
            <p:extLst>
              <p:ext uri="{D42A27DB-BD31-4B8C-83A1-F6EECF244321}">
                <p14:modId xmlns="" xmlns:p14="http://schemas.microsoft.com/office/powerpoint/2010/main" val="566033003"/>
              </p:ext>
            </p:extLst>
          </p:nvPr>
        </p:nvGraphicFramePr>
        <p:xfrm>
          <a:off x="1066800" y="5867400"/>
          <a:ext cx="4800600" cy="233362"/>
        </p:xfrm>
        <a:graphic>
          <a:graphicData uri="http://schemas.openxmlformats.org/drawingml/2006/table">
            <a:tbl>
              <a:tblPr>
                <a:tableStyleId>{5C22544A-7EE6-4342-B048-85BDC9FD1C3A}</a:tableStyleId>
              </a:tblPr>
              <a:tblGrid>
                <a:gridCol w="1600200"/>
                <a:gridCol w="1600200"/>
                <a:gridCol w="1600200"/>
              </a:tblGrid>
              <a:tr h="233362">
                <a:tc>
                  <a:txBody>
                    <a:bodyPr/>
                    <a:lstStyle/>
                    <a:p>
                      <a:pPr algn="ctr" fontAlgn="t"/>
                      <a:r>
                        <a:rPr lang="en-US" sz="1200" u="none" strike="noStrike" dirty="0">
                          <a:effectLst/>
                          <a:latin typeface="微软雅黑" pitchFamily="34" charset="-122"/>
                          <a:ea typeface="微软雅黑" pitchFamily="34" charset="-122"/>
                        </a:rPr>
                        <a:t>n=565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n=497</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smtClean="0">
                          <a:effectLst/>
                          <a:latin typeface="微软雅黑" pitchFamily="34" charset="-122"/>
                          <a:ea typeface="微软雅黑" pitchFamily="34" charset="-122"/>
                        </a:rPr>
                        <a:t>n*=</a:t>
                      </a:r>
                      <a:r>
                        <a:rPr lang="en-US" sz="1200" u="none" strike="noStrike" dirty="0">
                          <a:effectLst/>
                          <a:latin typeface="微软雅黑" pitchFamily="34" charset="-122"/>
                          <a:ea typeface="微软雅黑" pitchFamily="34" charset="-122"/>
                        </a:rPr>
                        <a:t>23</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0749247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dirty="0"/>
              <a:t>目标</a:t>
            </a:r>
            <a:r>
              <a:rPr lang="zh-CN" altLang="en-US" dirty="0" smtClean="0"/>
              <a:t>消费者对</a:t>
            </a:r>
            <a:r>
              <a:rPr lang="zh-CN" altLang="en-US" sz="2400" dirty="0" smtClean="0"/>
              <a:t>国产医疗美容产品的评价不一</a:t>
            </a:r>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在对国产医美产品的评价方面，目标消费者意见不一，对国产医美产品质量不信任的被访者占到总样本量的</a:t>
            </a:r>
            <a:r>
              <a:rPr lang="en-US" altLang="zh-CN" sz="1400" kern="0" dirty="0" smtClean="0">
                <a:latin typeface="微软雅黑" pitchFamily="34" charset="-122"/>
                <a:ea typeface="微软雅黑" pitchFamily="34" charset="-122"/>
              </a:rPr>
              <a:t>44.1%</a:t>
            </a:r>
            <a:r>
              <a:rPr lang="zh-CN" altLang="en-US" sz="1400" kern="0" dirty="0" smtClean="0">
                <a:latin typeface="微软雅黑" pitchFamily="34" charset="-122"/>
                <a:ea typeface="微软雅黑" pitchFamily="34" charset="-122"/>
              </a:rPr>
              <a:t>；相信“正规厂商医美产品有保障”的消费者占到</a:t>
            </a:r>
            <a:r>
              <a:rPr lang="en-US" altLang="zh-CN" sz="1400" kern="0" dirty="0" smtClean="0">
                <a:latin typeface="微软雅黑" pitchFamily="34" charset="-122"/>
                <a:ea typeface="微软雅黑" pitchFamily="34" charset="-122"/>
              </a:rPr>
              <a:t>44.3%</a:t>
            </a:r>
            <a:r>
              <a:rPr lang="zh-CN" altLang="en-US" sz="1400" kern="0" dirty="0" smtClean="0">
                <a:latin typeface="微软雅黑" pitchFamily="34" charset="-122"/>
                <a:ea typeface="微软雅黑" pitchFamily="34" charset="-122"/>
              </a:rPr>
              <a:t>，认为“只要是国家批准的医美产品都是安全的”消费者比例也达到</a:t>
            </a:r>
            <a:r>
              <a:rPr lang="en-US" altLang="zh-CN" sz="1400" kern="0" dirty="0" smtClean="0">
                <a:latin typeface="微软雅黑" pitchFamily="34" charset="-122"/>
                <a:ea typeface="微软雅黑" pitchFamily="34" charset="-122"/>
              </a:rPr>
              <a:t>34.0%</a:t>
            </a:r>
            <a:r>
              <a:rPr lang="zh-CN" altLang="en-US" sz="1400" kern="0" dirty="0" smtClean="0">
                <a:latin typeface="微软雅黑" pitchFamily="34" charset="-122"/>
                <a:ea typeface="微软雅黑" pitchFamily="34" charset="-122"/>
              </a:rPr>
              <a:t>。</a:t>
            </a:r>
            <a:endParaRPr lang="en-US" altLang="zh-CN" sz="1400" kern="0" dirty="0">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61</a:t>
            </a:fld>
            <a:endParaRPr lang="en-US" altLang="zh-CN"/>
          </a:p>
        </p:txBody>
      </p:sp>
      <p:sp>
        <p:nvSpPr>
          <p:cNvPr id="6" name="矩形 5"/>
          <p:cNvSpPr/>
          <p:nvPr/>
        </p:nvSpPr>
        <p:spPr>
          <a:xfrm>
            <a:off x="152400" y="6220599"/>
            <a:ext cx="6400800" cy="276999"/>
          </a:xfrm>
          <a:prstGeom prst="rect">
            <a:avLst/>
          </a:prstGeom>
        </p:spPr>
        <p:txBody>
          <a:bodyPr wrap="square">
            <a:spAutoFit/>
          </a:bodyPr>
          <a:lstStyle/>
          <a:p>
            <a:r>
              <a:rPr lang="en-US" altLang="zh-CN" sz="1200" i="1" dirty="0">
                <a:latin typeface="微软雅黑" pitchFamily="34" charset="-122"/>
                <a:ea typeface="微软雅黑" pitchFamily="34" charset="-122"/>
              </a:rPr>
              <a:t>C1</a:t>
            </a:r>
            <a:r>
              <a:rPr lang="en-US" altLang="zh-CN" sz="1200" i="1" dirty="0" smtClean="0">
                <a:latin typeface="微软雅黑" pitchFamily="34" charset="-122"/>
                <a:ea typeface="微软雅黑" pitchFamily="34" charset="-122"/>
              </a:rPr>
              <a:t>. 【</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您对我国的国产医疗美容产品如何评价？</a:t>
            </a:r>
          </a:p>
        </p:txBody>
      </p:sp>
      <p:sp>
        <p:nvSpPr>
          <p:cNvPr id="8"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消费者对国产医疗美容产品的认知</a:t>
            </a:r>
            <a:endParaRPr lang="zh-CN" altLang="en-US" sz="1600" b="1" dirty="0">
              <a:solidFill>
                <a:schemeClr val="tx1"/>
              </a:solidFill>
              <a:latin typeface="微软雅黑" pitchFamily="34" charset="-122"/>
              <a:ea typeface="微软雅黑" pitchFamily="34" charset="-122"/>
            </a:endParaRPr>
          </a:p>
        </p:txBody>
      </p:sp>
      <p:sp>
        <p:nvSpPr>
          <p:cNvPr id="9" name="TextBox 8"/>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graphicFrame>
        <p:nvGraphicFramePr>
          <p:cNvPr id="10" name="内容占位符 3"/>
          <p:cNvGraphicFramePr>
            <a:graphicFrameLocks/>
          </p:cNvGraphicFramePr>
          <p:nvPr>
            <p:extLst>
              <p:ext uri="{D42A27DB-BD31-4B8C-83A1-F6EECF244321}">
                <p14:modId xmlns="" xmlns:p14="http://schemas.microsoft.com/office/powerpoint/2010/main" val="3246510827"/>
              </p:ext>
            </p:extLst>
          </p:nvPr>
        </p:nvGraphicFramePr>
        <p:xfrm>
          <a:off x="990600" y="3200400"/>
          <a:ext cx="7315200" cy="304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作为市场</a:t>
            </a:r>
            <a:r>
              <a:rPr lang="zh-CN" altLang="en-US" dirty="0" smtClean="0"/>
              <a:t>主体的年轻人较其他年龄消费者信任度略</a:t>
            </a:r>
            <a:r>
              <a:rPr lang="zh-CN" altLang="en-US" dirty="0"/>
              <a:t>低</a:t>
            </a: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62</a:t>
            </a:fld>
            <a:endParaRPr lang="en-US" altLang="zh-CN"/>
          </a:p>
        </p:txBody>
      </p:sp>
      <p:sp>
        <p:nvSpPr>
          <p:cNvPr id="8" name="矩形 7"/>
          <p:cNvSpPr/>
          <p:nvPr/>
        </p:nvSpPr>
        <p:spPr>
          <a:xfrm>
            <a:off x="152400" y="6220599"/>
            <a:ext cx="6400800" cy="276999"/>
          </a:xfrm>
          <a:prstGeom prst="rect">
            <a:avLst/>
          </a:prstGeom>
        </p:spPr>
        <p:txBody>
          <a:bodyPr wrap="square">
            <a:spAutoFit/>
          </a:bodyPr>
          <a:lstStyle/>
          <a:p>
            <a:r>
              <a:rPr lang="en-US" altLang="zh-CN" sz="1200" i="1" dirty="0">
                <a:latin typeface="微软雅黑" pitchFamily="34" charset="-122"/>
                <a:ea typeface="微软雅黑" pitchFamily="34" charset="-122"/>
              </a:rPr>
              <a:t>C1</a:t>
            </a:r>
            <a:r>
              <a:rPr lang="en-US" altLang="zh-CN" sz="1200" i="1" dirty="0" smtClean="0">
                <a:latin typeface="微软雅黑" pitchFamily="34" charset="-122"/>
                <a:ea typeface="微软雅黑" pitchFamily="34" charset="-122"/>
              </a:rPr>
              <a:t>. 【</a:t>
            </a:r>
            <a:r>
              <a:rPr lang="zh-CN" altLang="en-US" sz="1200" i="1" dirty="0" smtClean="0">
                <a:latin typeface="微软雅黑" pitchFamily="34" charset="-122"/>
                <a:ea typeface="微软雅黑" pitchFamily="34" charset="-122"/>
              </a:rPr>
              <a:t>多选</a:t>
            </a:r>
            <a:r>
              <a:rPr lang="en-US" altLang="zh-CN" sz="1200" i="1" dirty="0" smtClean="0">
                <a:latin typeface="微软雅黑" pitchFamily="34" charset="-122"/>
                <a:ea typeface="微软雅黑" pitchFamily="34" charset="-122"/>
              </a:rPr>
              <a:t>】</a:t>
            </a:r>
            <a:r>
              <a:rPr lang="zh-CN" altLang="en-US" sz="1200" i="1" dirty="0">
                <a:latin typeface="微软雅黑" pitchFamily="34" charset="-122"/>
                <a:ea typeface="微软雅黑" pitchFamily="34" charset="-122"/>
              </a:rPr>
              <a:t>您对我国的国产医疗美容产品如何评价？</a:t>
            </a:r>
          </a:p>
        </p:txBody>
      </p:sp>
      <p:sp>
        <p:nvSpPr>
          <p:cNvPr id="9"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不同年龄消费者</a:t>
            </a:r>
            <a:r>
              <a:rPr lang="zh-CN" altLang="en-US" sz="1600" b="1" dirty="0">
                <a:solidFill>
                  <a:schemeClr val="tx1"/>
                </a:solidFill>
                <a:latin typeface="微软雅黑" pitchFamily="34" charset="-122"/>
                <a:ea typeface="微软雅黑" pitchFamily="34" charset="-122"/>
              </a:rPr>
              <a:t>对国产医疗美容产品的认知</a:t>
            </a:r>
          </a:p>
        </p:txBody>
      </p:sp>
      <p:graphicFrame>
        <p:nvGraphicFramePr>
          <p:cNvPr id="11" name="内容占位符 3"/>
          <p:cNvGraphicFramePr>
            <a:graphicFrameLocks/>
          </p:cNvGraphicFramePr>
          <p:nvPr>
            <p:extLst>
              <p:ext uri="{D42A27DB-BD31-4B8C-83A1-F6EECF244321}">
                <p14:modId xmlns="" xmlns:p14="http://schemas.microsoft.com/office/powerpoint/2010/main" val="2435246389"/>
              </p:ext>
            </p:extLst>
          </p:nvPr>
        </p:nvGraphicFramePr>
        <p:xfrm>
          <a:off x="723900" y="3002281"/>
          <a:ext cx="7696200" cy="3398519"/>
        </p:xfrm>
        <a:graphic>
          <a:graphicData uri="http://schemas.openxmlformats.org/drawingml/2006/chart">
            <c:chart xmlns:c="http://schemas.openxmlformats.org/drawingml/2006/chart" xmlns:r="http://schemas.openxmlformats.org/officeDocument/2006/relationships" r:id="rId2"/>
          </a:graphicData>
        </a:graphic>
      </p:graphicFrame>
      <p:sp>
        <p:nvSpPr>
          <p:cNvPr id="16"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对</a:t>
            </a:r>
            <a:r>
              <a:rPr lang="zh-CN" altLang="en-US" sz="1400" kern="0" dirty="0">
                <a:latin typeface="微软雅黑" pitchFamily="34" charset="-122"/>
                <a:ea typeface="微软雅黑" pitchFamily="34" charset="-122"/>
              </a:rPr>
              <a:t>国产医疗美容产品接受度最高的</a:t>
            </a:r>
            <a:r>
              <a:rPr lang="zh-CN" altLang="en-US" sz="1400" kern="0" dirty="0" smtClean="0">
                <a:latin typeface="微软雅黑" pitchFamily="34" charset="-122"/>
                <a:ea typeface="微软雅黑" pitchFamily="34" charset="-122"/>
              </a:rPr>
              <a:t>是</a:t>
            </a:r>
            <a:r>
              <a:rPr lang="en-US" altLang="zh-CN" sz="1400" kern="0" dirty="0" smtClean="0">
                <a:latin typeface="微软雅黑" pitchFamily="34" charset="-122"/>
                <a:ea typeface="微软雅黑" pitchFamily="34" charset="-122"/>
              </a:rPr>
              <a:t>50</a:t>
            </a:r>
            <a:r>
              <a:rPr lang="zh-CN" altLang="en-US" sz="1400" kern="0" dirty="0" smtClean="0">
                <a:latin typeface="微软雅黑" pitchFamily="34" charset="-122"/>
                <a:ea typeface="微软雅黑" pitchFamily="34" charset="-122"/>
              </a:rPr>
              <a:t>岁以上年龄</a:t>
            </a:r>
            <a:r>
              <a:rPr lang="zh-CN" altLang="en-US" sz="1400" kern="0" dirty="0">
                <a:latin typeface="微软雅黑" pitchFamily="34" charset="-122"/>
                <a:ea typeface="微软雅黑" pitchFamily="34" charset="-122"/>
              </a:rPr>
              <a:t>层的消费者</a:t>
            </a:r>
            <a:r>
              <a:rPr lang="zh-CN" altLang="en-US" sz="1400" kern="0" dirty="0" smtClean="0">
                <a:latin typeface="微软雅黑" pitchFamily="34" charset="-122"/>
                <a:ea typeface="微软雅黑" pitchFamily="34" charset="-122"/>
              </a:rPr>
              <a:t>，而作为市场主体客群的年轻人的信任度相比略低。</a:t>
            </a:r>
            <a:endParaRPr lang="zh-CN" altLang="en-US" sz="1400" kern="0" dirty="0">
              <a:latin typeface="微软雅黑" pitchFamily="34" charset="-122"/>
              <a:ea typeface="微软雅黑" pitchFamily="34" charset="-122"/>
            </a:endParaRPr>
          </a:p>
        </p:txBody>
      </p:sp>
      <p:graphicFrame>
        <p:nvGraphicFramePr>
          <p:cNvPr id="10" name="表格 9"/>
          <p:cNvGraphicFramePr>
            <a:graphicFrameLocks noGrp="1"/>
          </p:cNvGraphicFramePr>
          <p:nvPr>
            <p:extLst>
              <p:ext uri="{D42A27DB-BD31-4B8C-83A1-F6EECF244321}">
                <p14:modId xmlns="" xmlns:p14="http://schemas.microsoft.com/office/powerpoint/2010/main" val="561362887"/>
              </p:ext>
            </p:extLst>
          </p:nvPr>
        </p:nvGraphicFramePr>
        <p:xfrm>
          <a:off x="7620000" y="3581400"/>
          <a:ext cx="914400" cy="868680"/>
        </p:xfrm>
        <a:graphic>
          <a:graphicData uri="http://schemas.openxmlformats.org/drawingml/2006/table">
            <a:tbl>
              <a:tblPr>
                <a:tableStyleId>{5C22544A-7EE6-4342-B048-85BDC9FD1C3A}</a:tableStyleId>
              </a:tblPr>
              <a:tblGrid>
                <a:gridCol w="914400"/>
              </a:tblGrid>
              <a:tr h="28956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CN" sz="1200" u="none" strike="noStrike" dirty="0" smtClean="0">
                          <a:effectLst/>
                          <a:latin typeface="微软雅黑" pitchFamily="34" charset="-122"/>
                          <a:ea typeface="微软雅黑" pitchFamily="34" charset="-122"/>
                        </a:rPr>
                        <a:t>n</a:t>
                      </a:r>
                      <a:r>
                        <a:rPr lang="zh-CN" altLang="en-US" sz="1200" u="none" strike="noStrike" dirty="0" smtClean="0">
                          <a:effectLst/>
                          <a:latin typeface="微软雅黑" pitchFamily="34" charset="-122"/>
                          <a:ea typeface="微软雅黑" pitchFamily="34" charset="-122"/>
                        </a:rPr>
                        <a:t>*</a:t>
                      </a:r>
                      <a:r>
                        <a:rPr lang="en-US" altLang="zh-CN" sz="1200" u="none" strike="noStrike" dirty="0" smtClean="0">
                          <a:effectLst/>
                          <a:latin typeface="微软雅黑" pitchFamily="34" charset="-122"/>
                          <a:ea typeface="微软雅黑" pitchFamily="34" charset="-122"/>
                        </a:rPr>
                        <a:t>=23</a:t>
                      </a:r>
                      <a:endParaRPr lang="en-US" altLang="zh-CN" sz="1200" b="0" i="0" u="none" strike="noStrike" dirty="0" smtClean="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56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CN" sz="1200" u="none" strike="noStrike" dirty="0" smtClean="0">
                          <a:effectLst/>
                          <a:latin typeface="微软雅黑" pitchFamily="34" charset="-122"/>
                          <a:ea typeface="微软雅黑" pitchFamily="34" charset="-122"/>
                        </a:rPr>
                        <a:t>n=497</a:t>
                      </a:r>
                      <a:endParaRPr lang="en-US" altLang="zh-CN" sz="1200" b="0" i="0" u="none" strike="noStrike" dirty="0" smtClean="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56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altLang="zh-CN" sz="1200" u="none" strike="noStrike" dirty="0" smtClean="0">
                          <a:effectLst/>
                          <a:latin typeface="微软雅黑" pitchFamily="34" charset="-122"/>
                          <a:ea typeface="微软雅黑" pitchFamily="34" charset="-122"/>
                        </a:rPr>
                        <a:t>n=565</a:t>
                      </a:r>
                      <a:endParaRPr lang="en-US" altLang="zh-CN" sz="1200" b="0" i="0" u="none" strike="noStrike" dirty="0" smtClean="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dirty="0"/>
              <a:t>目前进口的医疗美容材料仍较国产材料更受欢迎</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在不考虑价格的前提下，消费者更加倾向于选择进口产品，选择比例达到了</a:t>
            </a:r>
            <a:r>
              <a:rPr lang="en-US" altLang="zh-CN" sz="1400" kern="0" dirty="0" smtClean="0">
                <a:latin typeface="微软雅黑" pitchFamily="34" charset="-122"/>
                <a:ea typeface="微软雅黑" pitchFamily="34" charset="-122"/>
              </a:rPr>
              <a:t>57.9%</a:t>
            </a:r>
            <a:r>
              <a:rPr lang="zh-CN" altLang="en-US" sz="1400" kern="0" dirty="0" smtClean="0">
                <a:latin typeface="微软雅黑" pitchFamily="34" charset="-122"/>
                <a:ea typeface="微软雅黑" pitchFamily="34" charset="-122"/>
              </a:rPr>
              <a:t>，而选择</a:t>
            </a:r>
            <a:r>
              <a:rPr lang="zh-CN" altLang="en-US" sz="1400" kern="0" dirty="0">
                <a:latin typeface="微软雅黑" pitchFamily="34" charset="-122"/>
                <a:ea typeface="微软雅黑" pitchFamily="34" charset="-122"/>
              </a:rPr>
              <a:t>国产</a:t>
            </a:r>
            <a:r>
              <a:rPr lang="zh-CN" altLang="en-US" sz="1400" kern="0" dirty="0" smtClean="0">
                <a:latin typeface="微软雅黑" pitchFamily="34" charset="-122"/>
                <a:ea typeface="微软雅黑" pitchFamily="34" charset="-122"/>
              </a:rPr>
              <a:t>产品的比例不足</a:t>
            </a:r>
            <a:r>
              <a:rPr lang="en-US" altLang="zh-CN" sz="1400" kern="0" dirty="0" smtClean="0">
                <a:latin typeface="微软雅黑" pitchFamily="34" charset="-122"/>
                <a:ea typeface="微软雅黑" pitchFamily="34" charset="-122"/>
              </a:rPr>
              <a:t>10%</a:t>
            </a:r>
            <a:r>
              <a:rPr lang="zh-CN" altLang="en-US" sz="1400" kern="0" dirty="0" smtClean="0">
                <a:latin typeface="微软雅黑" pitchFamily="34" charset="-122"/>
                <a:ea typeface="微软雅黑" pitchFamily="34" charset="-122"/>
              </a:rPr>
              <a:t>，还有</a:t>
            </a:r>
            <a:r>
              <a:rPr lang="en-US" altLang="zh-CN" sz="1400" kern="0" dirty="0" smtClean="0">
                <a:latin typeface="微软雅黑" pitchFamily="34" charset="-122"/>
                <a:ea typeface="微软雅黑" pitchFamily="34" charset="-122"/>
              </a:rPr>
              <a:t>32.4%</a:t>
            </a:r>
            <a:r>
              <a:rPr lang="zh-CN" altLang="en-US" sz="1400" kern="0" dirty="0" smtClean="0">
                <a:latin typeface="微软雅黑" pitchFamily="34" charset="-122"/>
                <a:ea typeface="微软雅黑" pitchFamily="34" charset="-122"/>
              </a:rPr>
              <a:t>的消费者表示不确定。</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由于医生</a:t>
            </a:r>
            <a:r>
              <a:rPr lang="zh-CN" altLang="en-US" sz="1400" kern="0" dirty="0">
                <a:latin typeface="微软雅黑" pitchFamily="34" charset="-122"/>
                <a:ea typeface="微软雅黑" pitchFamily="34" charset="-122"/>
              </a:rPr>
              <a:t>推荐和</a:t>
            </a:r>
            <a:r>
              <a:rPr lang="zh-CN" altLang="en-US" sz="1400" kern="0" dirty="0" smtClean="0">
                <a:latin typeface="微软雅黑" pitchFamily="34" charset="-122"/>
                <a:ea typeface="微软雅黑" pitchFamily="34" charset="-122"/>
              </a:rPr>
              <a:t>宣传力度不同，目标</a:t>
            </a:r>
            <a:r>
              <a:rPr lang="zh-CN" altLang="en-US" sz="1400" kern="0" dirty="0">
                <a:latin typeface="微软雅黑" pitchFamily="34" charset="-122"/>
                <a:ea typeface="微软雅黑" pitchFamily="34" charset="-122"/>
              </a:rPr>
              <a:t>消费者对进口医美</a:t>
            </a:r>
            <a:r>
              <a:rPr lang="zh-CN" altLang="en-US" sz="1400" kern="0" dirty="0" smtClean="0">
                <a:latin typeface="微软雅黑" pitchFamily="34" charset="-122"/>
                <a:ea typeface="微软雅黑" pitchFamily="34" charset="-122"/>
              </a:rPr>
              <a:t>产品（</a:t>
            </a:r>
            <a:r>
              <a:rPr lang="zh-CN" altLang="en-US" sz="1400" kern="0" dirty="0">
                <a:latin typeface="微软雅黑" pitchFamily="34" charset="-122"/>
                <a:ea typeface="微软雅黑" pitchFamily="34" charset="-122"/>
              </a:rPr>
              <a:t>如瑞兰、保妥适等</a:t>
            </a:r>
            <a:r>
              <a:rPr lang="zh-CN" altLang="en-US" sz="1400" kern="0" dirty="0" smtClean="0">
                <a:latin typeface="微软雅黑" pitchFamily="34" charset="-122"/>
                <a:ea typeface="微软雅黑" pitchFamily="34" charset="-122"/>
              </a:rPr>
              <a:t>）的</a:t>
            </a:r>
            <a:r>
              <a:rPr lang="zh-CN" altLang="en-US" sz="1400" kern="0" dirty="0">
                <a:latin typeface="微软雅黑" pitchFamily="34" charset="-122"/>
                <a:ea typeface="微软雅黑" pitchFamily="34" charset="-122"/>
              </a:rPr>
              <a:t>知晓</a:t>
            </a:r>
            <a:r>
              <a:rPr lang="zh-CN" altLang="en-US" sz="1400" kern="0" dirty="0" smtClean="0">
                <a:latin typeface="微软雅黑" pitchFamily="34" charset="-122"/>
                <a:ea typeface="微软雅黑" pitchFamily="34" charset="-122"/>
              </a:rPr>
              <a:t>度也基本高于</a:t>
            </a:r>
            <a:r>
              <a:rPr lang="zh-CN" altLang="en-US" sz="1400" kern="0" dirty="0">
                <a:latin typeface="微软雅黑" pitchFamily="34" charset="-122"/>
                <a:ea typeface="微软雅黑" pitchFamily="34" charset="-122"/>
              </a:rPr>
              <a:t>国产医美</a:t>
            </a:r>
            <a:r>
              <a:rPr lang="zh-CN" altLang="en-US" sz="1400" kern="0" dirty="0" smtClean="0">
                <a:latin typeface="微软雅黑" pitchFamily="34" charset="-122"/>
                <a:ea typeface="微软雅黑" pitchFamily="34" charset="-122"/>
              </a:rPr>
              <a:t>产品，这也是目标消费者更倾向于使用进口产品的原因之一。</a:t>
            </a:r>
            <a:endParaRPr lang="zh-CN" altLang="en-US" sz="1400" kern="0" dirty="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endParaRPr lang="en-US" altLang="zh-CN" sz="1400" kern="0" dirty="0">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63</a:t>
            </a:fld>
            <a:endParaRPr lang="en-US" altLang="zh-CN"/>
          </a:p>
        </p:txBody>
      </p:sp>
      <p:sp>
        <p:nvSpPr>
          <p:cNvPr id="6" name="矩形 5"/>
          <p:cNvSpPr/>
          <p:nvPr/>
        </p:nvSpPr>
        <p:spPr>
          <a:xfrm>
            <a:off x="152400" y="6220599"/>
            <a:ext cx="7696200" cy="276999"/>
          </a:xfrm>
          <a:prstGeom prst="rect">
            <a:avLst/>
          </a:prstGeom>
        </p:spPr>
        <p:txBody>
          <a:bodyPr wrap="square">
            <a:spAutoFit/>
          </a:bodyPr>
          <a:lstStyle/>
          <a:p>
            <a:r>
              <a:rPr lang="en-US" altLang="zh-CN" sz="1200" i="1" dirty="0">
                <a:latin typeface="微软雅黑" pitchFamily="34" charset="-122"/>
                <a:ea typeface="微软雅黑" pitchFamily="34" charset="-122"/>
              </a:rPr>
              <a:t>C2.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您在做医疗美容时，如果在不考虑价格的前提下，选择国产的医美产品还是进口的医美产品？</a:t>
            </a:r>
          </a:p>
        </p:txBody>
      </p:sp>
      <p:sp>
        <p:nvSpPr>
          <p:cNvPr id="8"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a:solidFill>
                  <a:schemeClr val="tx1"/>
                </a:solidFill>
                <a:latin typeface="微软雅黑" pitchFamily="34" charset="-122"/>
                <a:ea typeface="微软雅黑" pitchFamily="34" charset="-122"/>
              </a:rPr>
              <a:t>医疗美容材料来源选择偏好</a:t>
            </a:r>
          </a:p>
        </p:txBody>
      </p:sp>
      <p:sp>
        <p:nvSpPr>
          <p:cNvPr id="9" name="TextBox 8"/>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graphicFrame>
        <p:nvGraphicFramePr>
          <p:cNvPr id="11" name="内容占位符 6"/>
          <p:cNvGraphicFramePr>
            <a:graphicFrameLocks/>
          </p:cNvGraphicFramePr>
          <p:nvPr>
            <p:extLst>
              <p:ext uri="{D42A27DB-BD31-4B8C-83A1-F6EECF244321}">
                <p14:modId xmlns="" xmlns:p14="http://schemas.microsoft.com/office/powerpoint/2010/main" val="2870456811"/>
              </p:ext>
            </p:extLst>
          </p:nvPr>
        </p:nvGraphicFramePr>
        <p:xfrm>
          <a:off x="2209800" y="3232368"/>
          <a:ext cx="5486400" cy="297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8071935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目前进口的医疗美容材料仍较国产材料更受欢迎</a:t>
            </a:r>
            <a:endParaRPr lang="zh-CN" altLang="en-US" dirty="0"/>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64</a:t>
            </a:fld>
            <a:endParaRPr lang="en-US" altLang="zh-CN"/>
          </a:p>
        </p:txBody>
      </p:sp>
      <p:sp>
        <p:nvSpPr>
          <p:cNvPr id="6" name="矩形 5"/>
          <p:cNvSpPr/>
          <p:nvPr/>
        </p:nvSpPr>
        <p:spPr>
          <a:xfrm>
            <a:off x="152400" y="6220599"/>
            <a:ext cx="7543800" cy="276999"/>
          </a:xfrm>
          <a:prstGeom prst="rect">
            <a:avLst/>
          </a:prstGeom>
        </p:spPr>
        <p:txBody>
          <a:bodyPr wrap="square">
            <a:spAutoFit/>
          </a:bodyPr>
          <a:lstStyle/>
          <a:p>
            <a:r>
              <a:rPr lang="en-US" altLang="zh-CN" sz="1200" i="1" dirty="0">
                <a:latin typeface="微软雅黑" pitchFamily="34" charset="-122"/>
                <a:ea typeface="微软雅黑" pitchFamily="34" charset="-122"/>
              </a:rPr>
              <a:t>C2.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您在做医疗美容时，如果在不考虑价格的前提下，选择国产的医美产品还是进口的医美产品？</a:t>
            </a:r>
          </a:p>
        </p:txBody>
      </p:sp>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不同收入人群医疗美容材料来源选择偏好</a:t>
            </a:r>
            <a:endParaRPr lang="zh-CN" altLang="en-US" sz="1600" b="1" dirty="0">
              <a:solidFill>
                <a:schemeClr val="tx1"/>
              </a:solidFill>
              <a:latin typeface="微软雅黑" pitchFamily="34" charset="-122"/>
              <a:ea typeface="微软雅黑" pitchFamily="34" charset="-122"/>
            </a:endParaRPr>
          </a:p>
        </p:txBody>
      </p:sp>
      <p:graphicFrame>
        <p:nvGraphicFramePr>
          <p:cNvPr id="8" name="内容占位符 3"/>
          <p:cNvGraphicFramePr>
            <a:graphicFrameLocks/>
          </p:cNvGraphicFramePr>
          <p:nvPr>
            <p:extLst>
              <p:ext uri="{D42A27DB-BD31-4B8C-83A1-F6EECF244321}">
                <p14:modId xmlns="" xmlns:p14="http://schemas.microsoft.com/office/powerpoint/2010/main" val="401765783"/>
              </p:ext>
            </p:extLst>
          </p:nvPr>
        </p:nvGraphicFramePr>
        <p:xfrm>
          <a:off x="723900" y="3002281"/>
          <a:ext cx="7696200" cy="3398519"/>
        </p:xfrm>
        <a:graphic>
          <a:graphicData uri="http://schemas.openxmlformats.org/drawingml/2006/chart">
            <c:chart xmlns:c="http://schemas.openxmlformats.org/drawingml/2006/chart" xmlns:r="http://schemas.openxmlformats.org/officeDocument/2006/relationships" r:id="rId2"/>
          </a:graphicData>
        </a:graphic>
      </p:graphicFrame>
      <p:sp>
        <p:nvSpPr>
          <p:cNvPr id="14"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从目标消费者的家庭收入</a:t>
            </a:r>
            <a:r>
              <a:rPr lang="zh-CN" altLang="en-US" sz="1400" kern="0" dirty="0" smtClean="0">
                <a:latin typeface="微软雅黑" pitchFamily="34" charset="-122"/>
                <a:ea typeface="微软雅黑" pitchFamily="34" charset="-122"/>
              </a:rPr>
              <a:t>上分析，</a:t>
            </a:r>
            <a:r>
              <a:rPr lang="zh-CN" altLang="en-US" sz="1400" kern="0" dirty="0">
                <a:latin typeface="微软雅黑" pitchFamily="34" charset="-122"/>
                <a:ea typeface="微软雅黑" pitchFamily="34" charset="-122"/>
              </a:rPr>
              <a:t>除家庭年收入</a:t>
            </a:r>
            <a:r>
              <a:rPr lang="zh-CN" altLang="en-US" sz="1400" kern="0" dirty="0" smtClean="0">
                <a:latin typeface="微软雅黑" pitchFamily="34" charset="-122"/>
                <a:ea typeface="微软雅黑" pitchFamily="34" charset="-122"/>
              </a:rPr>
              <a:t>在</a:t>
            </a:r>
            <a:r>
              <a:rPr lang="en-US" altLang="zh-CN" sz="1400" kern="0" dirty="0" smtClean="0">
                <a:latin typeface="微软雅黑" pitchFamily="34" charset="-122"/>
                <a:ea typeface="微软雅黑" pitchFamily="34" charset="-122"/>
              </a:rPr>
              <a:t>5</a:t>
            </a:r>
            <a:r>
              <a:rPr lang="zh-CN" altLang="en-US" sz="1400" kern="0" dirty="0" smtClean="0">
                <a:latin typeface="微软雅黑" pitchFamily="34" charset="-122"/>
                <a:ea typeface="微软雅黑" pitchFamily="34" charset="-122"/>
              </a:rPr>
              <a:t>万</a:t>
            </a:r>
            <a:r>
              <a:rPr lang="zh-CN" altLang="en-US" sz="1400" kern="0" dirty="0">
                <a:latin typeface="微软雅黑" pitchFamily="34" charset="-122"/>
                <a:ea typeface="微软雅黑" pitchFamily="34" charset="-122"/>
              </a:rPr>
              <a:t>元以下的人群外，其他各级别的人群均较多的倾向于选择进口的医疗美容材料，其中年收入</a:t>
            </a:r>
            <a:r>
              <a:rPr lang="en-US" altLang="zh-CN" sz="1400" kern="0" dirty="0">
                <a:latin typeface="微软雅黑" pitchFamily="34" charset="-122"/>
                <a:ea typeface="微软雅黑" pitchFamily="34" charset="-122"/>
              </a:rPr>
              <a:t>11-15</a:t>
            </a:r>
            <a:r>
              <a:rPr lang="zh-CN" altLang="en-US" sz="1400" kern="0" dirty="0">
                <a:latin typeface="微软雅黑" pitchFamily="34" charset="-122"/>
                <a:ea typeface="微软雅黑" pitchFamily="34" charset="-122"/>
              </a:rPr>
              <a:t>万的消费者选择进口医美材料的消费者比例最高。</a:t>
            </a:r>
          </a:p>
        </p:txBody>
      </p:sp>
      <p:graphicFrame>
        <p:nvGraphicFramePr>
          <p:cNvPr id="4" name="表格 3"/>
          <p:cNvGraphicFramePr>
            <a:graphicFrameLocks noGrp="1"/>
          </p:cNvGraphicFramePr>
          <p:nvPr>
            <p:extLst>
              <p:ext uri="{D42A27DB-BD31-4B8C-83A1-F6EECF244321}">
                <p14:modId xmlns="" xmlns:p14="http://schemas.microsoft.com/office/powerpoint/2010/main" val="1221335744"/>
              </p:ext>
            </p:extLst>
          </p:nvPr>
        </p:nvGraphicFramePr>
        <p:xfrm>
          <a:off x="1028702" y="5486400"/>
          <a:ext cx="6372222" cy="192405"/>
        </p:xfrm>
        <a:graphic>
          <a:graphicData uri="http://schemas.openxmlformats.org/drawingml/2006/table">
            <a:tbl>
              <a:tblPr>
                <a:tableStyleId>{5C22544A-7EE6-4342-B048-85BDC9FD1C3A}</a:tableStyleId>
              </a:tblPr>
              <a:tblGrid>
                <a:gridCol w="1056447"/>
                <a:gridCol w="1056447"/>
                <a:gridCol w="1056447"/>
                <a:gridCol w="1073217"/>
                <a:gridCol w="1073217"/>
                <a:gridCol w="1056447"/>
              </a:tblGrid>
              <a:tr h="161925">
                <a:tc>
                  <a:txBody>
                    <a:bodyPr/>
                    <a:lstStyle/>
                    <a:p>
                      <a:pPr algn="ctr" fontAlgn="t"/>
                      <a:r>
                        <a:rPr lang="en-US" sz="1200" u="none" strike="noStrike" dirty="0">
                          <a:effectLst/>
                          <a:latin typeface="微软雅黑" pitchFamily="34" charset="-122"/>
                          <a:ea typeface="微软雅黑" pitchFamily="34" charset="-122"/>
                        </a:rPr>
                        <a:t>n*=4</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n*=29</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n=87</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n=211</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n=695</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n=59</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50</a:t>
            </a:r>
            <a:r>
              <a:rPr lang="zh-CN" altLang="en-US" dirty="0"/>
              <a:t>岁以上的消费者选择进口产品的比例最高</a:t>
            </a: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65</a:t>
            </a:fld>
            <a:endParaRPr lang="en-US" altLang="zh-CN"/>
          </a:p>
        </p:txBody>
      </p:sp>
      <p:sp>
        <p:nvSpPr>
          <p:cNvPr id="6" name="矩形 5"/>
          <p:cNvSpPr/>
          <p:nvPr/>
        </p:nvSpPr>
        <p:spPr>
          <a:xfrm>
            <a:off x="152400" y="6220599"/>
            <a:ext cx="7543800" cy="276999"/>
          </a:xfrm>
          <a:prstGeom prst="rect">
            <a:avLst/>
          </a:prstGeom>
        </p:spPr>
        <p:txBody>
          <a:bodyPr wrap="square">
            <a:spAutoFit/>
          </a:bodyPr>
          <a:lstStyle/>
          <a:p>
            <a:r>
              <a:rPr lang="en-US" altLang="zh-CN" sz="1200" i="1" dirty="0">
                <a:latin typeface="微软雅黑" pitchFamily="34" charset="-122"/>
                <a:ea typeface="微软雅黑" pitchFamily="34" charset="-122"/>
              </a:rPr>
              <a:t>C2.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您在做医疗美容时，如果在不考虑价格的前提下，选择国产的医美产品还是进口的医美产品？</a:t>
            </a:r>
          </a:p>
        </p:txBody>
      </p:sp>
      <p:sp>
        <p:nvSpPr>
          <p:cNvPr id="7"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不同年龄人群医疗美容材料来源选择偏好</a:t>
            </a:r>
            <a:endParaRPr lang="zh-CN" altLang="en-US" sz="1600" b="1" dirty="0">
              <a:solidFill>
                <a:schemeClr val="tx1"/>
              </a:solidFill>
              <a:latin typeface="微软雅黑" pitchFamily="34" charset="-122"/>
              <a:ea typeface="微软雅黑" pitchFamily="34" charset="-122"/>
            </a:endParaRPr>
          </a:p>
        </p:txBody>
      </p:sp>
      <p:graphicFrame>
        <p:nvGraphicFramePr>
          <p:cNvPr id="8" name="内容占位符 3"/>
          <p:cNvGraphicFramePr>
            <a:graphicFrameLocks/>
          </p:cNvGraphicFramePr>
          <p:nvPr>
            <p:extLst>
              <p:ext uri="{D42A27DB-BD31-4B8C-83A1-F6EECF244321}">
                <p14:modId xmlns="" xmlns:p14="http://schemas.microsoft.com/office/powerpoint/2010/main" val="3855226115"/>
              </p:ext>
            </p:extLst>
          </p:nvPr>
        </p:nvGraphicFramePr>
        <p:xfrm>
          <a:off x="723900" y="3002281"/>
          <a:ext cx="7696200" cy="3398519"/>
        </p:xfrm>
        <a:graphic>
          <a:graphicData uri="http://schemas.openxmlformats.org/drawingml/2006/chart">
            <c:chart xmlns:c="http://schemas.openxmlformats.org/drawingml/2006/chart" xmlns:r="http://schemas.openxmlformats.org/officeDocument/2006/relationships" r:id="rId2"/>
          </a:graphicData>
        </a:graphic>
      </p:graphicFrame>
      <p:sp>
        <p:nvSpPr>
          <p:cNvPr id="14"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从目标消费者</a:t>
            </a:r>
            <a:r>
              <a:rPr lang="zh-CN" altLang="en-US" sz="1400" kern="0" dirty="0" smtClean="0">
                <a:latin typeface="微软雅黑" pitchFamily="34" charset="-122"/>
                <a:ea typeface="微软雅黑" pitchFamily="34" charset="-122"/>
              </a:rPr>
              <a:t>的年龄上分析，</a:t>
            </a:r>
            <a:r>
              <a:rPr lang="en-US" altLang="zh-CN" sz="1400" kern="0" dirty="0" smtClean="0">
                <a:latin typeface="微软雅黑" pitchFamily="34" charset="-122"/>
                <a:ea typeface="微软雅黑" pitchFamily="34" charset="-122"/>
              </a:rPr>
              <a:t>50</a:t>
            </a:r>
            <a:r>
              <a:rPr lang="zh-CN" altLang="en-US" sz="1400" kern="0" dirty="0" smtClean="0">
                <a:latin typeface="微软雅黑" pitchFamily="34" charset="-122"/>
                <a:ea typeface="微软雅黑" pitchFamily="34" charset="-122"/>
              </a:rPr>
              <a:t>岁以上的消费者选择进口产品的比例最高，而选择国产品牌的比例为</a:t>
            </a:r>
            <a:r>
              <a:rPr lang="en-US" altLang="zh-CN" sz="1400" kern="0" dirty="0" smtClean="0">
                <a:latin typeface="微软雅黑" pitchFamily="34" charset="-122"/>
                <a:ea typeface="微软雅黑" pitchFamily="34" charset="-122"/>
              </a:rPr>
              <a:t>0%</a:t>
            </a:r>
            <a:r>
              <a:rPr lang="zh-CN" altLang="en-US" sz="1400" kern="0" dirty="0" smtClean="0">
                <a:latin typeface="微软雅黑" pitchFamily="34" charset="-122"/>
                <a:ea typeface="微软雅黑" pitchFamily="34" charset="-122"/>
              </a:rPr>
              <a:t>，说明中老年人更加追求医疗美容的效果和安全度。</a:t>
            </a:r>
            <a:endParaRPr lang="zh-CN" altLang="en-US" sz="1400" kern="0" dirty="0">
              <a:latin typeface="微软雅黑" pitchFamily="34" charset="-122"/>
              <a:ea typeface="微软雅黑" pitchFamily="34" charset="-122"/>
            </a:endParaRPr>
          </a:p>
        </p:txBody>
      </p:sp>
      <p:graphicFrame>
        <p:nvGraphicFramePr>
          <p:cNvPr id="9" name="表格 8"/>
          <p:cNvGraphicFramePr>
            <a:graphicFrameLocks noGrp="1"/>
          </p:cNvGraphicFramePr>
          <p:nvPr>
            <p:extLst>
              <p:ext uri="{D42A27DB-BD31-4B8C-83A1-F6EECF244321}">
                <p14:modId xmlns="" xmlns:p14="http://schemas.microsoft.com/office/powerpoint/2010/main" val="2983057822"/>
              </p:ext>
            </p:extLst>
          </p:nvPr>
        </p:nvGraphicFramePr>
        <p:xfrm>
          <a:off x="1066800" y="5481638"/>
          <a:ext cx="6324600" cy="233362"/>
        </p:xfrm>
        <a:graphic>
          <a:graphicData uri="http://schemas.openxmlformats.org/drawingml/2006/table">
            <a:tbl>
              <a:tblPr>
                <a:tableStyleId>{5C22544A-7EE6-4342-B048-85BDC9FD1C3A}</a:tableStyleId>
              </a:tblPr>
              <a:tblGrid>
                <a:gridCol w="2108200"/>
                <a:gridCol w="2108200"/>
                <a:gridCol w="2108200"/>
              </a:tblGrid>
              <a:tr h="233362">
                <a:tc>
                  <a:txBody>
                    <a:bodyPr/>
                    <a:lstStyle/>
                    <a:p>
                      <a:pPr algn="ctr" fontAlgn="t"/>
                      <a:r>
                        <a:rPr lang="en-US" sz="1200" u="none" strike="noStrike" dirty="0">
                          <a:effectLst/>
                          <a:latin typeface="微软雅黑" pitchFamily="34" charset="-122"/>
                          <a:ea typeface="微软雅黑" pitchFamily="34" charset="-122"/>
                        </a:rPr>
                        <a:t>n=565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n=497</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smtClean="0">
                          <a:effectLst/>
                          <a:latin typeface="微软雅黑" pitchFamily="34" charset="-122"/>
                          <a:ea typeface="微软雅黑" pitchFamily="34" charset="-122"/>
                        </a:rPr>
                        <a:t>n*=</a:t>
                      </a:r>
                      <a:r>
                        <a:rPr lang="en-US" sz="1200" u="none" strike="noStrike" dirty="0">
                          <a:effectLst/>
                          <a:latin typeface="微软雅黑" pitchFamily="34" charset="-122"/>
                          <a:ea typeface="微软雅黑" pitchFamily="34" charset="-122"/>
                        </a:rPr>
                        <a:t>23</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5355760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dirty="0" smtClean="0"/>
              <a:t>医美产品副作用</a:t>
            </a:r>
            <a:r>
              <a:rPr lang="zh-CN" altLang="en-US" dirty="0"/>
              <a:t>、效果维持时间、整形效果和</a:t>
            </a:r>
            <a:r>
              <a:rPr lang="zh-CN" altLang="en-US" dirty="0" smtClean="0"/>
              <a:t>安全性最重要</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整体来看，消费者认为医美材料的副作用、效果维持时间、整形效果和安全性的重要程度最高，而产品知名度、品牌和价格的重要程度相对较低。</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从数据分析结果来看，做过医疗美容的消费者和没有做过的消费者对医美材料各因素的重要程度评价基本无差异。</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66</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消费者对医美材料各因素重要程度打分</a:t>
            </a:r>
            <a:endParaRPr lang="zh-CN" altLang="en-US" sz="1600" b="1" dirty="0">
              <a:solidFill>
                <a:schemeClr val="tx1"/>
              </a:solidFill>
              <a:latin typeface="微软雅黑" pitchFamily="34" charset="-122"/>
              <a:ea typeface="微软雅黑" pitchFamily="34" charset="-122"/>
            </a:endParaRPr>
          </a:p>
        </p:txBody>
      </p:sp>
      <p:sp>
        <p:nvSpPr>
          <p:cNvPr id="10" name="矩形 9"/>
          <p:cNvSpPr/>
          <p:nvPr/>
        </p:nvSpPr>
        <p:spPr>
          <a:xfrm>
            <a:off x="152400" y="6220599"/>
            <a:ext cx="8153400" cy="276999"/>
          </a:xfrm>
          <a:prstGeom prst="rect">
            <a:avLst/>
          </a:prstGeom>
        </p:spPr>
        <p:txBody>
          <a:bodyPr wrap="square">
            <a:spAutoFit/>
          </a:bodyPr>
          <a:lstStyle/>
          <a:p>
            <a:r>
              <a:rPr lang="en-US" altLang="zh-CN" sz="1200" i="1" dirty="0">
                <a:latin typeface="微软雅黑" pitchFamily="34" charset="-122"/>
                <a:ea typeface="微软雅黑" pitchFamily="34" charset="-122"/>
              </a:rPr>
              <a:t>C4.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您在查询医疗美容材料时，会关注医疗美容材料的哪些方面？请根据重要程度对以下方面进行打分</a:t>
            </a:r>
          </a:p>
        </p:txBody>
      </p:sp>
      <p:graphicFrame>
        <p:nvGraphicFramePr>
          <p:cNvPr id="13" name="内容占位符 3"/>
          <p:cNvGraphicFramePr>
            <a:graphicFrameLocks noGrp="1"/>
          </p:cNvGraphicFramePr>
          <p:nvPr>
            <p:ph idx="1"/>
            <p:extLst>
              <p:ext uri="{D42A27DB-BD31-4B8C-83A1-F6EECF244321}">
                <p14:modId xmlns="" xmlns:p14="http://schemas.microsoft.com/office/powerpoint/2010/main" val="2661451009"/>
              </p:ext>
            </p:extLst>
          </p:nvPr>
        </p:nvGraphicFramePr>
        <p:xfrm>
          <a:off x="762000" y="3200400"/>
          <a:ext cx="74676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表格 2"/>
          <p:cNvGraphicFramePr>
            <a:graphicFrameLocks noGrp="1"/>
          </p:cNvGraphicFramePr>
          <p:nvPr>
            <p:extLst>
              <p:ext uri="{D42A27DB-BD31-4B8C-83A1-F6EECF244321}">
                <p14:modId xmlns="" xmlns:p14="http://schemas.microsoft.com/office/powerpoint/2010/main" val="1361421836"/>
              </p:ext>
            </p:extLst>
          </p:nvPr>
        </p:nvGraphicFramePr>
        <p:xfrm>
          <a:off x="3505200" y="3505200"/>
          <a:ext cx="2895600" cy="228600"/>
        </p:xfrm>
        <a:graphic>
          <a:graphicData uri="http://schemas.openxmlformats.org/drawingml/2006/table">
            <a:tbl>
              <a:tblPr>
                <a:tableStyleId>{5C22544A-7EE6-4342-B048-85BDC9FD1C3A}</a:tableStyleId>
              </a:tblPr>
              <a:tblGrid>
                <a:gridCol w="965200"/>
                <a:gridCol w="965200"/>
                <a:gridCol w="965200"/>
              </a:tblGrid>
              <a:tr h="228600">
                <a:tc>
                  <a:txBody>
                    <a:bodyPr/>
                    <a:lstStyle/>
                    <a:p>
                      <a:pPr algn="ctr" fontAlgn="t"/>
                      <a:r>
                        <a:rPr lang="en-US" sz="1200" u="none" strike="noStrike" dirty="0">
                          <a:effectLst/>
                          <a:latin typeface="微软雅黑" pitchFamily="34" charset="-122"/>
                          <a:ea typeface="微软雅黑" pitchFamily="34" charset="-122"/>
                        </a:rPr>
                        <a:t>n=241</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n=844</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n=1085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136394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sz="2400" dirty="0" smtClean="0"/>
              <a:t>男性更关心产品效果、安全和价格，女性更看重副作用因素</a:t>
            </a:r>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分性别来分析，男性认为医美产品的整形效果、安全性和价格更重要，而女性认为副作用重要程度更高。</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67</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不同性别</a:t>
            </a:r>
            <a:r>
              <a:rPr lang="zh-CN" altLang="en-US" sz="1600" b="1" dirty="0">
                <a:solidFill>
                  <a:schemeClr val="tx1"/>
                </a:solidFill>
                <a:latin typeface="微软雅黑" pitchFamily="34" charset="-122"/>
                <a:ea typeface="微软雅黑" pitchFamily="34" charset="-122"/>
              </a:rPr>
              <a:t>人群对医美材料各因素重要程度打分</a:t>
            </a:r>
          </a:p>
        </p:txBody>
      </p:sp>
      <p:sp>
        <p:nvSpPr>
          <p:cNvPr id="10" name="矩形 9"/>
          <p:cNvSpPr/>
          <p:nvPr/>
        </p:nvSpPr>
        <p:spPr>
          <a:xfrm>
            <a:off x="152400" y="6220599"/>
            <a:ext cx="8153400" cy="276999"/>
          </a:xfrm>
          <a:prstGeom prst="rect">
            <a:avLst/>
          </a:prstGeom>
        </p:spPr>
        <p:txBody>
          <a:bodyPr wrap="square">
            <a:spAutoFit/>
          </a:bodyPr>
          <a:lstStyle/>
          <a:p>
            <a:r>
              <a:rPr lang="en-US" altLang="zh-CN" sz="1200" i="1" dirty="0">
                <a:latin typeface="微软雅黑" pitchFamily="34" charset="-122"/>
                <a:ea typeface="微软雅黑" pitchFamily="34" charset="-122"/>
              </a:rPr>
              <a:t>C4.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您在查询医疗美容材料时，会关注医疗美容材料的哪些方面？请根据重要程度对以下方面进行打分</a:t>
            </a:r>
          </a:p>
        </p:txBody>
      </p:sp>
      <p:graphicFrame>
        <p:nvGraphicFramePr>
          <p:cNvPr id="13" name="内容占位符 3"/>
          <p:cNvGraphicFramePr>
            <a:graphicFrameLocks noGrp="1"/>
          </p:cNvGraphicFramePr>
          <p:nvPr>
            <p:ph idx="1"/>
            <p:extLst>
              <p:ext uri="{D42A27DB-BD31-4B8C-83A1-F6EECF244321}">
                <p14:modId xmlns="" xmlns:p14="http://schemas.microsoft.com/office/powerpoint/2010/main" val="1923124519"/>
              </p:ext>
            </p:extLst>
          </p:nvPr>
        </p:nvGraphicFramePr>
        <p:xfrm>
          <a:off x="762000" y="3002281"/>
          <a:ext cx="7467600" cy="32461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表格 10"/>
          <p:cNvGraphicFramePr>
            <a:graphicFrameLocks noGrp="1"/>
          </p:cNvGraphicFramePr>
          <p:nvPr>
            <p:extLst>
              <p:ext uri="{D42A27DB-BD31-4B8C-83A1-F6EECF244321}">
                <p14:modId xmlns="" xmlns:p14="http://schemas.microsoft.com/office/powerpoint/2010/main" val="1220286309"/>
              </p:ext>
            </p:extLst>
          </p:nvPr>
        </p:nvGraphicFramePr>
        <p:xfrm>
          <a:off x="3990975" y="3309937"/>
          <a:ext cx="1600200" cy="274320"/>
        </p:xfrm>
        <a:graphic>
          <a:graphicData uri="http://schemas.openxmlformats.org/drawingml/2006/table">
            <a:tbl>
              <a:tblPr firstRow="1" bandRow="1">
                <a:tableStyleId>{5C22544A-7EE6-4342-B048-85BDC9FD1C3A}</a:tableStyleId>
              </a:tblPr>
              <a:tblGrid>
                <a:gridCol w="800100"/>
                <a:gridCol w="800100"/>
              </a:tblGrid>
              <a:tr h="228600">
                <a:tc>
                  <a:txBody>
                    <a:bodyPr/>
                    <a:lstStyle/>
                    <a:p>
                      <a:pPr algn="ctr"/>
                      <a:r>
                        <a:rPr lang="en-US" altLang="zh-CN" sz="1200" b="0" dirty="0" smtClean="0">
                          <a:solidFill>
                            <a:schemeClr val="tx1"/>
                          </a:solidFill>
                          <a:latin typeface="微软雅黑" pitchFamily="34" charset="-122"/>
                          <a:ea typeface="微软雅黑" pitchFamily="34" charset="-122"/>
                        </a:rPr>
                        <a:t>n=51</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sz="1200" b="0" dirty="0" smtClean="0">
                          <a:solidFill>
                            <a:schemeClr val="tx1"/>
                          </a:solidFill>
                          <a:latin typeface="微软雅黑" pitchFamily="34" charset="-122"/>
                          <a:ea typeface="微软雅黑" pitchFamily="34" charset="-122"/>
                        </a:rPr>
                        <a:t>n=1034</a:t>
                      </a:r>
                      <a:endParaRPr lang="zh-CN" altLang="en-US" sz="1200" b="0" dirty="0">
                        <a:solidFill>
                          <a:schemeClr val="tx1"/>
                        </a:solidFill>
                        <a:latin typeface="微软雅黑" pitchFamily="34" charset="-122"/>
                        <a:ea typeface="微软雅黑" pitchFamily="34" charset="-122"/>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1552557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pPr marL="342900" indent="-342900">
              <a:lnSpc>
                <a:spcPct val="150000"/>
              </a:lnSpc>
              <a:spcBef>
                <a:spcPct val="20000"/>
              </a:spcBef>
              <a:defRPr/>
            </a:pPr>
            <a:r>
              <a:rPr lang="zh-CN" altLang="en-US" dirty="0" smtClean="0"/>
              <a:t>随年龄增长对产品安全、</a:t>
            </a:r>
            <a:r>
              <a:rPr lang="zh-CN" altLang="en-US" dirty="0"/>
              <a:t>品牌、知名度和</a:t>
            </a:r>
            <a:r>
              <a:rPr lang="zh-CN" altLang="en-US" dirty="0" smtClean="0"/>
              <a:t>价格关注逐渐上升</a:t>
            </a:r>
            <a:endParaRPr lang="en-US" altLang="zh-CN" dirty="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分年龄段来分析，随着年龄增长，消费者对产品副作用</a:t>
            </a:r>
            <a:r>
              <a:rPr lang="zh-CN" altLang="en-US" sz="1400" kern="0" dirty="0">
                <a:latin typeface="微软雅黑" pitchFamily="34" charset="-122"/>
                <a:ea typeface="微软雅黑" pitchFamily="34" charset="-122"/>
              </a:rPr>
              <a:t>、</a:t>
            </a:r>
            <a:r>
              <a:rPr lang="zh-CN" altLang="en-US" sz="1400" kern="0" dirty="0" smtClean="0">
                <a:latin typeface="微软雅黑" pitchFamily="34" charset="-122"/>
                <a:ea typeface="微软雅黑" pitchFamily="34" charset="-122"/>
              </a:rPr>
              <a:t>效果维持的关注度逐渐降低，而对安全性、品牌、知名度和价格的关注度逐渐上升。</a:t>
            </a:r>
            <a:endParaRPr lang="en-US" altLang="zh-CN" sz="1400" kern="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与其他年龄人群相比，</a:t>
            </a:r>
            <a:r>
              <a:rPr lang="en-US" altLang="zh-CN" sz="1400" kern="0" dirty="0" smtClean="0">
                <a:latin typeface="微软雅黑" pitchFamily="34" charset="-122"/>
                <a:ea typeface="微软雅黑" pitchFamily="34" charset="-122"/>
              </a:rPr>
              <a:t>50</a:t>
            </a:r>
            <a:r>
              <a:rPr lang="zh-CN" altLang="en-US" sz="1400" kern="0" dirty="0" smtClean="0">
                <a:latin typeface="微软雅黑" pitchFamily="34" charset="-122"/>
                <a:ea typeface="微软雅黑" pitchFamily="34" charset="-122"/>
              </a:rPr>
              <a:t>岁以上的人群认为产品的安全性</a:t>
            </a:r>
            <a:r>
              <a:rPr lang="zh-CN" altLang="en-US" sz="1400" kern="0" dirty="0">
                <a:latin typeface="微软雅黑" pitchFamily="34" charset="-122"/>
                <a:ea typeface="微软雅黑" pitchFamily="34" charset="-122"/>
              </a:rPr>
              <a:t>、品牌、知名度和</a:t>
            </a:r>
            <a:r>
              <a:rPr lang="zh-CN" altLang="en-US" sz="1400" kern="0" dirty="0" smtClean="0">
                <a:latin typeface="微软雅黑" pitchFamily="34" charset="-122"/>
                <a:ea typeface="微软雅黑" pitchFamily="34" charset="-122"/>
              </a:rPr>
              <a:t>价格因素的重要程度最高。</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68</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不同年龄</a:t>
            </a:r>
            <a:r>
              <a:rPr lang="zh-CN" altLang="en-US" sz="1600" b="1" dirty="0">
                <a:solidFill>
                  <a:schemeClr val="tx1"/>
                </a:solidFill>
                <a:latin typeface="微软雅黑" pitchFamily="34" charset="-122"/>
                <a:ea typeface="微软雅黑" pitchFamily="34" charset="-122"/>
              </a:rPr>
              <a:t>人群对医美材料各因素重要程度打分</a:t>
            </a:r>
          </a:p>
        </p:txBody>
      </p:sp>
      <p:sp>
        <p:nvSpPr>
          <p:cNvPr id="10" name="矩形 9"/>
          <p:cNvSpPr/>
          <p:nvPr/>
        </p:nvSpPr>
        <p:spPr>
          <a:xfrm>
            <a:off x="152400" y="6220599"/>
            <a:ext cx="8153400" cy="276999"/>
          </a:xfrm>
          <a:prstGeom prst="rect">
            <a:avLst/>
          </a:prstGeom>
        </p:spPr>
        <p:txBody>
          <a:bodyPr wrap="square">
            <a:spAutoFit/>
          </a:bodyPr>
          <a:lstStyle/>
          <a:p>
            <a:r>
              <a:rPr lang="en-US" altLang="zh-CN" sz="1200" i="1" dirty="0">
                <a:latin typeface="微软雅黑" pitchFamily="34" charset="-122"/>
                <a:ea typeface="微软雅黑" pitchFamily="34" charset="-122"/>
              </a:rPr>
              <a:t>C4.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您在查询医疗美容材料时，会关注医疗美容材料的哪些方面？请根据重要程度对以下方面进行打分</a:t>
            </a:r>
          </a:p>
        </p:txBody>
      </p:sp>
      <p:graphicFrame>
        <p:nvGraphicFramePr>
          <p:cNvPr id="13" name="内容占位符 3"/>
          <p:cNvGraphicFramePr>
            <a:graphicFrameLocks noGrp="1"/>
          </p:cNvGraphicFramePr>
          <p:nvPr>
            <p:ph idx="1"/>
            <p:extLst>
              <p:ext uri="{D42A27DB-BD31-4B8C-83A1-F6EECF244321}">
                <p14:modId xmlns="" xmlns:p14="http://schemas.microsoft.com/office/powerpoint/2010/main" val="3976095208"/>
              </p:ext>
            </p:extLst>
          </p:nvPr>
        </p:nvGraphicFramePr>
        <p:xfrm>
          <a:off x="762000" y="3057525"/>
          <a:ext cx="7467600" cy="3190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表格 8"/>
          <p:cNvGraphicFramePr>
            <a:graphicFrameLocks noGrp="1"/>
          </p:cNvGraphicFramePr>
          <p:nvPr>
            <p:extLst>
              <p:ext uri="{D42A27DB-BD31-4B8C-83A1-F6EECF244321}">
                <p14:modId xmlns="" xmlns:p14="http://schemas.microsoft.com/office/powerpoint/2010/main" val="114409006"/>
              </p:ext>
            </p:extLst>
          </p:nvPr>
        </p:nvGraphicFramePr>
        <p:xfrm>
          <a:off x="3581400" y="3348038"/>
          <a:ext cx="2590800" cy="233362"/>
        </p:xfrm>
        <a:graphic>
          <a:graphicData uri="http://schemas.openxmlformats.org/drawingml/2006/table">
            <a:tbl>
              <a:tblPr>
                <a:tableStyleId>{5C22544A-7EE6-4342-B048-85BDC9FD1C3A}</a:tableStyleId>
              </a:tblPr>
              <a:tblGrid>
                <a:gridCol w="863600"/>
                <a:gridCol w="863600"/>
                <a:gridCol w="863600"/>
              </a:tblGrid>
              <a:tr h="233362">
                <a:tc>
                  <a:txBody>
                    <a:bodyPr/>
                    <a:lstStyle/>
                    <a:p>
                      <a:pPr algn="ctr" fontAlgn="t"/>
                      <a:r>
                        <a:rPr lang="en-US" sz="1200" u="none" strike="noStrike" dirty="0">
                          <a:effectLst/>
                          <a:latin typeface="微软雅黑" pitchFamily="34" charset="-122"/>
                          <a:ea typeface="微软雅黑" pitchFamily="34" charset="-122"/>
                        </a:rPr>
                        <a:t>n=565</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n=497</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smtClean="0">
                          <a:effectLst/>
                          <a:latin typeface="微软雅黑" pitchFamily="34" charset="-122"/>
                          <a:ea typeface="微软雅黑" pitchFamily="34" charset="-122"/>
                        </a:rPr>
                        <a:t>n*=</a:t>
                      </a:r>
                      <a:r>
                        <a:rPr lang="en-US" sz="1200" u="none" strike="noStrike" dirty="0">
                          <a:effectLst/>
                          <a:latin typeface="微软雅黑" pitchFamily="34" charset="-122"/>
                          <a:ea typeface="微软雅黑" pitchFamily="34" charset="-122"/>
                        </a:rPr>
                        <a:t>23</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24871066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r>
              <a:rPr lang="zh-CN" altLang="en-US" dirty="0"/>
              <a:t>目前目标消费者对医美材料的植入仍然顾虑较多</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目前目标消费者对医美材料的植入仍然顾虑较多，表示没有顾虑的消费者仅占</a:t>
            </a:r>
            <a:r>
              <a:rPr lang="en-US" altLang="zh-CN" sz="1400" kern="0" dirty="0" smtClean="0">
                <a:latin typeface="微软雅黑" pitchFamily="34" charset="-122"/>
                <a:ea typeface="微软雅黑" pitchFamily="34" charset="-122"/>
              </a:rPr>
              <a:t>36.6%</a:t>
            </a:r>
            <a:r>
              <a:rPr lang="zh-CN" altLang="en-US" sz="1400" kern="0" dirty="0" smtClean="0">
                <a:latin typeface="微软雅黑" pitchFamily="34" charset="-122"/>
                <a:ea typeface="微软雅黑" pitchFamily="34" charset="-122"/>
              </a:rPr>
              <a:t>，而选择有顾虑和不好说的比例分别为</a:t>
            </a:r>
            <a:r>
              <a:rPr lang="en-US" altLang="zh-CN" sz="1400" kern="0" dirty="0" smtClean="0">
                <a:latin typeface="微软雅黑" pitchFamily="34" charset="-122"/>
                <a:ea typeface="微软雅黑" pitchFamily="34" charset="-122"/>
              </a:rPr>
              <a:t>24.1%</a:t>
            </a:r>
            <a:r>
              <a:rPr lang="zh-CN" altLang="en-US" sz="1400" kern="0" dirty="0" smtClean="0">
                <a:latin typeface="微软雅黑" pitchFamily="34" charset="-122"/>
                <a:ea typeface="微软雅黑" pitchFamily="34" charset="-122"/>
              </a:rPr>
              <a:t>和</a:t>
            </a:r>
            <a:r>
              <a:rPr lang="en-US" altLang="zh-CN" sz="1400" kern="0" dirty="0" smtClean="0">
                <a:latin typeface="微软雅黑" pitchFamily="34" charset="-122"/>
                <a:ea typeface="微软雅黑" pitchFamily="34" charset="-122"/>
              </a:rPr>
              <a:t>39.4%</a:t>
            </a:r>
            <a:r>
              <a:rPr lang="zh-CN" altLang="en-US" sz="1400" kern="0" dirty="0" smtClean="0">
                <a:latin typeface="微软雅黑" pitchFamily="34" charset="-122"/>
                <a:ea typeface="微软雅黑" pitchFamily="34" charset="-122"/>
              </a:rPr>
              <a:t>，消费者最主要的顾虑为产品的副作用、维持时间、效果、安全、发炎、移位等问题。因此医美材料的质量和宣传水平仍需提升。</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69</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对医</a:t>
            </a:r>
            <a:r>
              <a:rPr lang="zh-CN" altLang="en-US" sz="1600" b="1" dirty="0">
                <a:solidFill>
                  <a:schemeClr val="tx1"/>
                </a:solidFill>
                <a:latin typeface="微软雅黑" pitchFamily="34" charset="-122"/>
                <a:ea typeface="微软雅黑" pitchFamily="34" charset="-122"/>
              </a:rPr>
              <a:t>美</a:t>
            </a:r>
            <a:r>
              <a:rPr lang="zh-CN" altLang="en-US" sz="1600" b="1" dirty="0" smtClean="0">
                <a:solidFill>
                  <a:schemeClr val="tx1"/>
                </a:solidFill>
                <a:latin typeface="微软雅黑" pitchFamily="34" charset="-122"/>
                <a:ea typeface="微软雅黑" pitchFamily="34" charset="-122"/>
              </a:rPr>
              <a:t>材料的植入</a:t>
            </a:r>
            <a:r>
              <a:rPr lang="zh-CN" altLang="en-US" sz="1600" b="1" dirty="0">
                <a:solidFill>
                  <a:schemeClr val="tx1"/>
                </a:solidFill>
                <a:latin typeface="微软雅黑" pitchFamily="34" charset="-122"/>
                <a:ea typeface="微软雅黑" pitchFamily="34" charset="-122"/>
              </a:rPr>
              <a:t>是否</a:t>
            </a:r>
            <a:r>
              <a:rPr lang="zh-CN" altLang="en-US" sz="1600" b="1" dirty="0" smtClean="0">
                <a:solidFill>
                  <a:schemeClr val="tx1"/>
                </a:solidFill>
                <a:latin typeface="微软雅黑" pitchFamily="34" charset="-122"/>
                <a:ea typeface="微软雅黑" pitchFamily="34" charset="-122"/>
              </a:rPr>
              <a:t>有顾虑</a:t>
            </a:r>
            <a:endParaRPr lang="zh-CN" altLang="en-US" sz="1600" b="1" dirty="0">
              <a:solidFill>
                <a:schemeClr val="tx1"/>
              </a:solidFill>
              <a:latin typeface="微软雅黑" pitchFamily="34" charset="-122"/>
              <a:ea typeface="微软雅黑" pitchFamily="34" charset="-122"/>
            </a:endParaRPr>
          </a:p>
        </p:txBody>
      </p:sp>
      <p:graphicFrame>
        <p:nvGraphicFramePr>
          <p:cNvPr id="7" name="内容占位符 6"/>
          <p:cNvGraphicFramePr>
            <a:graphicFrameLocks/>
          </p:cNvGraphicFramePr>
          <p:nvPr>
            <p:extLst>
              <p:ext uri="{D42A27DB-BD31-4B8C-83A1-F6EECF244321}">
                <p14:modId xmlns="" xmlns:p14="http://schemas.microsoft.com/office/powerpoint/2010/main" val="751703225"/>
              </p:ext>
            </p:extLst>
          </p:nvPr>
        </p:nvGraphicFramePr>
        <p:xfrm>
          <a:off x="2209800" y="3232368"/>
          <a:ext cx="54864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9" name="矩形 8"/>
          <p:cNvSpPr/>
          <p:nvPr/>
        </p:nvSpPr>
        <p:spPr>
          <a:xfrm>
            <a:off x="152400" y="6220599"/>
            <a:ext cx="6400800" cy="276999"/>
          </a:xfrm>
          <a:prstGeom prst="rect">
            <a:avLst/>
          </a:prstGeom>
        </p:spPr>
        <p:txBody>
          <a:bodyPr wrap="square">
            <a:spAutoFit/>
          </a:bodyPr>
          <a:lstStyle/>
          <a:p>
            <a:r>
              <a:rPr lang="en-US" altLang="zh-CN" sz="1200" i="1" dirty="0">
                <a:latin typeface="微软雅黑" pitchFamily="34" charset="-122"/>
                <a:ea typeface="微软雅黑" pitchFamily="34" charset="-122"/>
              </a:rPr>
              <a:t>C6.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您在选择植入医疗美容材料时是否会有顾虑</a:t>
            </a:r>
            <a:r>
              <a:rPr lang="zh-CN" altLang="en-US" sz="1200" i="1" dirty="0" smtClean="0">
                <a:latin typeface="微软雅黑" pitchFamily="34" charset="-122"/>
                <a:ea typeface="微软雅黑" pitchFamily="34" charset="-122"/>
              </a:rPr>
              <a:t>？</a:t>
            </a:r>
            <a:endParaRPr lang="zh-CN" altLang="en-US" sz="1200" i="1" dirty="0">
              <a:latin typeface="微软雅黑" pitchFamily="34" charset="-122"/>
              <a:ea typeface="微软雅黑" pitchFamily="34" charset="-122"/>
            </a:endParaRPr>
          </a:p>
        </p:txBody>
      </p:sp>
    </p:spTree>
    <p:extLst>
      <p:ext uri="{BB962C8B-B14F-4D97-AF65-F5344CB8AC3E}">
        <p14:creationId xmlns="" xmlns:p14="http://schemas.microsoft.com/office/powerpoint/2010/main" val="423568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zh-CN" altLang="en-US" sz="2400" dirty="0" smtClean="0"/>
              <a:t>样本分布（性别与类型）</a:t>
            </a:r>
          </a:p>
        </p:txBody>
      </p:sp>
      <p:sp>
        <p:nvSpPr>
          <p:cNvPr id="6"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dirty="0">
                <a:latin typeface="微软雅黑" pitchFamily="34" charset="-122"/>
                <a:ea typeface="微软雅黑" pitchFamily="34" charset="-122"/>
              </a:rPr>
              <a:t>在本次访问中，共访问男性目标消费者</a:t>
            </a:r>
            <a:r>
              <a:rPr lang="en-US" altLang="zh-CN" sz="1400" dirty="0">
                <a:latin typeface="微软雅黑" pitchFamily="34" charset="-122"/>
                <a:ea typeface="微软雅黑" pitchFamily="34" charset="-122"/>
              </a:rPr>
              <a:t>51</a:t>
            </a:r>
            <a:r>
              <a:rPr lang="zh-CN" altLang="en-US" sz="1400" dirty="0">
                <a:latin typeface="微软雅黑" pitchFamily="34" charset="-122"/>
                <a:ea typeface="微软雅黑" pitchFamily="34" charset="-122"/>
              </a:rPr>
              <a:t>人，占总样本量</a:t>
            </a:r>
            <a:r>
              <a:rPr lang="zh-CN" altLang="en-US" sz="1400" dirty="0" smtClean="0">
                <a:latin typeface="微软雅黑" pitchFamily="34" charset="-122"/>
                <a:ea typeface="微软雅黑" pitchFamily="34" charset="-122"/>
              </a:rPr>
              <a:t>的</a:t>
            </a:r>
            <a:r>
              <a:rPr lang="en-US" altLang="zh-CN" sz="1400" dirty="0" smtClean="0">
                <a:latin typeface="微软雅黑" pitchFamily="34" charset="-122"/>
                <a:ea typeface="微软雅黑" pitchFamily="34" charset="-122"/>
              </a:rPr>
              <a:t>4.7%</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dirty="0" smtClean="0">
                <a:latin typeface="微软雅黑" pitchFamily="34" charset="-122"/>
                <a:ea typeface="微软雅黑" pitchFamily="34" charset="-122"/>
              </a:rPr>
              <a:t>访问</a:t>
            </a:r>
            <a:r>
              <a:rPr lang="zh-CN" altLang="en-US" sz="1400" dirty="0">
                <a:latin typeface="微软雅黑" pitchFamily="34" charset="-122"/>
                <a:ea typeface="微软雅黑" pitchFamily="34" charset="-122"/>
              </a:rPr>
              <a:t>到的潜在消费者（没有做</a:t>
            </a:r>
            <a:r>
              <a:rPr lang="zh-CN" altLang="en-US" sz="1400" dirty="0" smtClean="0">
                <a:latin typeface="微软雅黑" pitchFamily="34" charset="-122"/>
                <a:ea typeface="微软雅黑" pitchFamily="34" charset="-122"/>
              </a:rPr>
              <a:t>过医疗美容，</a:t>
            </a:r>
            <a:r>
              <a:rPr lang="zh-CN" altLang="en-US" sz="1400" dirty="0">
                <a:latin typeface="微软雅黑" pitchFamily="34" charset="-122"/>
                <a:ea typeface="微软雅黑" pitchFamily="34" charset="-122"/>
              </a:rPr>
              <a:t>但未来两年内打算</a:t>
            </a:r>
            <a:r>
              <a:rPr lang="zh-CN" altLang="en-US" sz="1400" dirty="0" smtClean="0">
                <a:latin typeface="微软雅黑" pitchFamily="34" charset="-122"/>
                <a:ea typeface="微软雅黑" pitchFamily="34" charset="-122"/>
              </a:rPr>
              <a:t>做医疗美容）</a:t>
            </a:r>
            <a:r>
              <a:rPr lang="zh-CN" altLang="en-US" sz="1400" dirty="0">
                <a:latin typeface="微软雅黑" pitchFamily="34" charset="-122"/>
                <a:ea typeface="微软雅黑" pitchFamily="34" charset="-122"/>
              </a:rPr>
              <a:t>占总样本量的</a:t>
            </a:r>
            <a:r>
              <a:rPr lang="en-US" altLang="zh-CN" sz="1400" dirty="0" smtClean="0">
                <a:latin typeface="微软雅黑" pitchFamily="34" charset="-122"/>
                <a:ea typeface="微软雅黑" pitchFamily="34" charset="-122"/>
              </a:rPr>
              <a:t>77.8</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，现有消费者（做</a:t>
            </a:r>
            <a:r>
              <a:rPr lang="zh-CN" altLang="en-US" sz="1400" dirty="0" smtClean="0">
                <a:latin typeface="微软雅黑" pitchFamily="34" charset="-122"/>
                <a:ea typeface="微软雅黑" pitchFamily="34" charset="-122"/>
              </a:rPr>
              <a:t>过医疗美容）</a:t>
            </a:r>
            <a:r>
              <a:rPr lang="zh-CN" altLang="en-US" sz="1400" dirty="0">
                <a:latin typeface="微软雅黑" pitchFamily="34" charset="-122"/>
                <a:ea typeface="微软雅黑" pitchFamily="34" charset="-122"/>
              </a:rPr>
              <a:t>占总样本量的</a:t>
            </a:r>
            <a:r>
              <a:rPr lang="en-US" altLang="zh-CN" sz="1400" dirty="0" smtClean="0">
                <a:latin typeface="微软雅黑" pitchFamily="34" charset="-122"/>
                <a:ea typeface="微软雅黑" pitchFamily="34" charset="-122"/>
              </a:rPr>
              <a:t>22.2</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a:t>
            </a:r>
            <a:endParaRPr lang="zh-CN" altLang="zh-CN" sz="1400" dirty="0">
              <a:latin typeface="微软雅黑" pitchFamily="34" charset="-122"/>
              <a:ea typeface="微软雅黑" pitchFamily="34" charset="-122"/>
            </a:endParaRPr>
          </a:p>
        </p:txBody>
      </p:sp>
      <p:graphicFrame>
        <p:nvGraphicFramePr>
          <p:cNvPr id="8" name="图表 7"/>
          <p:cNvGraphicFramePr/>
          <p:nvPr>
            <p:extLst>
              <p:ext uri="{D42A27DB-BD31-4B8C-83A1-F6EECF244321}">
                <p14:modId xmlns="" xmlns:p14="http://schemas.microsoft.com/office/powerpoint/2010/main" val="895754493"/>
              </p:ext>
            </p:extLst>
          </p:nvPr>
        </p:nvGraphicFramePr>
        <p:xfrm>
          <a:off x="914400" y="3124200"/>
          <a:ext cx="37338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p:nvPr>
            <p:extLst>
              <p:ext uri="{D42A27DB-BD31-4B8C-83A1-F6EECF244321}">
                <p14:modId xmlns="" xmlns:p14="http://schemas.microsoft.com/office/powerpoint/2010/main" val="39026164"/>
              </p:ext>
            </p:extLst>
          </p:nvPr>
        </p:nvGraphicFramePr>
        <p:xfrm>
          <a:off x="4724400" y="3124200"/>
          <a:ext cx="37338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810000" y="297180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7</a:t>
            </a:fld>
            <a:endParaRPr lang="en-US" altLang="zh-CN"/>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r>
              <a:rPr lang="zh-CN" altLang="en-US" dirty="0"/>
              <a:t>男性以及做过医疗美容的消费者对医美材料植入顾虑更多</a:t>
            </a:r>
            <a:endParaRPr lang="zh-CN" altLang="en-US" sz="2400" dirty="0" smtClean="0"/>
          </a:p>
        </p:txBody>
      </p:sp>
      <p:sp>
        <p:nvSpPr>
          <p:cNvPr id="5"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smtClean="0">
                <a:latin typeface="微软雅黑" pitchFamily="34" charset="-122"/>
                <a:ea typeface="微软雅黑" pitchFamily="34" charset="-122"/>
              </a:rPr>
              <a:t>分人群来看，男性消费者以及有过医疗美容经历的消费者对医美材料植入顾虑更多，而</a:t>
            </a:r>
            <a:r>
              <a:rPr lang="en-US" altLang="zh-CN" sz="1400" kern="0" dirty="0" smtClean="0">
                <a:latin typeface="微软雅黑" pitchFamily="34" charset="-122"/>
                <a:ea typeface="微软雅黑" pitchFamily="34" charset="-122"/>
              </a:rPr>
              <a:t>50</a:t>
            </a:r>
            <a:r>
              <a:rPr lang="zh-CN" altLang="en-US" sz="1400" kern="0" dirty="0" smtClean="0">
                <a:latin typeface="微软雅黑" pitchFamily="34" charset="-122"/>
                <a:ea typeface="微软雅黑" pitchFamily="34" charset="-122"/>
              </a:rPr>
              <a:t>岁以上的消费者顾虑却最小，这也与中老年需求仅集中在祛皱、拉皮等项目有关。</a:t>
            </a:r>
            <a:endParaRPr lang="en-US" altLang="zh-CN" sz="1400" kern="0" dirty="0">
              <a:latin typeface="微软雅黑" pitchFamily="34" charset="-122"/>
              <a:ea typeface="微软雅黑" pitchFamily="34" charset="-122"/>
            </a:endParaRP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70</a:t>
            </a:fld>
            <a:endParaRPr lang="en-US" altLang="zh-CN"/>
          </a:p>
        </p:txBody>
      </p:sp>
      <p:sp>
        <p:nvSpPr>
          <p:cNvPr id="6" name="Rectangle 3"/>
          <p:cNvSpPr>
            <a:spLocks noChangeArrowheads="1"/>
          </p:cNvSpPr>
          <p:nvPr/>
        </p:nvSpPr>
        <p:spPr bwMode="auto">
          <a:xfrm>
            <a:off x="2438400" y="2613609"/>
            <a:ext cx="4267200" cy="388672"/>
          </a:xfrm>
          <a:prstGeom prst="rect">
            <a:avLst/>
          </a:prstGeom>
          <a:solidFill>
            <a:schemeClr val="bg1">
              <a:lumMod val="75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r>
              <a:rPr lang="zh-CN" altLang="en-US" sz="1600" b="1" dirty="0" smtClean="0">
                <a:solidFill>
                  <a:schemeClr val="tx1"/>
                </a:solidFill>
                <a:latin typeface="微软雅黑" pitchFamily="34" charset="-122"/>
                <a:ea typeface="微软雅黑" pitchFamily="34" charset="-122"/>
              </a:rPr>
              <a:t>对医</a:t>
            </a:r>
            <a:r>
              <a:rPr lang="zh-CN" altLang="en-US" sz="1600" b="1" dirty="0">
                <a:solidFill>
                  <a:schemeClr val="tx1"/>
                </a:solidFill>
                <a:latin typeface="微软雅黑" pitchFamily="34" charset="-122"/>
                <a:ea typeface="微软雅黑" pitchFamily="34" charset="-122"/>
              </a:rPr>
              <a:t>美</a:t>
            </a:r>
            <a:r>
              <a:rPr lang="zh-CN" altLang="en-US" sz="1600" b="1" dirty="0" smtClean="0">
                <a:solidFill>
                  <a:schemeClr val="tx1"/>
                </a:solidFill>
                <a:latin typeface="微软雅黑" pitchFamily="34" charset="-122"/>
                <a:ea typeface="微软雅黑" pitchFamily="34" charset="-122"/>
              </a:rPr>
              <a:t>材料的植入</a:t>
            </a:r>
            <a:r>
              <a:rPr lang="zh-CN" altLang="en-US" sz="1600" b="1" dirty="0">
                <a:solidFill>
                  <a:schemeClr val="tx1"/>
                </a:solidFill>
                <a:latin typeface="微软雅黑" pitchFamily="34" charset="-122"/>
                <a:ea typeface="微软雅黑" pitchFamily="34" charset="-122"/>
              </a:rPr>
              <a:t>是否</a:t>
            </a:r>
            <a:r>
              <a:rPr lang="zh-CN" altLang="en-US" sz="1600" b="1" dirty="0" smtClean="0">
                <a:solidFill>
                  <a:schemeClr val="tx1"/>
                </a:solidFill>
                <a:latin typeface="微软雅黑" pitchFamily="34" charset="-122"/>
                <a:ea typeface="微软雅黑" pitchFamily="34" charset="-122"/>
              </a:rPr>
              <a:t>有顾虑</a:t>
            </a:r>
            <a:endParaRPr lang="zh-CN" altLang="en-US" sz="1600" b="1" dirty="0">
              <a:solidFill>
                <a:schemeClr val="tx1"/>
              </a:solidFill>
              <a:latin typeface="微软雅黑" pitchFamily="34" charset="-122"/>
              <a:ea typeface="微软雅黑" pitchFamily="34" charset="-122"/>
            </a:endParaRPr>
          </a:p>
        </p:txBody>
      </p:sp>
      <p:sp>
        <p:nvSpPr>
          <p:cNvPr id="8" name="TextBox 7"/>
          <p:cNvSpPr txBox="1"/>
          <p:nvPr/>
        </p:nvSpPr>
        <p:spPr>
          <a:xfrm>
            <a:off x="3962400" y="3078480"/>
            <a:ext cx="1219200" cy="307777"/>
          </a:xfrm>
          <a:prstGeom prst="rect">
            <a:avLst/>
          </a:prstGeom>
          <a:noFill/>
        </p:spPr>
        <p:txBody>
          <a:bodyPr wrap="square" rtlCol="0">
            <a:spAutoFit/>
          </a:bodyPr>
          <a:lstStyle/>
          <a:p>
            <a:pPr algn="ctr"/>
            <a:r>
              <a:rPr lang="en-US" altLang="zh-CN" sz="1400" dirty="0" smtClean="0"/>
              <a:t>N=1085</a:t>
            </a:r>
            <a:endParaRPr lang="zh-CN" altLang="en-US" sz="1400" dirty="0"/>
          </a:p>
        </p:txBody>
      </p:sp>
      <p:sp>
        <p:nvSpPr>
          <p:cNvPr id="9" name="矩形 8"/>
          <p:cNvSpPr/>
          <p:nvPr/>
        </p:nvSpPr>
        <p:spPr>
          <a:xfrm>
            <a:off x="152400" y="6220599"/>
            <a:ext cx="6400800" cy="276999"/>
          </a:xfrm>
          <a:prstGeom prst="rect">
            <a:avLst/>
          </a:prstGeom>
        </p:spPr>
        <p:txBody>
          <a:bodyPr wrap="square">
            <a:spAutoFit/>
          </a:bodyPr>
          <a:lstStyle/>
          <a:p>
            <a:r>
              <a:rPr lang="en-US" altLang="zh-CN" sz="1200" i="1" dirty="0">
                <a:latin typeface="微软雅黑" pitchFamily="34" charset="-122"/>
                <a:ea typeface="微软雅黑" pitchFamily="34" charset="-122"/>
              </a:rPr>
              <a:t>C6. 【</a:t>
            </a:r>
            <a:r>
              <a:rPr lang="zh-CN" altLang="en-US" sz="1200" i="1" dirty="0">
                <a:latin typeface="微软雅黑" pitchFamily="34" charset="-122"/>
                <a:ea typeface="微软雅黑" pitchFamily="34" charset="-122"/>
              </a:rPr>
              <a:t>单选</a:t>
            </a:r>
            <a:r>
              <a:rPr lang="en-US" altLang="zh-CN" sz="1200" i="1" dirty="0">
                <a:latin typeface="微软雅黑" pitchFamily="34" charset="-122"/>
                <a:ea typeface="微软雅黑" pitchFamily="34" charset="-122"/>
              </a:rPr>
              <a:t>】</a:t>
            </a:r>
            <a:r>
              <a:rPr lang="zh-CN" altLang="en-US" sz="1200" i="1" dirty="0">
                <a:latin typeface="微软雅黑" pitchFamily="34" charset="-122"/>
                <a:ea typeface="微软雅黑" pitchFamily="34" charset="-122"/>
              </a:rPr>
              <a:t>您在选择植入医疗美容材料时是否会有顾虑？</a:t>
            </a:r>
          </a:p>
        </p:txBody>
      </p:sp>
      <p:graphicFrame>
        <p:nvGraphicFramePr>
          <p:cNvPr id="10" name="内容占位符 3"/>
          <p:cNvGraphicFramePr>
            <a:graphicFrameLocks/>
          </p:cNvGraphicFramePr>
          <p:nvPr>
            <p:extLst>
              <p:ext uri="{D42A27DB-BD31-4B8C-83A1-F6EECF244321}">
                <p14:modId xmlns="" xmlns:p14="http://schemas.microsoft.com/office/powerpoint/2010/main" val="2880579138"/>
              </p:ext>
            </p:extLst>
          </p:nvPr>
        </p:nvGraphicFramePr>
        <p:xfrm>
          <a:off x="723900" y="3002281"/>
          <a:ext cx="7696200" cy="33985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表格 2"/>
          <p:cNvGraphicFramePr>
            <a:graphicFrameLocks noGrp="1"/>
          </p:cNvGraphicFramePr>
          <p:nvPr>
            <p:extLst>
              <p:ext uri="{D42A27DB-BD31-4B8C-83A1-F6EECF244321}">
                <p14:modId xmlns="" xmlns:p14="http://schemas.microsoft.com/office/powerpoint/2010/main" val="3695317685"/>
              </p:ext>
            </p:extLst>
          </p:nvPr>
        </p:nvGraphicFramePr>
        <p:xfrm>
          <a:off x="1066799" y="5510212"/>
          <a:ext cx="6324601" cy="280988"/>
        </p:xfrm>
        <a:graphic>
          <a:graphicData uri="http://schemas.openxmlformats.org/drawingml/2006/table">
            <a:tbl>
              <a:tblPr>
                <a:tableStyleId>{5C22544A-7EE6-4342-B048-85BDC9FD1C3A}</a:tableStyleId>
              </a:tblPr>
              <a:tblGrid>
                <a:gridCol w="899435"/>
                <a:gridCol w="899435"/>
                <a:gridCol w="913713"/>
                <a:gridCol w="913713"/>
                <a:gridCol w="899435"/>
                <a:gridCol w="899435"/>
                <a:gridCol w="899435"/>
              </a:tblGrid>
              <a:tr h="280988">
                <a:tc>
                  <a:txBody>
                    <a:bodyPr/>
                    <a:lstStyle/>
                    <a:p>
                      <a:pPr algn="ctr" fontAlgn="t"/>
                      <a:r>
                        <a:rPr lang="en-US" sz="1200" u="none" strike="noStrike" dirty="0">
                          <a:effectLst/>
                          <a:latin typeface="微软雅黑" pitchFamily="34" charset="-122"/>
                          <a:ea typeface="微软雅黑" pitchFamily="34" charset="-122"/>
                        </a:rPr>
                        <a:t>n=241</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n=844</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n=51</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n=1034</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n=565</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a:effectLst/>
                          <a:latin typeface="微软雅黑" pitchFamily="34" charset="-122"/>
                          <a:ea typeface="微软雅黑" pitchFamily="34" charset="-122"/>
                        </a:rPr>
                        <a:t>n=497</a:t>
                      </a:r>
                      <a:endParaRPr lang="en-US" sz="1200" b="0" i="0" u="none" strike="noStrike">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200" u="none" strike="noStrike" dirty="0">
                          <a:effectLst/>
                          <a:latin typeface="微软雅黑" pitchFamily="34" charset="-122"/>
                          <a:ea typeface="微软雅黑" pitchFamily="34" charset="-122"/>
                        </a:rPr>
                        <a:t>n*=23</a:t>
                      </a:r>
                      <a:endParaRPr lang="en-US" sz="1200" b="0" i="0" u="none" strike="noStrike" dirty="0">
                        <a:solidFill>
                          <a:srgbClr val="000000"/>
                        </a:solidFill>
                        <a:effectLst/>
                        <a:latin typeface="微软雅黑" pitchFamily="34" charset="-122"/>
                        <a:ea typeface="微软雅黑" pitchFamily="34" charset="-122"/>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36156272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t>消费者心目中最具知名度的医疗美容机构</a:t>
            </a:r>
            <a:endParaRPr lang="zh-CN" altLang="en-US" sz="2400" dirty="0"/>
          </a:p>
        </p:txBody>
      </p:sp>
      <p:sp>
        <p:nvSpPr>
          <p:cNvPr id="8" name="Freeform 6"/>
          <p:cNvSpPr>
            <a:spLocks/>
          </p:cNvSpPr>
          <p:nvPr/>
        </p:nvSpPr>
        <p:spPr bwMode="auto">
          <a:xfrm>
            <a:off x="2000250" y="2200275"/>
            <a:ext cx="3024187" cy="3819525"/>
          </a:xfrm>
          <a:custGeom>
            <a:avLst/>
            <a:gdLst>
              <a:gd name="T0" fmla="*/ 0 w 1905"/>
              <a:gd name="T1" fmla="*/ 0 h 2406"/>
              <a:gd name="T2" fmla="*/ 0 w 1905"/>
              <a:gd name="T3" fmla="*/ 2147483647 h 2406"/>
              <a:gd name="T4" fmla="*/ 2147483647 w 1905"/>
              <a:gd name="T5" fmla="*/ 2147483647 h 2406"/>
              <a:gd name="T6" fmla="*/ 2147483647 w 1905"/>
              <a:gd name="T7" fmla="*/ 2147483647 h 2406"/>
              <a:gd name="T8" fmla="*/ 2147483647 w 1905"/>
              <a:gd name="T9" fmla="*/ 2147483647 h 2406"/>
              <a:gd name="T10" fmla="*/ 2147483647 w 1905"/>
              <a:gd name="T11" fmla="*/ 2147483647 h 2406"/>
              <a:gd name="T12" fmla="*/ 2147483647 w 1905"/>
              <a:gd name="T13" fmla="*/ 2147483647 h 2406"/>
              <a:gd name="T14" fmla="*/ 2147483647 w 1905"/>
              <a:gd name="T15" fmla="*/ 2147483647 h 2406"/>
              <a:gd name="T16" fmla="*/ 2147483647 w 1905"/>
              <a:gd name="T17" fmla="*/ 0 h 2406"/>
              <a:gd name="T18" fmla="*/ 0 w 1905"/>
              <a:gd name="T19" fmla="*/ 0 h 24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5"/>
              <a:gd name="T31" fmla="*/ 0 h 2406"/>
              <a:gd name="T32" fmla="*/ 1905 w 1905"/>
              <a:gd name="T33" fmla="*/ 2406 h 24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5" h="2406">
                <a:moveTo>
                  <a:pt x="0" y="0"/>
                </a:moveTo>
                <a:lnTo>
                  <a:pt x="0" y="2235"/>
                </a:lnTo>
                <a:lnTo>
                  <a:pt x="1614" y="2235"/>
                </a:lnTo>
                <a:lnTo>
                  <a:pt x="1614" y="2406"/>
                </a:lnTo>
                <a:lnTo>
                  <a:pt x="1905" y="2073"/>
                </a:lnTo>
                <a:lnTo>
                  <a:pt x="1614" y="1740"/>
                </a:lnTo>
                <a:lnTo>
                  <a:pt x="1614" y="1905"/>
                </a:lnTo>
                <a:lnTo>
                  <a:pt x="384" y="1905"/>
                </a:lnTo>
                <a:lnTo>
                  <a:pt x="384" y="0"/>
                </a:lnTo>
                <a:lnTo>
                  <a:pt x="0" y="0"/>
                </a:lnTo>
                <a:close/>
              </a:path>
            </a:pathLst>
          </a:custGeom>
          <a:solidFill>
            <a:srgbClr val="FFFFCC"/>
          </a:solidFill>
          <a:ln w="19050">
            <a:solidFill>
              <a:schemeClr val="tx1"/>
            </a:solidFill>
            <a:round/>
            <a:headEnd/>
            <a:tailEnd/>
          </a:ln>
        </p:spPr>
        <p:txBody>
          <a:bodyPr wrap="none" lIns="0" tIns="0" rIns="0" bIns="0" anchor="ctr"/>
          <a:lstStyle/>
          <a:p>
            <a:endParaRPr lang="zh-CN" altLang="en-US" dirty="0">
              <a:latin typeface="微软雅黑" pitchFamily="34" charset="-122"/>
            </a:endParaRPr>
          </a:p>
        </p:txBody>
      </p:sp>
      <p:sp>
        <p:nvSpPr>
          <p:cNvPr id="9" name="Freeform 7"/>
          <p:cNvSpPr>
            <a:spLocks/>
          </p:cNvSpPr>
          <p:nvPr/>
        </p:nvSpPr>
        <p:spPr bwMode="auto">
          <a:xfrm>
            <a:off x="1223962" y="2200275"/>
            <a:ext cx="3024188" cy="2433638"/>
          </a:xfrm>
          <a:custGeom>
            <a:avLst/>
            <a:gdLst>
              <a:gd name="T0" fmla="*/ 0 w 1905"/>
              <a:gd name="T1" fmla="*/ 0 h 1533"/>
              <a:gd name="T2" fmla="*/ 0 w 1905"/>
              <a:gd name="T3" fmla="*/ 2147483647 h 1533"/>
              <a:gd name="T4" fmla="*/ 2147483647 w 1905"/>
              <a:gd name="T5" fmla="*/ 2147483647 h 1533"/>
              <a:gd name="T6" fmla="*/ 2147483647 w 1905"/>
              <a:gd name="T7" fmla="*/ 2147483647 h 1533"/>
              <a:gd name="T8" fmla="*/ 2147483647 w 1905"/>
              <a:gd name="T9" fmla="*/ 2147483647 h 1533"/>
              <a:gd name="T10" fmla="*/ 2147483647 w 1905"/>
              <a:gd name="T11" fmla="*/ 2147483647 h 1533"/>
              <a:gd name="T12" fmla="*/ 2147483647 w 1905"/>
              <a:gd name="T13" fmla="*/ 2147483647 h 1533"/>
              <a:gd name="T14" fmla="*/ 2147483647 w 1905"/>
              <a:gd name="T15" fmla="*/ 2147483647 h 1533"/>
              <a:gd name="T16" fmla="*/ 2147483647 w 1905"/>
              <a:gd name="T17" fmla="*/ 0 h 1533"/>
              <a:gd name="T18" fmla="*/ 0 w 1905"/>
              <a:gd name="T19" fmla="*/ 0 h 15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5"/>
              <a:gd name="T31" fmla="*/ 0 h 1533"/>
              <a:gd name="T32" fmla="*/ 1905 w 1905"/>
              <a:gd name="T33" fmla="*/ 1533 h 15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5" h="1533">
                <a:moveTo>
                  <a:pt x="0" y="0"/>
                </a:moveTo>
                <a:lnTo>
                  <a:pt x="0" y="1362"/>
                </a:lnTo>
                <a:lnTo>
                  <a:pt x="1614" y="1362"/>
                </a:lnTo>
                <a:lnTo>
                  <a:pt x="1614" y="1533"/>
                </a:lnTo>
                <a:lnTo>
                  <a:pt x="1905" y="1200"/>
                </a:lnTo>
                <a:lnTo>
                  <a:pt x="1614" y="867"/>
                </a:lnTo>
                <a:lnTo>
                  <a:pt x="1614" y="1032"/>
                </a:lnTo>
                <a:lnTo>
                  <a:pt x="384" y="1032"/>
                </a:lnTo>
                <a:lnTo>
                  <a:pt x="384" y="0"/>
                </a:lnTo>
                <a:lnTo>
                  <a:pt x="0" y="0"/>
                </a:lnTo>
                <a:close/>
              </a:path>
            </a:pathLst>
          </a:custGeom>
          <a:solidFill>
            <a:srgbClr val="FFFFCC"/>
          </a:solidFill>
          <a:ln w="19050">
            <a:solidFill>
              <a:schemeClr val="tx1"/>
            </a:solidFill>
            <a:round/>
            <a:headEnd/>
            <a:tailEnd/>
          </a:ln>
        </p:spPr>
        <p:txBody>
          <a:bodyPr wrap="none" lIns="0" tIns="0" rIns="0" bIns="0" anchor="ctr"/>
          <a:lstStyle/>
          <a:p>
            <a:endParaRPr lang="zh-CN" altLang="en-US" dirty="0">
              <a:latin typeface="微软雅黑" pitchFamily="34" charset="-122"/>
            </a:endParaRPr>
          </a:p>
        </p:txBody>
      </p:sp>
      <p:sp>
        <p:nvSpPr>
          <p:cNvPr id="10" name="Freeform 8"/>
          <p:cNvSpPr>
            <a:spLocks/>
          </p:cNvSpPr>
          <p:nvPr/>
        </p:nvSpPr>
        <p:spPr bwMode="auto">
          <a:xfrm>
            <a:off x="457200" y="2195513"/>
            <a:ext cx="3024187" cy="1057275"/>
          </a:xfrm>
          <a:custGeom>
            <a:avLst/>
            <a:gdLst>
              <a:gd name="T0" fmla="*/ 0 w 1905"/>
              <a:gd name="T1" fmla="*/ 2147483647 h 666"/>
              <a:gd name="T2" fmla="*/ 0 w 1905"/>
              <a:gd name="T3" fmla="*/ 2147483647 h 666"/>
              <a:gd name="T4" fmla="*/ 2147483647 w 1905"/>
              <a:gd name="T5" fmla="*/ 2147483647 h 666"/>
              <a:gd name="T6" fmla="*/ 2147483647 w 1905"/>
              <a:gd name="T7" fmla="*/ 2147483647 h 666"/>
              <a:gd name="T8" fmla="*/ 2147483647 w 1905"/>
              <a:gd name="T9" fmla="*/ 2147483647 h 666"/>
              <a:gd name="T10" fmla="*/ 2147483647 w 1905"/>
              <a:gd name="T11" fmla="*/ 0 h 666"/>
              <a:gd name="T12" fmla="*/ 2147483647 w 1905"/>
              <a:gd name="T13" fmla="*/ 2147483647 h 666"/>
              <a:gd name="T14" fmla="*/ 2147483647 w 1905"/>
              <a:gd name="T15" fmla="*/ 2147483647 h 666"/>
              <a:gd name="T16" fmla="*/ 2147483647 w 1905"/>
              <a:gd name="T17" fmla="*/ 2147483647 h 666"/>
              <a:gd name="T18" fmla="*/ 0 w 1905"/>
              <a:gd name="T19" fmla="*/ 2147483647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5"/>
              <a:gd name="T31" fmla="*/ 0 h 666"/>
              <a:gd name="T32" fmla="*/ 1905 w 1905"/>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5" h="666">
                <a:moveTo>
                  <a:pt x="0" y="3"/>
                </a:moveTo>
                <a:lnTo>
                  <a:pt x="0" y="495"/>
                </a:lnTo>
                <a:lnTo>
                  <a:pt x="1614" y="495"/>
                </a:lnTo>
                <a:lnTo>
                  <a:pt x="1614" y="666"/>
                </a:lnTo>
                <a:lnTo>
                  <a:pt x="1905" y="333"/>
                </a:lnTo>
                <a:lnTo>
                  <a:pt x="1614" y="0"/>
                </a:lnTo>
                <a:lnTo>
                  <a:pt x="1614" y="165"/>
                </a:lnTo>
                <a:lnTo>
                  <a:pt x="384" y="165"/>
                </a:lnTo>
                <a:lnTo>
                  <a:pt x="384" y="3"/>
                </a:lnTo>
                <a:lnTo>
                  <a:pt x="0" y="3"/>
                </a:lnTo>
                <a:close/>
              </a:path>
            </a:pathLst>
          </a:custGeom>
          <a:solidFill>
            <a:srgbClr val="FFFFCC"/>
          </a:solidFill>
          <a:ln w="19050">
            <a:solidFill>
              <a:schemeClr val="tx1"/>
            </a:solidFill>
            <a:round/>
            <a:headEnd/>
            <a:tailEnd/>
          </a:ln>
        </p:spPr>
        <p:txBody>
          <a:bodyPr wrap="none" lIns="0" tIns="0" rIns="0" bIns="0" anchor="ctr"/>
          <a:lstStyle/>
          <a:p>
            <a:endParaRPr lang="zh-CN" altLang="en-US" dirty="0">
              <a:latin typeface="微软雅黑" pitchFamily="34" charset="-122"/>
            </a:endParaRPr>
          </a:p>
        </p:txBody>
      </p:sp>
      <p:sp>
        <p:nvSpPr>
          <p:cNvPr id="11" name="Text Box 9"/>
          <p:cNvSpPr txBox="1">
            <a:spLocks noChangeArrowheads="1"/>
          </p:cNvSpPr>
          <p:nvPr/>
        </p:nvSpPr>
        <p:spPr bwMode="auto">
          <a:xfrm>
            <a:off x="3512342" y="2133600"/>
            <a:ext cx="5098257" cy="1153387"/>
          </a:xfrm>
          <a:prstGeom prst="rect">
            <a:avLst/>
          </a:prstGeom>
          <a:solidFill>
            <a:schemeClr val="accent2">
              <a:lumMod val="40000"/>
              <a:lumOff val="60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algn="ctr" defTabSz="762000">
              <a:spcBef>
                <a:spcPct val="30000"/>
              </a:spcBef>
              <a:defRPr sz="1400" b="1">
                <a:solidFill>
                  <a:schemeClr val="lt1"/>
                </a:solidFill>
                <a:latin typeface="微软雅黑" pitchFamily="34" charset="-122"/>
                <a:ea typeface="微软雅黑" pitchFamily="34" charset="-122"/>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lnSpc>
                <a:spcPct val="150000"/>
              </a:lnSpc>
            </a:pPr>
            <a:r>
              <a:rPr lang="zh-CN" altLang="en-US" sz="1200" b="0" dirty="0">
                <a:solidFill>
                  <a:schemeClr val="tx1"/>
                </a:solidFill>
              </a:rPr>
              <a:t>根据</a:t>
            </a:r>
            <a:r>
              <a:rPr lang="zh-CN" altLang="en-US" sz="1200" b="0" dirty="0" smtClean="0">
                <a:solidFill>
                  <a:schemeClr val="tx1"/>
                </a:solidFill>
              </a:rPr>
              <a:t>事先专家</a:t>
            </a:r>
            <a:r>
              <a:rPr lang="zh-CN" altLang="en-US" sz="1200" b="0" dirty="0">
                <a:solidFill>
                  <a:schemeClr val="tx1"/>
                </a:solidFill>
              </a:rPr>
              <a:t>推荐的相关医院名单选择出每个城市中的备选医院选项，在所有</a:t>
            </a:r>
            <a:r>
              <a:rPr lang="zh-CN" altLang="en-US" sz="1200" b="0" dirty="0" smtClean="0">
                <a:solidFill>
                  <a:schemeClr val="tx1"/>
                </a:solidFill>
              </a:rPr>
              <a:t>选项之后</a:t>
            </a:r>
            <a:r>
              <a:rPr lang="zh-CN" altLang="en-US" sz="1200" b="0" dirty="0">
                <a:solidFill>
                  <a:schemeClr val="tx1"/>
                </a:solidFill>
              </a:rPr>
              <a:t>设立其他选项，供填写消费者提到的其他医院名称。先采用不提示的方式，请消费者说出他知道的医院名称</a:t>
            </a:r>
            <a:r>
              <a:rPr lang="zh-CN" altLang="en-US" sz="1200" b="0" dirty="0" smtClean="0">
                <a:solidFill>
                  <a:schemeClr val="tx1"/>
                </a:solidFill>
              </a:rPr>
              <a:t>，而后采用</a:t>
            </a:r>
            <a:r>
              <a:rPr lang="zh-CN" altLang="en-US" sz="1200" b="0" dirty="0">
                <a:solidFill>
                  <a:schemeClr val="tx1"/>
                </a:solidFill>
              </a:rPr>
              <a:t>提示的方式询问消费者是否知道其他医院。</a:t>
            </a:r>
          </a:p>
        </p:txBody>
      </p:sp>
      <p:sp>
        <p:nvSpPr>
          <p:cNvPr id="12" name="Text Box 10"/>
          <p:cNvSpPr txBox="1">
            <a:spLocks noChangeArrowheads="1"/>
          </p:cNvSpPr>
          <p:nvPr/>
        </p:nvSpPr>
        <p:spPr bwMode="auto">
          <a:xfrm>
            <a:off x="4271963" y="3513399"/>
            <a:ext cx="4338637" cy="1185171"/>
          </a:xfrm>
          <a:prstGeom prst="rect">
            <a:avLst/>
          </a:prstGeom>
          <a:solidFill>
            <a:schemeClr val="accent2">
              <a:lumMod val="40000"/>
              <a:lumOff val="60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algn="ctr" defTabSz="762000">
              <a:spcBef>
                <a:spcPct val="30000"/>
              </a:spcBef>
              <a:defRPr sz="1400" b="1">
                <a:solidFill>
                  <a:schemeClr val="lt1"/>
                </a:solidFill>
                <a:latin typeface="微软雅黑" pitchFamily="34" charset="-122"/>
                <a:ea typeface="微软雅黑" pitchFamily="34" charset="-122"/>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lnSpc>
                <a:spcPct val="150000"/>
              </a:lnSpc>
            </a:pPr>
            <a:r>
              <a:rPr lang="zh-CN" altLang="zh-CN" sz="1200" b="0" dirty="0">
                <a:solidFill>
                  <a:schemeClr val="tx1"/>
                </a:solidFill>
              </a:rPr>
              <a:t>拓索综合这</a:t>
            </a:r>
            <a:r>
              <a:rPr lang="zh-CN" altLang="en-US" sz="1200" b="0" dirty="0">
                <a:solidFill>
                  <a:schemeClr val="tx1"/>
                </a:solidFill>
              </a:rPr>
              <a:t>些</a:t>
            </a:r>
            <a:r>
              <a:rPr lang="zh-CN" altLang="zh-CN" sz="1200" b="0" dirty="0">
                <a:solidFill>
                  <a:schemeClr val="tx1"/>
                </a:solidFill>
              </a:rPr>
              <a:t>被访者的回答，使用频数分析的方法，总结出本次在消费者心目中最有知名度</a:t>
            </a:r>
            <a:r>
              <a:rPr lang="zh-CN" altLang="zh-CN" sz="1200" b="0" dirty="0" smtClean="0">
                <a:solidFill>
                  <a:schemeClr val="tx1"/>
                </a:solidFill>
              </a:rPr>
              <a:t>的</a:t>
            </a:r>
            <a:r>
              <a:rPr lang="zh-CN" altLang="en-US" sz="1200" b="0" dirty="0" smtClean="0">
                <a:solidFill>
                  <a:schemeClr val="tx1"/>
                </a:solidFill>
              </a:rPr>
              <a:t>医疗美容</a:t>
            </a:r>
            <a:r>
              <a:rPr lang="zh-CN" altLang="zh-CN" sz="1200" b="0" dirty="0" smtClean="0">
                <a:solidFill>
                  <a:schemeClr val="tx1"/>
                </a:solidFill>
              </a:rPr>
              <a:t>机构</a:t>
            </a:r>
            <a:r>
              <a:rPr lang="zh-CN" altLang="zh-CN" sz="1200" b="0" dirty="0">
                <a:solidFill>
                  <a:schemeClr val="tx1"/>
                </a:solidFill>
              </a:rPr>
              <a:t>排名。因公立医院与私立医院在运营模式</a:t>
            </a:r>
            <a:r>
              <a:rPr lang="zh-CN" altLang="zh-CN" sz="1200" b="0" dirty="0" smtClean="0">
                <a:solidFill>
                  <a:schemeClr val="tx1"/>
                </a:solidFill>
              </a:rPr>
              <a:t>、</a:t>
            </a:r>
            <a:r>
              <a:rPr lang="zh-CN" altLang="en-US" sz="1200" b="0" dirty="0" smtClean="0">
                <a:solidFill>
                  <a:schemeClr val="tx1"/>
                </a:solidFill>
              </a:rPr>
              <a:t>宣传方式</a:t>
            </a:r>
            <a:r>
              <a:rPr lang="zh-CN" altLang="zh-CN" sz="1200" b="0" dirty="0" smtClean="0">
                <a:solidFill>
                  <a:schemeClr val="tx1"/>
                </a:solidFill>
              </a:rPr>
              <a:t>、</a:t>
            </a:r>
            <a:r>
              <a:rPr lang="zh-CN" altLang="zh-CN" sz="1200" b="0" dirty="0">
                <a:solidFill>
                  <a:schemeClr val="tx1"/>
                </a:solidFill>
              </a:rPr>
              <a:t>学术地位等方面</a:t>
            </a:r>
            <a:r>
              <a:rPr lang="zh-CN" altLang="zh-CN" sz="1200" b="0" dirty="0" smtClean="0">
                <a:solidFill>
                  <a:schemeClr val="tx1"/>
                </a:solidFill>
              </a:rPr>
              <a:t>均</a:t>
            </a:r>
            <a:r>
              <a:rPr lang="zh-CN" altLang="en-US" sz="1200" b="0" dirty="0" smtClean="0">
                <a:solidFill>
                  <a:schemeClr val="tx1"/>
                </a:solidFill>
              </a:rPr>
              <a:t>差异较大</a:t>
            </a:r>
            <a:r>
              <a:rPr lang="zh-CN" altLang="zh-CN" sz="1200" b="0" dirty="0" smtClean="0">
                <a:solidFill>
                  <a:schemeClr val="tx1"/>
                </a:solidFill>
              </a:rPr>
              <a:t>，</a:t>
            </a:r>
            <a:r>
              <a:rPr lang="zh-CN" altLang="zh-CN" sz="1200" b="0" dirty="0">
                <a:solidFill>
                  <a:schemeClr val="tx1"/>
                </a:solidFill>
              </a:rPr>
              <a:t>所以本</a:t>
            </a:r>
            <a:r>
              <a:rPr lang="zh-CN" altLang="zh-CN" sz="1200" b="0" dirty="0" smtClean="0">
                <a:solidFill>
                  <a:schemeClr val="tx1"/>
                </a:solidFill>
              </a:rPr>
              <a:t>次</a:t>
            </a:r>
            <a:r>
              <a:rPr lang="zh-CN" altLang="en-US" sz="1200" b="0" dirty="0" smtClean="0">
                <a:solidFill>
                  <a:schemeClr val="tx1"/>
                </a:solidFill>
              </a:rPr>
              <a:t>调研结果</a:t>
            </a:r>
            <a:r>
              <a:rPr lang="zh-CN" altLang="zh-CN" sz="1200" b="0" dirty="0" smtClean="0">
                <a:solidFill>
                  <a:schemeClr val="tx1"/>
                </a:solidFill>
              </a:rPr>
              <a:t>将</a:t>
            </a:r>
            <a:r>
              <a:rPr lang="zh-CN" altLang="zh-CN" sz="1200" b="0" dirty="0">
                <a:solidFill>
                  <a:schemeClr val="tx1"/>
                </a:solidFill>
              </a:rPr>
              <a:t>两者分开。</a:t>
            </a:r>
            <a:endParaRPr lang="zh-CN" altLang="en-US" sz="1200" b="0" dirty="0">
              <a:solidFill>
                <a:schemeClr val="tx1"/>
              </a:solidFill>
            </a:endParaRPr>
          </a:p>
        </p:txBody>
      </p:sp>
      <p:sp>
        <p:nvSpPr>
          <p:cNvPr id="13" name="Text Box 11"/>
          <p:cNvSpPr txBox="1">
            <a:spLocks noChangeArrowheads="1"/>
          </p:cNvSpPr>
          <p:nvPr/>
        </p:nvSpPr>
        <p:spPr bwMode="auto">
          <a:xfrm>
            <a:off x="5057775" y="4948171"/>
            <a:ext cx="3552826" cy="1138303"/>
          </a:xfrm>
          <a:prstGeom prst="rect">
            <a:avLst/>
          </a:prstGeom>
          <a:solidFill>
            <a:schemeClr val="accent2">
              <a:lumMod val="40000"/>
              <a:lumOff val="60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algn="ctr" defTabSz="762000">
              <a:spcBef>
                <a:spcPct val="30000"/>
              </a:spcBef>
              <a:defRPr sz="1400" b="1">
                <a:solidFill>
                  <a:schemeClr val="lt1"/>
                </a:solidFill>
                <a:latin typeface="微软雅黑" pitchFamily="34" charset="-122"/>
                <a:ea typeface="微软雅黑" pitchFamily="34" charset="-122"/>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lnSpc>
                <a:spcPct val="150000"/>
              </a:lnSpc>
            </a:pPr>
            <a:r>
              <a:rPr lang="zh-CN" altLang="en-US" sz="1200" b="0" dirty="0" smtClean="0">
                <a:solidFill>
                  <a:schemeClr val="tx1"/>
                </a:solidFill>
              </a:rPr>
              <a:t>本次调研发现，现阶段</a:t>
            </a:r>
            <a:r>
              <a:rPr lang="zh-CN" altLang="en-US" sz="1200" b="0" dirty="0">
                <a:solidFill>
                  <a:schemeClr val="tx1"/>
                </a:solidFill>
              </a:rPr>
              <a:t>私立医疗美容机构的</a:t>
            </a:r>
            <a:r>
              <a:rPr lang="zh-CN" altLang="en-US" sz="1200" b="0" dirty="0" smtClean="0">
                <a:solidFill>
                  <a:schemeClr val="tx1"/>
                </a:solidFill>
              </a:rPr>
              <a:t>知名度总体高于</a:t>
            </a:r>
            <a:r>
              <a:rPr lang="zh-CN" altLang="en-US" sz="1200" b="0" dirty="0">
                <a:solidFill>
                  <a:schemeClr val="tx1"/>
                </a:solidFill>
              </a:rPr>
              <a:t>公立医疗美容机构，特别是在广州这种现象极为明显，这反映出目前目标消费人群易受广告</a:t>
            </a:r>
            <a:r>
              <a:rPr lang="zh-CN" altLang="en-US" sz="1200" b="0" dirty="0" smtClean="0">
                <a:solidFill>
                  <a:schemeClr val="tx1"/>
                </a:solidFill>
              </a:rPr>
              <a:t>宣传（电视广告、地铁广告等效果较好）的</a:t>
            </a:r>
            <a:r>
              <a:rPr lang="zh-CN" altLang="en-US" sz="1200" b="0" dirty="0">
                <a:solidFill>
                  <a:schemeClr val="tx1"/>
                </a:solidFill>
              </a:rPr>
              <a:t>影响。</a:t>
            </a:r>
          </a:p>
        </p:txBody>
      </p:sp>
      <p:sp>
        <p:nvSpPr>
          <p:cNvPr id="14" name="Rectangle 12"/>
          <p:cNvSpPr>
            <a:spLocks noChangeArrowheads="1"/>
          </p:cNvSpPr>
          <p:nvPr/>
        </p:nvSpPr>
        <p:spPr bwMode="auto">
          <a:xfrm>
            <a:off x="615950" y="2065338"/>
            <a:ext cx="282575" cy="282575"/>
          </a:xfrm>
          <a:prstGeom prst="rect">
            <a:avLst/>
          </a:prstGeom>
          <a:solidFill>
            <a:schemeClr val="hlink"/>
          </a:solidFill>
          <a:ln w="6350">
            <a:noFill/>
            <a:miter lim="800000"/>
            <a:headEnd/>
            <a:tailEnd/>
          </a:ln>
        </p:spPr>
        <p:txBody>
          <a:bodyPr lIns="0" tIns="0" rIns="0" bIns="0" anchor="ctr" anchorCtr="1"/>
          <a:lstStyle/>
          <a:p>
            <a:r>
              <a:rPr kumimoji="1" lang="zh-CN" altLang="en-US" dirty="0">
                <a:solidFill>
                  <a:schemeClr val="bg1"/>
                </a:solidFill>
                <a:latin typeface="微软雅黑" pitchFamily="34" charset="-122"/>
              </a:rPr>
              <a:t>1</a:t>
            </a:r>
            <a:endParaRPr kumimoji="1" lang="zh-CN" altLang="en-US" sz="1800" dirty="0">
              <a:latin typeface="微软雅黑" pitchFamily="34" charset="-122"/>
            </a:endParaRPr>
          </a:p>
        </p:txBody>
      </p:sp>
      <p:sp>
        <p:nvSpPr>
          <p:cNvPr id="15" name="Rectangle 13"/>
          <p:cNvSpPr>
            <a:spLocks noChangeArrowheads="1"/>
          </p:cNvSpPr>
          <p:nvPr/>
        </p:nvSpPr>
        <p:spPr bwMode="auto">
          <a:xfrm>
            <a:off x="1379537" y="2065338"/>
            <a:ext cx="282575" cy="282575"/>
          </a:xfrm>
          <a:prstGeom prst="rect">
            <a:avLst/>
          </a:prstGeom>
          <a:solidFill>
            <a:schemeClr val="hlink"/>
          </a:solidFill>
          <a:ln w="6350">
            <a:noFill/>
            <a:miter lim="800000"/>
            <a:headEnd/>
            <a:tailEnd/>
          </a:ln>
        </p:spPr>
        <p:txBody>
          <a:bodyPr lIns="0" tIns="0" rIns="0" bIns="0" anchor="ctr" anchorCtr="1"/>
          <a:lstStyle/>
          <a:p>
            <a:r>
              <a:rPr kumimoji="1" lang="zh-CN" altLang="en-US" dirty="0">
                <a:solidFill>
                  <a:schemeClr val="bg1"/>
                </a:solidFill>
                <a:latin typeface="微软雅黑" pitchFamily="34" charset="-122"/>
              </a:rPr>
              <a:t>2</a:t>
            </a:r>
            <a:endParaRPr kumimoji="1" lang="zh-CN" altLang="en-US" sz="1800" dirty="0">
              <a:latin typeface="微软雅黑" pitchFamily="34" charset="-122"/>
            </a:endParaRPr>
          </a:p>
        </p:txBody>
      </p:sp>
      <p:sp>
        <p:nvSpPr>
          <p:cNvPr id="16" name="Rectangle 14"/>
          <p:cNvSpPr>
            <a:spLocks noChangeArrowheads="1"/>
          </p:cNvSpPr>
          <p:nvPr/>
        </p:nvSpPr>
        <p:spPr bwMode="auto">
          <a:xfrm>
            <a:off x="2149475" y="2065338"/>
            <a:ext cx="282575" cy="282575"/>
          </a:xfrm>
          <a:prstGeom prst="rect">
            <a:avLst/>
          </a:prstGeom>
          <a:solidFill>
            <a:schemeClr val="hlink"/>
          </a:solidFill>
          <a:ln w="6350">
            <a:noFill/>
            <a:miter lim="800000"/>
            <a:headEnd/>
            <a:tailEnd/>
          </a:ln>
        </p:spPr>
        <p:txBody>
          <a:bodyPr lIns="0" tIns="0" rIns="0" bIns="0" anchor="ctr" anchorCtr="1"/>
          <a:lstStyle/>
          <a:p>
            <a:r>
              <a:rPr kumimoji="1" lang="zh-CN" altLang="en-US" dirty="0">
                <a:solidFill>
                  <a:schemeClr val="bg1"/>
                </a:solidFill>
                <a:latin typeface="微软雅黑" pitchFamily="34" charset="-122"/>
              </a:rPr>
              <a:t>3</a:t>
            </a:r>
            <a:endParaRPr kumimoji="1" lang="zh-CN" altLang="en-US" sz="1800" dirty="0">
              <a:latin typeface="微软雅黑" pitchFamily="34" charset="-122"/>
            </a:endParaRPr>
          </a:p>
        </p:txBody>
      </p:sp>
      <p:sp>
        <p:nvSpPr>
          <p:cNvPr id="17" name="TextBox 16"/>
          <p:cNvSpPr txBox="1"/>
          <p:nvPr/>
        </p:nvSpPr>
        <p:spPr>
          <a:xfrm>
            <a:off x="851848" y="2549834"/>
            <a:ext cx="1981200" cy="307777"/>
          </a:xfrm>
          <a:prstGeom prst="rect">
            <a:avLst/>
          </a:prstGeom>
          <a:noFill/>
        </p:spPr>
        <p:txBody>
          <a:bodyPr wrap="square" rtlCol="0">
            <a:spAutoFit/>
          </a:bodyPr>
          <a:lstStyle/>
          <a:p>
            <a:pPr algn="ctr"/>
            <a:r>
              <a:rPr lang="zh-CN" altLang="en-US" sz="1400" b="1" dirty="0" smtClean="0">
                <a:latin typeface="微软雅黑" pitchFamily="34" charset="-122"/>
              </a:rPr>
              <a:t>调查程序</a:t>
            </a:r>
            <a:endParaRPr lang="zh-CN" altLang="en-US" sz="1400" b="1" dirty="0">
              <a:latin typeface="微软雅黑" pitchFamily="34" charset="-122"/>
            </a:endParaRPr>
          </a:p>
        </p:txBody>
      </p:sp>
      <p:sp>
        <p:nvSpPr>
          <p:cNvPr id="18" name="TextBox 17"/>
          <p:cNvSpPr txBox="1"/>
          <p:nvPr/>
        </p:nvSpPr>
        <p:spPr>
          <a:xfrm>
            <a:off x="1613848" y="3933102"/>
            <a:ext cx="1981200" cy="307777"/>
          </a:xfrm>
          <a:prstGeom prst="rect">
            <a:avLst/>
          </a:prstGeom>
          <a:noFill/>
        </p:spPr>
        <p:txBody>
          <a:bodyPr wrap="square" rtlCol="0">
            <a:spAutoFit/>
          </a:bodyPr>
          <a:lstStyle/>
          <a:p>
            <a:pPr algn="ctr"/>
            <a:r>
              <a:rPr lang="zh-CN" altLang="en-US" sz="1400" b="1" dirty="0" smtClean="0">
                <a:latin typeface="微软雅黑" pitchFamily="34" charset="-122"/>
              </a:rPr>
              <a:t>分析方法</a:t>
            </a:r>
            <a:endParaRPr lang="zh-CN" altLang="en-US" sz="1400" b="1" dirty="0">
              <a:latin typeface="微软雅黑" pitchFamily="34" charset="-122"/>
            </a:endParaRPr>
          </a:p>
        </p:txBody>
      </p:sp>
      <p:sp>
        <p:nvSpPr>
          <p:cNvPr id="19" name="TextBox 18"/>
          <p:cNvSpPr txBox="1"/>
          <p:nvPr/>
        </p:nvSpPr>
        <p:spPr>
          <a:xfrm>
            <a:off x="2452048" y="5320330"/>
            <a:ext cx="1981200" cy="307777"/>
          </a:xfrm>
          <a:prstGeom prst="rect">
            <a:avLst/>
          </a:prstGeom>
          <a:noFill/>
        </p:spPr>
        <p:txBody>
          <a:bodyPr wrap="square" rtlCol="0">
            <a:spAutoFit/>
          </a:bodyPr>
          <a:lstStyle/>
          <a:p>
            <a:pPr algn="ctr"/>
            <a:r>
              <a:rPr lang="zh-CN" altLang="en-US" sz="1400" b="1" dirty="0" smtClean="0">
                <a:latin typeface="微软雅黑" pitchFamily="34" charset="-122"/>
              </a:rPr>
              <a:t>结果发现</a:t>
            </a:r>
            <a:endParaRPr lang="zh-CN" altLang="en-US" sz="1400" b="1" dirty="0">
              <a:latin typeface="微软雅黑" pitchFamily="34" charset="-122"/>
            </a:endParaRPr>
          </a:p>
        </p:txBody>
      </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71</a:t>
            </a:fld>
            <a:endParaRPr lang="en-US" altLang="zh-CN"/>
          </a:p>
        </p:txBody>
      </p:sp>
      <p:sp>
        <p:nvSpPr>
          <p:cNvPr id="24"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在本次调研中，拓索共对北京、上海、广州三</a:t>
            </a:r>
            <a:r>
              <a:rPr lang="zh-CN" altLang="en-US" sz="1400" kern="0" dirty="0" smtClean="0">
                <a:latin typeface="微软雅黑" pitchFamily="34" charset="-122"/>
                <a:ea typeface="微软雅黑" pitchFamily="34" charset="-122"/>
              </a:rPr>
              <a:t>地的</a:t>
            </a:r>
            <a:r>
              <a:rPr lang="en-US" altLang="zh-CN" sz="1400" kern="0" dirty="0" smtClean="0">
                <a:latin typeface="微软雅黑" pitchFamily="34" charset="-122"/>
                <a:ea typeface="微软雅黑" pitchFamily="34" charset="-122"/>
              </a:rPr>
              <a:t>450</a:t>
            </a:r>
            <a:r>
              <a:rPr lang="zh-CN" altLang="en-US" sz="1400" kern="0" dirty="0">
                <a:latin typeface="微软雅黑" pitchFamily="34" charset="-122"/>
                <a:ea typeface="微软雅黑" pitchFamily="34" charset="-122"/>
              </a:rPr>
              <a:t>位目标</a:t>
            </a:r>
            <a:r>
              <a:rPr lang="zh-CN" altLang="en-US" sz="1400" kern="0" dirty="0" smtClean="0">
                <a:latin typeface="微软雅黑" pitchFamily="34" charset="-122"/>
                <a:ea typeface="微软雅黑" pitchFamily="34" charset="-122"/>
              </a:rPr>
              <a:t>消费者进行了“消费者</a:t>
            </a:r>
            <a:r>
              <a:rPr lang="zh-CN" altLang="en-US" sz="1400" kern="0" dirty="0">
                <a:latin typeface="微软雅黑" pitchFamily="34" charset="-122"/>
                <a:ea typeface="微软雅黑" pitchFamily="34" charset="-122"/>
              </a:rPr>
              <a:t>心目中最具知名度的医疗美容</a:t>
            </a:r>
            <a:r>
              <a:rPr lang="zh-CN" altLang="en-US" sz="1400" kern="0" dirty="0" smtClean="0">
                <a:latin typeface="微软雅黑" pitchFamily="34" charset="-122"/>
                <a:ea typeface="微软雅黑" pitchFamily="34" charset="-122"/>
              </a:rPr>
              <a:t>机构”调查。</a:t>
            </a:r>
            <a:endParaRPr lang="zh-CN" altLang="en-US" sz="1400" kern="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dirty="0"/>
              <a:t>北京</a:t>
            </a:r>
            <a:r>
              <a:rPr lang="zh-CN" altLang="en-US" dirty="0" smtClean="0"/>
              <a:t>消费者知晓度最高的</a:t>
            </a:r>
            <a:r>
              <a:rPr lang="zh-CN" altLang="en-US" sz="2400" dirty="0" smtClean="0"/>
              <a:t>医疗美容机构排名</a:t>
            </a:r>
          </a:p>
        </p:txBody>
      </p:sp>
      <p:graphicFrame>
        <p:nvGraphicFramePr>
          <p:cNvPr id="5" name="内容占位符 4"/>
          <p:cNvGraphicFramePr>
            <a:graphicFrameLocks noGrp="1"/>
          </p:cNvGraphicFramePr>
          <p:nvPr>
            <p:ph idx="1"/>
            <p:extLst>
              <p:ext uri="{D42A27DB-BD31-4B8C-83A1-F6EECF244321}">
                <p14:modId xmlns="" xmlns:p14="http://schemas.microsoft.com/office/powerpoint/2010/main" val="4194314130"/>
              </p:ext>
            </p:extLst>
          </p:nvPr>
        </p:nvGraphicFramePr>
        <p:xfrm>
          <a:off x="609600" y="1828800"/>
          <a:ext cx="3809999" cy="4136834"/>
        </p:xfrm>
        <a:graphic>
          <a:graphicData uri="http://schemas.openxmlformats.org/drawingml/2006/table">
            <a:tbl>
              <a:tblPr firstRow="1" bandRow="1">
                <a:tableStyleId>{5C22544A-7EE6-4342-B048-85BDC9FD1C3A}</a:tableStyleId>
              </a:tblPr>
              <a:tblGrid>
                <a:gridCol w="609600"/>
                <a:gridCol w="2438400"/>
                <a:gridCol w="761999"/>
              </a:tblGrid>
              <a:tr h="537083">
                <a:tc>
                  <a:txBody>
                    <a:bodyPr/>
                    <a:lstStyle/>
                    <a:p>
                      <a:pPr algn="ctr"/>
                      <a:r>
                        <a:rPr lang="zh-CN" altLang="en-US" sz="1200" dirty="0" smtClean="0">
                          <a:latin typeface="微软雅黑" pitchFamily="34" charset="-122"/>
                          <a:ea typeface="微软雅黑" pitchFamily="34" charset="-122"/>
                        </a:rPr>
                        <a:t>排名</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整形机构名称</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知晓率</a:t>
                      </a:r>
                      <a:endParaRPr lang="zh-CN" altLang="en-US" sz="1200" dirty="0">
                        <a:latin typeface="微软雅黑" pitchFamily="34" charset="-122"/>
                        <a:ea typeface="微软雅黑" pitchFamily="34" charset="-122"/>
                      </a:endParaRPr>
                    </a:p>
                  </a:txBody>
                  <a:tcPr anchor="ctr"/>
                </a:tc>
              </a:tr>
              <a:tr h="358274">
                <a:tc>
                  <a:txBody>
                    <a:bodyPr/>
                    <a:lstStyle/>
                    <a:p>
                      <a:pPr algn="ctr" fontAlgn="b"/>
                      <a:r>
                        <a:rPr lang="en-US" altLang="zh-CN" sz="1200" b="0" i="0" u="none" strike="noStrike" dirty="0">
                          <a:latin typeface="微软雅黑" pitchFamily="34" charset="-122"/>
                          <a:ea typeface="微软雅黑" pitchFamily="34" charset="-122"/>
                        </a:rPr>
                        <a:t>1</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中国医学科学院整形外科医院（八大处医院）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90.0</a:t>
                      </a:r>
                      <a:r>
                        <a:rPr lang="en-US" altLang="zh-CN" sz="1200" b="0" i="0" u="none" strike="noStrike" dirty="0">
                          <a:latin typeface="微软雅黑" pitchFamily="34" charset="-122"/>
                        </a:rPr>
                        <a:t>%</a:t>
                      </a:r>
                    </a:p>
                  </a:txBody>
                  <a:tcPr marL="9525" marR="9525" marT="9525" marB="0" anchor="ctr"/>
                </a:tc>
              </a:tr>
              <a:tr h="358274">
                <a:tc>
                  <a:txBody>
                    <a:bodyPr/>
                    <a:lstStyle/>
                    <a:p>
                      <a:pPr algn="ctr" fontAlgn="b"/>
                      <a:r>
                        <a:rPr lang="en-US" altLang="zh-CN" sz="1200" b="0" i="0" u="none" strike="noStrike" dirty="0">
                          <a:latin typeface="微软雅黑" pitchFamily="34" charset="-122"/>
                          <a:ea typeface="微软雅黑" pitchFamily="34" charset="-122"/>
                        </a:rPr>
                        <a:t>2</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北京解放军二炮整形医院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86.0</a:t>
                      </a:r>
                      <a:r>
                        <a:rPr lang="en-US" altLang="zh-CN" sz="1200" b="0" i="0" u="none" strike="noStrike" dirty="0">
                          <a:latin typeface="微软雅黑" pitchFamily="34" charset="-122"/>
                        </a:rPr>
                        <a:t>%</a:t>
                      </a:r>
                    </a:p>
                  </a:txBody>
                  <a:tcPr marL="9525" marR="9525" marT="9525" marB="0" anchor="ctr"/>
                </a:tc>
              </a:tr>
              <a:tr h="358274">
                <a:tc>
                  <a:txBody>
                    <a:bodyPr/>
                    <a:lstStyle/>
                    <a:p>
                      <a:pPr algn="ctr" fontAlgn="b"/>
                      <a:r>
                        <a:rPr lang="en-US" altLang="zh-CN" sz="1200" b="0" i="0" u="none" strike="noStrike" dirty="0">
                          <a:latin typeface="微软雅黑" pitchFamily="34" charset="-122"/>
                          <a:ea typeface="微软雅黑" pitchFamily="34" charset="-122"/>
                        </a:rPr>
                        <a:t>3</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北京武警总医院医学整形美容中心</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72.0</a:t>
                      </a:r>
                      <a:r>
                        <a:rPr lang="en-US" altLang="zh-CN" sz="1200" b="0" i="0" u="none" strike="noStrike" dirty="0">
                          <a:latin typeface="微软雅黑" pitchFamily="34" charset="-122"/>
                        </a:rPr>
                        <a:t>%</a:t>
                      </a:r>
                    </a:p>
                  </a:txBody>
                  <a:tcPr marL="9525" marR="9525" marT="9525" marB="0" anchor="ctr"/>
                </a:tc>
              </a:tr>
              <a:tr h="358274">
                <a:tc>
                  <a:txBody>
                    <a:bodyPr/>
                    <a:lstStyle/>
                    <a:p>
                      <a:pPr algn="ctr" fontAlgn="b"/>
                      <a:r>
                        <a:rPr lang="en-US" altLang="zh-CN" sz="1200" b="0" i="0" u="none" strike="noStrike" dirty="0">
                          <a:latin typeface="微软雅黑" pitchFamily="34" charset="-122"/>
                          <a:ea typeface="微软雅黑" pitchFamily="34" charset="-122"/>
                        </a:rPr>
                        <a:t>4</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北京朝阳医院整形外科</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56.0</a:t>
                      </a:r>
                      <a:r>
                        <a:rPr lang="en-US" altLang="zh-CN" sz="1200" b="0" i="0" u="none" strike="noStrike" dirty="0">
                          <a:latin typeface="微软雅黑" pitchFamily="34" charset="-122"/>
                        </a:rPr>
                        <a:t>%</a:t>
                      </a:r>
                    </a:p>
                  </a:txBody>
                  <a:tcPr marL="9525" marR="9525" marT="9525" marB="0" anchor="ctr"/>
                </a:tc>
              </a:tr>
              <a:tr h="358274">
                <a:tc>
                  <a:txBody>
                    <a:bodyPr/>
                    <a:lstStyle/>
                    <a:p>
                      <a:pPr algn="ctr" fontAlgn="b"/>
                      <a:r>
                        <a:rPr lang="en-US" altLang="zh-CN" sz="1200" b="0" i="0" u="none" strike="noStrike" dirty="0">
                          <a:latin typeface="微软雅黑" pitchFamily="34" charset="-122"/>
                          <a:ea typeface="微软雅黑" pitchFamily="34" charset="-122"/>
                        </a:rPr>
                        <a:t>5</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北京黄寺美容外科医院</a:t>
                      </a:r>
                    </a:p>
                  </a:txBody>
                  <a:tcPr marL="9525" marR="9525" marT="9525" marB="0" anchor="ctr"/>
                </a:tc>
                <a:tc>
                  <a:txBody>
                    <a:bodyPr/>
                    <a:lstStyle/>
                    <a:p>
                      <a:pPr algn="ctr" fontAlgn="b"/>
                      <a:r>
                        <a:rPr lang="en-US" altLang="zh-CN" sz="1200" b="0" i="0" u="none" strike="noStrike" dirty="0" smtClean="0">
                          <a:latin typeface="微软雅黑" pitchFamily="34" charset="-122"/>
                        </a:rPr>
                        <a:t>54.0</a:t>
                      </a:r>
                      <a:r>
                        <a:rPr lang="en-US" altLang="zh-CN" sz="1200" b="0" i="0" u="none" strike="noStrike" dirty="0">
                          <a:latin typeface="微软雅黑" pitchFamily="34" charset="-122"/>
                        </a:rPr>
                        <a:t>%</a:t>
                      </a:r>
                    </a:p>
                  </a:txBody>
                  <a:tcPr marL="9525" marR="9525" marT="9525" marB="0" anchor="ctr"/>
                </a:tc>
              </a:tr>
              <a:tr h="358274">
                <a:tc>
                  <a:txBody>
                    <a:bodyPr/>
                    <a:lstStyle/>
                    <a:p>
                      <a:pPr algn="ctr" fontAlgn="b"/>
                      <a:r>
                        <a:rPr lang="en-US" altLang="zh-CN" sz="1200" b="0" i="0" u="none" strike="noStrike" dirty="0">
                          <a:latin typeface="微软雅黑" pitchFamily="34" charset="-122"/>
                          <a:ea typeface="微软雅黑" pitchFamily="34" charset="-122"/>
                        </a:rPr>
                        <a:t>6</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北医三院整形外科</a:t>
                      </a:r>
                    </a:p>
                  </a:txBody>
                  <a:tcPr marL="9525" marR="9525" marT="9525" marB="0" anchor="ctr"/>
                </a:tc>
                <a:tc>
                  <a:txBody>
                    <a:bodyPr/>
                    <a:lstStyle/>
                    <a:p>
                      <a:pPr algn="ctr" fontAlgn="b"/>
                      <a:r>
                        <a:rPr lang="en-US" altLang="zh-CN" sz="1200" b="0" i="0" u="none" strike="noStrike" dirty="0" smtClean="0">
                          <a:latin typeface="微软雅黑" pitchFamily="34" charset="-122"/>
                        </a:rPr>
                        <a:t>26.0</a:t>
                      </a:r>
                      <a:r>
                        <a:rPr lang="en-US" altLang="zh-CN" sz="1200" b="0" i="0" u="none" strike="noStrike" dirty="0">
                          <a:latin typeface="微软雅黑" pitchFamily="34" charset="-122"/>
                        </a:rPr>
                        <a:t>%</a:t>
                      </a:r>
                    </a:p>
                  </a:txBody>
                  <a:tcPr marL="9525" marR="9525" marT="9525" marB="0" anchor="ctr"/>
                </a:tc>
              </a:tr>
              <a:tr h="358274">
                <a:tc>
                  <a:txBody>
                    <a:bodyPr/>
                    <a:lstStyle/>
                    <a:p>
                      <a:pPr algn="ctr" fontAlgn="b"/>
                      <a:r>
                        <a:rPr lang="en-US" altLang="zh-CN" sz="1200" b="0" i="0" u="none" strike="noStrike" dirty="0">
                          <a:latin typeface="微软雅黑" pitchFamily="34" charset="-122"/>
                          <a:ea typeface="微软雅黑" pitchFamily="34" charset="-122"/>
                        </a:rPr>
                        <a:t>7</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中日友好医院整形外科</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22.0</a:t>
                      </a:r>
                      <a:r>
                        <a:rPr lang="en-US" altLang="zh-CN" sz="1200" b="0" i="0" u="none" strike="noStrike" dirty="0">
                          <a:latin typeface="微软雅黑" pitchFamily="34" charset="-122"/>
                        </a:rPr>
                        <a:t>%</a:t>
                      </a:r>
                    </a:p>
                  </a:txBody>
                  <a:tcPr marL="9525" marR="9525" marT="9525" marB="0" anchor="ctr"/>
                </a:tc>
              </a:tr>
              <a:tr h="358274">
                <a:tc>
                  <a:txBody>
                    <a:bodyPr/>
                    <a:lstStyle/>
                    <a:p>
                      <a:pPr algn="ctr" fontAlgn="b"/>
                      <a:r>
                        <a:rPr lang="en-US" altLang="zh-CN" sz="1200" b="0" i="0" u="none" strike="noStrike" dirty="0">
                          <a:latin typeface="微软雅黑" pitchFamily="34" charset="-122"/>
                          <a:ea typeface="微软雅黑" pitchFamily="34" charset="-122"/>
                        </a:rPr>
                        <a:t>8</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空军总医院激光整形美容中心</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20.0</a:t>
                      </a:r>
                      <a:r>
                        <a:rPr lang="en-US" altLang="zh-CN" sz="1200" b="0" i="0" u="none" strike="noStrike" dirty="0">
                          <a:latin typeface="微软雅黑" pitchFamily="34" charset="-122"/>
                        </a:rPr>
                        <a:t>%</a:t>
                      </a:r>
                    </a:p>
                  </a:txBody>
                  <a:tcPr marL="9525" marR="9525" marT="9525" marB="0" anchor="ctr"/>
                </a:tc>
              </a:tr>
              <a:tr h="358274">
                <a:tc>
                  <a:txBody>
                    <a:bodyPr/>
                    <a:lstStyle/>
                    <a:p>
                      <a:pPr algn="ctr" fontAlgn="b"/>
                      <a:r>
                        <a:rPr lang="en-US" altLang="zh-CN" sz="1200" b="0" i="0" u="none" strike="noStrike" dirty="0">
                          <a:latin typeface="微软雅黑" pitchFamily="34" charset="-122"/>
                          <a:ea typeface="微软雅黑" pitchFamily="34" charset="-122"/>
                        </a:rPr>
                        <a:t>9</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北京协和医院整形外科</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8.0</a:t>
                      </a:r>
                      <a:r>
                        <a:rPr lang="en-US" altLang="zh-CN" sz="1200" b="0" i="0" u="none" strike="noStrike" dirty="0">
                          <a:latin typeface="微软雅黑" pitchFamily="34" charset="-122"/>
                        </a:rPr>
                        <a:t>%</a:t>
                      </a:r>
                    </a:p>
                  </a:txBody>
                  <a:tcPr marL="9525" marR="9525" marT="9525" marB="0" anchor="ctr"/>
                </a:tc>
              </a:tr>
              <a:tr h="358274">
                <a:tc>
                  <a:txBody>
                    <a:bodyPr/>
                    <a:lstStyle/>
                    <a:p>
                      <a:pPr algn="ctr" fontAlgn="b"/>
                      <a:r>
                        <a:rPr lang="en-US" altLang="zh-CN" sz="1200" b="0" i="0" u="none" strike="noStrike" dirty="0">
                          <a:latin typeface="微软雅黑" pitchFamily="34" charset="-122"/>
                          <a:ea typeface="微软雅黑" pitchFamily="34" charset="-122"/>
                        </a:rPr>
                        <a:t>10</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北京同仁医院整形美容中心</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2.0</a:t>
                      </a:r>
                      <a:r>
                        <a:rPr lang="en-US" altLang="zh-CN" sz="1200" b="0" i="0" u="none" strike="noStrike" dirty="0">
                          <a:latin typeface="微软雅黑" pitchFamily="34" charset="-122"/>
                        </a:rPr>
                        <a:t>%</a:t>
                      </a:r>
                    </a:p>
                  </a:txBody>
                  <a:tcPr marL="9525" marR="9525" marT="9525" marB="0" anchor="ctr"/>
                </a:tc>
              </a:tr>
            </a:tbl>
          </a:graphicData>
        </a:graphic>
      </p:graphicFrame>
      <p:graphicFrame>
        <p:nvGraphicFramePr>
          <p:cNvPr id="6" name="内容占位符 4"/>
          <p:cNvGraphicFramePr>
            <a:graphicFrameLocks/>
          </p:cNvGraphicFramePr>
          <p:nvPr>
            <p:extLst>
              <p:ext uri="{D42A27DB-BD31-4B8C-83A1-F6EECF244321}">
                <p14:modId xmlns="" xmlns:p14="http://schemas.microsoft.com/office/powerpoint/2010/main" val="738335888"/>
              </p:ext>
            </p:extLst>
          </p:nvPr>
        </p:nvGraphicFramePr>
        <p:xfrm>
          <a:off x="4724401" y="1833821"/>
          <a:ext cx="3809999" cy="4114803"/>
        </p:xfrm>
        <a:graphic>
          <a:graphicData uri="http://schemas.openxmlformats.org/drawingml/2006/table">
            <a:tbl>
              <a:tblPr firstRow="1" bandRow="1">
                <a:tableStyleId>{21E4AEA4-8DFA-4A89-87EB-49C32662AFE0}</a:tableStyleId>
              </a:tblPr>
              <a:tblGrid>
                <a:gridCol w="533399"/>
                <a:gridCol w="2514601"/>
                <a:gridCol w="761999"/>
              </a:tblGrid>
              <a:tr h="553893">
                <a:tc>
                  <a:txBody>
                    <a:bodyPr/>
                    <a:lstStyle/>
                    <a:p>
                      <a:pPr algn="ctr"/>
                      <a:r>
                        <a:rPr lang="zh-CN" altLang="en-US" sz="1200" dirty="0" smtClean="0">
                          <a:latin typeface="微软雅黑" pitchFamily="34" charset="-122"/>
                          <a:ea typeface="微软雅黑" pitchFamily="34" charset="-122"/>
                        </a:rPr>
                        <a:t>排名</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整形机构名称</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知晓率</a:t>
                      </a:r>
                      <a:endParaRPr lang="zh-CN" altLang="en-US" sz="1200" dirty="0">
                        <a:latin typeface="微软雅黑" pitchFamily="34" charset="-122"/>
                        <a:ea typeface="微软雅黑" pitchFamily="34" charset="-122"/>
                      </a:endParaRPr>
                    </a:p>
                  </a:txBody>
                  <a:tcPr anchor="ctr"/>
                </a:tc>
              </a:tr>
              <a:tr h="388494">
                <a:tc>
                  <a:txBody>
                    <a:bodyPr/>
                    <a:lstStyle/>
                    <a:p>
                      <a:pPr algn="ctr" fontAlgn="b"/>
                      <a:r>
                        <a:rPr lang="en-US" altLang="zh-CN" sz="1200" u="none" strike="noStrike" dirty="0">
                          <a:latin typeface="微软雅黑" pitchFamily="34" charset="-122"/>
                          <a:ea typeface="微软雅黑" pitchFamily="34" charset="-122"/>
                        </a:rPr>
                        <a:t>1</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北京史三八医疗美容医院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100.0%</a:t>
                      </a:r>
                    </a:p>
                  </a:txBody>
                  <a:tcPr marL="9525" marR="9525" marT="9525" marB="0" anchor="ctr"/>
                </a:tc>
              </a:tr>
              <a:tr h="388494">
                <a:tc>
                  <a:txBody>
                    <a:bodyPr/>
                    <a:lstStyle/>
                    <a:p>
                      <a:pPr algn="ctr" fontAlgn="b"/>
                      <a:r>
                        <a:rPr lang="en-US" altLang="zh-CN" sz="1200" u="none" strike="noStrike" dirty="0">
                          <a:latin typeface="微软雅黑" pitchFamily="34" charset="-122"/>
                          <a:ea typeface="微软雅黑" pitchFamily="34" charset="-122"/>
                        </a:rPr>
                        <a:t>2</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北京叶子整形美容医院</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98.0%</a:t>
                      </a:r>
                    </a:p>
                  </a:txBody>
                  <a:tcPr marL="9525" marR="9525" marT="9525" marB="0" anchor="ctr"/>
                </a:tc>
              </a:tr>
              <a:tr h="388494">
                <a:tc>
                  <a:txBody>
                    <a:bodyPr/>
                    <a:lstStyle/>
                    <a:p>
                      <a:pPr algn="ctr" fontAlgn="b"/>
                      <a:r>
                        <a:rPr lang="en-US" altLang="zh-CN" sz="1200" u="none" strike="noStrike" dirty="0">
                          <a:latin typeface="微软雅黑" pitchFamily="34" charset="-122"/>
                          <a:ea typeface="微软雅黑" pitchFamily="34" charset="-122"/>
                        </a:rPr>
                        <a:t>3</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北京五洲妇儿医院（原北京五洲女子医院）医学整形美容科</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98.0%</a:t>
                      </a:r>
                    </a:p>
                  </a:txBody>
                  <a:tcPr marL="9525" marR="9525" marT="9525" marB="0" anchor="ctr"/>
                </a:tc>
              </a:tr>
              <a:tr h="388494">
                <a:tc>
                  <a:txBody>
                    <a:bodyPr/>
                    <a:lstStyle/>
                    <a:p>
                      <a:pPr algn="ctr" fontAlgn="b"/>
                      <a:r>
                        <a:rPr lang="en-US" altLang="zh-CN" sz="1200" u="none" strike="noStrike" dirty="0">
                          <a:latin typeface="微软雅黑" pitchFamily="34" charset="-122"/>
                          <a:ea typeface="微软雅黑" pitchFamily="34" charset="-122"/>
                        </a:rPr>
                        <a:t>4</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北京丽都医疗美容医院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58.0%</a:t>
                      </a:r>
                    </a:p>
                  </a:txBody>
                  <a:tcPr marL="9525" marR="9525" marT="9525" marB="0" anchor="ctr"/>
                </a:tc>
              </a:tr>
              <a:tr h="388494">
                <a:tc>
                  <a:txBody>
                    <a:bodyPr/>
                    <a:lstStyle/>
                    <a:p>
                      <a:pPr algn="ctr" fontAlgn="b"/>
                      <a:r>
                        <a:rPr lang="en-US" altLang="zh-CN" sz="1200" u="none" strike="noStrike" dirty="0">
                          <a:latin typeface="微软雅黑" pitchFamily="34" charset="-122"/>
                          <a:ea typeface="微软雅黑" pitchFamily="34" charset="-122"/>
                        </a:rPr>
                        <a:t>5</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北京伊美尔整形美容医院</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44.0%</a:t>
                      </a:r>
                    </a:p>
                  </a:txBody>
                  <a:tcPr marL="9525" marR="9525" marT="9525" marB="0" anchor="ctr"/>
                </a:tc>
              </a:tr>
              <a:tr h="388494">
                <a:tc>
                  <a:txBody>
                    <a:bodyPr/>
                    <a:lstStyle/>
                    <a:p>
                      <a:pPr algn="ctr" fontAlgn="b"/>
                      <a:r>
                        <a:rPr lang="en-US" altLang="zh-CN" sz="1200" u="none" strike="noStrike" dirty="0">
                          <a:latin typeface="微软雅黑" pitchFamily="34" charset="-122"/>
                          <a:ea typeface="微软雅黑" pitchFamily="34" charset="-122"/>
                        </a:rPr>
                        <a:t>6</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北京美联臣医疗美容医院整形美容科</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18.0%</a:t>
                      </a:r>
                    </a:p>
                  </a:txBody>
                  <a:tcPr marL="9525" marR="9525" marT="9525" marB="0" anchor="ctr"/>
                </a:tc>
              </a:tr>
              <a:tr h="388494">
                <a:tc>
                  <a:txBody>
                    <a:bodyPr/>
                    <a:lstStyle/>
                    <a:p>
                      <a:pPr algn="ctr" fontAlgn="b"/>
                      <a:r>
                        <a:rPr lang="en-US" altLang="zh-CN" sz="1200" u="none" strike="noStrike" dirty="0">
                          <a:latin typeface="微软雅黑" pitchFamily="34" charset="-122"/>
                          <a:ea typeface="微软雅黑" pitchFamily="34" charset="-122"/>
                        </a:rPr>
                        <a:t>7</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北京美莱整形美容医院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16.0%</a:t>
                      </a:r>
                    </a:p>
                  </a:txBody>
                  <a:tcPr marL="9525" marR="9525" marT="9525" marB="0" anchor="ctr"/>
                </a:tc>
              </a:tr>
              <a:tr h="384252">
                <a:tc>
                  <a:txBody>
                    <a:bodyPr/>
                    <a:lstStyle/>
                    <a:p>
                      <a:pPr algn="ctr" fontAlgn="b"/>
                      <a:r>
                        <a:rPr lang="en-US" altLang="zh-CN" sz="1200" u="none" strike="noStrike" dirty="0">
                          <a:latin typeface="微软雅黑" pitchFamily="34" charset="-122"/>
                          <a:ea typeface="微软雅黑" pitchFamily="34" charset="-122"/>
                        </a:rPr>
                        <a:t>8</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华韩整形美容医院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ea typeface="微软雅黑" pitchFamily="34" charset="-122"/>
                        </a:rPr>
                        <a:t>7.0%</a:t>
                      </a:r>
                      <a:endParaRPr lang="en-US" altLang="zh-CN" sz="1200" b="0" i="0" u="none" strike="noStrike" dirty="0">
                        <a:latin typeface="微软雅黑" pitchFamily="34" charset="-122"/>
                        <a:ea typeface="微软雅黑" pitchFamily="34" charset="-122"/>
                      </a:endParaRPr>
                    </a:p>
                  </a:txBody>
                  <a:tcPr marL="9525" marR="9525" marT="9525" marB="0" anchor="ctr"/>
                </a:tc>
              </a:tr>
              <a:tr h="457200">
                <a:tc>
                  <a:txBody>
                    <a:bodyPr/>
                    <a:lstStyle/>
                    <a:p>
                      <a:pPr algn="ctr" fontAlgn="b"/>
                      <a:r>
                        <a:rPr lang="en-US" altLang="zh-CN" sz="1200" u="none" strike="noStrike" dirty="0">
                          <a:latin typeface="微软雅黑" pitchFamily="34" charset="-122"/>
                          <a:ea typeface="微软雅黑" pitchFamily="34" charset="-122"/>
                        </a:rPr>
                        <a:t>9</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圣玛丽整形美容医院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ea typeface="微软雅黑" pitchFamily="34" charset="-122"/>
                        </a:rPr>
                        <a:t>4.0%</a:t>
                      </a:r>
                    </a:p>
                    <a:p>
                      <a:pPr algn="ctr" fontAlgn="b"/>
                      <a:endParaRPr lang="en-US" altLang="zh-CN" sz="1200" b="0" i="0" u="none" strike="noStrike" dirty="0">
                        <a:latin typeface="微软雅黑" pitchFamily="34" charset="-122"/>
                        <a:ea typeface="微软雅黑" pitchFamily="34" charset="-122"/>
                      </a:endParaRPr>
                    </a:p>
                  </a:txBody>
                  <a:tcPr marL="9525" marR="9525" marT="9525" marB="0" anchor="ctr"/>
                </a:tc>
              </a:tr>
            </a:tbl>
          </a:graphicData>
        </a:graphic>
      </p:graphicFrame>
      <p:sp>
        <p:nvSpPr>
          <p:cNvPr id="7" name="TextBox 6"/>
          <p:cNvSpPr txBox="1"/>
          <p:nvPr/>
        </p:nvSpPr>
        <p:spPr>
          <a:xfrm>
            <a:off x="457200" y="1295400"/>
            <a:ext cx="3962400" cy="307777"/>
          </a:xfrm>
          <a:prstGeom prst="rect">
            <a:avLst/>
          </a:prstGeom>
          <a:noFill/>
        </p:spPr>
        <p:txBody>
          <a:bodyPr wrap="square" rtlCol="0">
            <a:spAutoFit/>
          </a:bodyPr>
          <a:lstStyle/>
          <a:p>
            <a:pPr algn="ctr"/>
            <a:r>
              <a:rPr lang="zh-CN" altLang="en-US" sz="1400" b="1" dirty="0">
                <a:latin typeface="微软雅黑" pitchFamily="34" charset="-122"/>
                <a:ea typeface="微软雅黑" pitchFamily="34" charset="-122"/>
              </a:rPr>
              <a:t>北京消费者知晓度最高的医疗美容机构（</a:t>
            </a:r>
            <a:r>
              <a:rPr lang="zh-CN" altLang="en-US" sz="1400" b="1" dirty="0" smtClean="0">
                <a:latin typeface="微软雅黑" pitchFamily="34" charset="-122"/>
                <a:ea typeface="微软雅黑" pitchFamily="34" charset="-122"/>
              </a:rPr>
              <a:t>公立）</a:t>
            </a:r>
            <a:endParaRPr lang="zh-CN" altLang="en-US" sz="1400" b="1" dirty="0">
              <a:latin typeface="微软雅黑" pitchFamily="34" charset="-122"/>
              <a:ea typeface="微软雅黑" pitchFamily="34" charset="-122"/>
            </a:endParaRPr>
          </a:p>
        </p:txBody>
      </p:sp>
      <p:sp>
        <p:nvSpPr>
          <p:cNvPr id="8" name="TextBox 7"/>
          <p:cNvSpPr txBox="1"/>
          <p:nvPr/>
        </p:nvSpPr>
        <p:spPr>
          <a:xfrm>
            <a:off x="4572000" y="1295400"/>
            <a:ext cx="3962400" cy="307777"/>
          </a:xfrm>
          <a:prstGeom prst="rect">
            <a:avLst/>
          </a:prstGeom>
          <a:noFill/>
        </p:spPr>
        <p:txBody>
          <a:bodyPr wrap="square" rtlCol="0">
            <a:spAutoFit/>
          </a:bodyPr>
          <a:lstStyle/>
          <a:p>
            <a:pPr algn="ctr"/>
            <a:r>
              <a:rPr lang="zh-CN" altLang="en-US" sz="1400" b="1" dirty="0">
                <a:latin typeface="微软雅黑" pitchFamily="34" charset="-122"/>
                <a:ea typeface="微软雅黑" pitchFamily="34" charset="-122"/>
              </a:rPr>
              <a:t>北京消费者知晓度最高的医疗美容机构（</a:t>
            </a:r>
            <a:r>
              <a:rPr lang="zh-CN" altLang="en-US" sz="1400" b="1" dirty="0" smtClean="0">
                <a:latin typeface="微软雅黑" pitchFamily="34" charset="-122"/>
                <a:ea typeface="微软雅黑" pitchFamily="34" charset="-122"/>
              </a:rPr>
              <a:t>私立）</a:t>
            </a:r>
            <a:endParaRPr lang="zh-CN" altLang="en-US" sz="1400" b="1" dirty="0">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72</a:t>
            </a:fld>
            <a:endParaRPr lang="en-US" altLang="zh-CN"/>
          </a:p>
        </p:txBody>
      </p:sp>
      <p:sp>
        <p:nvSpPr>
          <p:cNvPr id="10" name="矩形 9"/>
          <p:cNvSpPr/>
          <p:nvPr/>
        </p:nvSpPr>
        <p:spPr>
          <a:xfrm>
            <a:off x="533400" y="6047601"/>
            <a:ext cx="8001000" cy="276999"/>
          </a:xfrm>
          <a:prstGeom prst="rect">
            <a:avLst/>
          </a:prstGeom>
        </p:spPr>
        <p:txBody>
          <a:bodyPr wrap="square">
            <a:spAutoFit/>
          </a:bodyPr>
          <a:lstStyle/>
          <a:p>
            <a:r>
              <a:rPr lang="zh-CN" altLang="en-US" sz="1200" dirty="0">
                <a:solidFill>
                  <a:srgbClr val="FF0000"/>
                </a:solidFill>
                <a:latin typeface="微软雅黑" pitchFamily="34" charset="-122"/>
                <a:ea typeface="微软雅黑" pitchFamily="34" charset="-122"/>
              </a:rPr>
              <a:t>注</a:t>
            </a:r>
            <a:r>
              <a:rPr lang="zh-CN" altLang="en-US" sz="1200" dirty="0" smtClean="0">
                <a:solidFill>
                  <a:srgbClr val="FF0000"/>
                </a:solidFill>
                <a:latin typeface="微软雅黑" pitchFamily="34" charset="-122"/>
                <a:ea typeface="微软雅黑" pitchFamily="34" charset="-122"/>
              </a:rPr>
              <a:t>：本次医疗美容机构调研结果仅</a:t>
            </a:r>
            <a:r>
              <a:rPr lang="zh-CN" altLang="en-US" sz="1200" dirty="0">
                <a:solidFill>
                  <a:srgbClr val="FF0000"/>
                </a:solidFill>
                <a:latin typeface="微软雅黑" pitchFamily="34" charset="-122"/>
                <a:ea typeface="微软雅黑" pitchFamily="34" charset="-122"/>
              </a:rPr>
              <a:t>为</a:t>
            </a:r>
            <a:r>
              <a:rPr lang="zh-CN" altLang="en-US" sz="1200" dirty="0" smtClean="0">
                <a:solidFill>
                  <a:srgbClr val="FF0000"/>
                </a:solidFill>
                <a:latin typeface="微软雅黑" pitchFamily="34" charset="-122"/>
                <a:ea typeface="微软雅黑" pitchFamily="34" charset="-122"/>
              </a:rPr>
              <a:t>消费者心目中的排名，并非行业专家的评价</a:t>
            </a:r>
            <a:r>
              <a:rPr lang="zh-CN" altLang="en-US" sz="1200" dirty="0">
                <a:solidFill>
                  <a:srgbClr val="FF0000"/>
                </a:solidFill>
                <a:latin typeface="微软雅黑" pitchFamily="34" charset="-122"/>
                <a:ea typeface="微软雅黑" pitchFamily="34" charset="-122"/>
              </a:rPr>
              <a:t>，</a:t>
            </a:r>
            <a:r>
              <a:rPr lang="zh-CN" altLang="en-US" sz="1200" dirty="0" smtClean="0">
                <a:solidFill>
                  <a:srgbClr val="FF0000"/>
                </a:solidFill>
                <a:latin typeface="微软雅黑" pitchFamily="34" charset="-122"/>
                <a:ea typeface="微软雅黑" pitchFamily="34" charset="-122"/>
              </a:rPr>
              <a:t>不代表医疗美容行业技术水平。</a:t>
            </a:r>
            <a:endParaRPr lang="zh-CN" altLang="en-US" sz="1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4"/>
          <p:cNvGraphicFramePr>
            <a:graphicFrameLocks/>
          </p:cNvGraphicFramePr>
          <p:nvPr>
            <p:extLst>
              <p:ext uri="{D42A27DB-BD31-4B8C-83A1-F6EECF244321}">
                <p14:modId xmlns="" xmlns:p14="http://schemas.microsoft.com/office/powerpoint/2010/main" val="2131513504"/>
              </p:ext>
            </p:extLst>
          </p:nvPr>
        </p:nvGraphicFramePr>
        <p:xfrm>
          <a:off x="4724400" y="1814378"/>
          <a:ext cx="3840481" cy="4119128"/>
        </p:xfrm>
        <a:graphic>
          <a:graphicData uri="http://schemas.openxmlformats.org/drawingml/2006/table">
            <a:tbl>
              <a:tblPr firstRow="1" bandRow="1">
                <a:tableStyleId>{21E4AEA4-8DFA-4A89-87EB-49C32662AFE0}</a:tableStyleId>
              </a:tblPr>
              <a:tblGrid>
                <a:gridCol w="587181"/>
                <a:gridCol w="2459813"/>
                <a:gridCol w="793487"/>
              </a:tblGrid>
              <a:tr h="521108">
                <a:tc>
                  <a:txBody>
                    <a:bodyPr/>
                    <a:lstStyle/>
                    <a:p>
                      <a:pPr algn="ctr"/>
                      <a:r>
                        <a:rPr lang="zh-CN" altLang="en-US" sz="1200" dirty="0" smtClean="0">
                          <a:latin typeface="微软雅黑" pitchFamily="34" charset="-122"/>
                          <a:ea typeface="微软雅黑" pitchFamily="34" charset="-122"/>
                        </a:rPr>
                        <a:t>排名</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整形机构名称</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知晓率</a:t>
                      </a:r>
                      <a:endParaRPr lang="zh-CN" altLang="en-US" sz="1200" dirty="0">
                        <a:latin typeface="微软雅黑" pitchFamily="34" charset="-122"/>
                        <a:ea typeface="微软雅黑" pitchFamily="34" charset="-122"/>
                      </a:endParaRPr>
                    </a:p>
                  </a:txBody>
                  <a:tcPr anchor="ctr"/>
                </a:tc>
              </a:tr>
              <a:tr h="365499">
                <a:tc>
                  <a:txBody>
                    <a:bodyPr/>
                    <a:lstStyle/>
                    <a:p>
                      <a:pPr algn="ctr" fontAlgn="b"/>
                      <a:r>
                        <a:rPr lang="en-US" altLang="zh-CN" sz="1200" u="none" strike="noStrike" dirty="0"/>
                        <a:t>1</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上海真爱美容整形医院</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84.0%</a:t>
                      </a:r>
                    </a:p>
                  </a:txBody>
                  <a:tcPr marL="9525" marR="9525" marT="9525" marB="0" anchor="ctr"/>
                </a:tc>
              </a:tr>
              <a:tr h="365499">
                <a:tc>
                  <a:txBody>
                    <a:bodyPr/>
                    <a:lstStyle/>
                    <a:p>
                      <a:pPr algn="ctr" fontAlgn="b"/>
                      <a:r>
                        <a:rPr lang="en-US" altLang="zh-CN" sz="1200" u="none" strike="noStrike" dirty="0"/>
                        <a:t>2</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上海华美整形医院</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80.0%</a:t>
                      </a:r>
                    </a:p>
                  </a:txBody>
                  <a:tcPr marL="9525" marR="9525" marT="9525" marB="0" anchor="ctr"/>
                </a:tc>
              </a:tr>
              <a:tr h="365499">
                <a:tc>
                  <a:txBody>
                    <a:bodyPr/>
                    <a:lstStyle/>
                    <a:p>
                      <a:pPr algn="ctr" fontAlgn="b"/>
                      <a:r>
                        <a:rPr lang="en-US" altLang="zh-CN" sz="1200" u="none" strike="noStrike" dirty="0"/>
                        <a:t>3</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上海伊莱美医疗美容医院</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68.0%</a:t>
                      </a:r>
                    </a:p>
                  </a:txBody>
                  <a:tcPr marL="9525" marR="9525" marT="9525" marB="0" anchor="ctr"/>
                </a:tc>
              </a:tr>
              <a:tr h="365499">
                <a:tc>
                  <a:txBody>
                    <a:bodyPr/>
                    <a:lstStyle/>
                    <a:p>
                      <a:pPr algn="ctr" fontAlgn="b"/>
                      <a:r>
                        <a:rPr lang="en-US" altLang="zh-CN" sz="1200" u="none" strike="noStrike" dirty="0"/>
                        <a:t>4</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上海时光整形外科医院</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66.0%</a:t>
                      </a:r>
                    </a:p>
                  </a:txBody>
                  <a:tcPr marL="9525" marR="9525" marT="9525" marB="0" anchor="ctr"/>
                </a:tc>
              </a:tr>
              <a:tr h="365499">
                <a:tc>
                  <a:txBody>
                    <a:bodyPr/>
                    <a:lstStyle/>
                    <a:p>
                      <a:pPr algn="ctr" fontAlgn="b"/>
                      <a:r>
                        <a:rPr lang="en-US" altLang="zh-CN" sz="1200" u="none" strike="noStrike" dirty="0"/>
                        <a:t>5</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上海美之源整形外科医院</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54.0%</a:t>
                      </a:r>
                    </a:p>
                  </a:txBody>
                  <a:tcPr marL="9525" marR="9525" marT="9525" marB="0" anchor="ctr"/>
                </a:tc>
              </a:tr>
              <a:tr h="365499">
                <a:tc>
                  <a:txBody>
                    <a:bodyPr/>
                    <a:lstStyle/>
                    <a:p>
                      <a:pPr algn="ctr" fontAlgn="b"/>
                      <a:r>
                        <a:rPr lang="en-US" altLang="zh-CN" sz="1200" u="none" strike="noStrike" dirty="0"/>
                        <a:t>6</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艺星整形医院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smtClean="0">
                          <a:solidFill>
                            <a:srgbClr val="000000"/>
                          </a:solidFill>
                          <a:latin typeface="微软雅黑" pitchFamily="34" charset="-122"/>
                          <a:ea typeface="微软雅黑" pitchFamily="34" charset="-122"/>
                        </a:rPr>
                        <a:t>10%</a:t>
                      </a:r>
                    </a:p>
                  </a:txBody>
                  <a:tcPr marL="9525" marR="9525" marT="9525" marB="0" anchor="ctr"/>
                </a:tc>
              </a:tr>
              <a:tr h="365499">
                <a:tc>
                  <a:txBody>
                    <a:bodyPr/>
                    <a:lstStyle/>
                    <a:p>
                      <a:pPr algn="ctr" fontAlgn="b"/>
                      <a:r>
                        <a:rPr lang="en-US" altLang="zh-CN" sz="1200" u="none" strike="noStrike" dirty="0"/>
                        <a:t>7</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玫瑰医疗美容医院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smtClean="0">
                          <a:solidFill>
                            <a:srgbClr val="000000"/>
                          </a:solidFill>
                          <a:latin typeface="微软雅黑" pitchFamily="34" charset="-122"/>
                          <a:ea typeface="微软雅黑" pitchFamily="34" charset="-122"/>
                        </a:rPr>
                        <a:t>10%</a:t>
                      </a:r>
                      <a:endParaRPr lang="en-US" altLang="zh-CN" sz="1200" b="0" i="0" u="none" strike="noStrike" dirty="0">
                        <a:solidFill>
                          <a:srgbClr val="000000"/>
                        </a:solidFill>
                        <a:latin typeface="微软雅黑" pitchFamily="34" charset="-122"/>
                        <a:ea typeface="微软雅黑" pitchFamily="34" charset="-122"/>
                      </a:endParaRPr>
                    </a:p>
                  </a:txBody>
                  <a:tcPr marL="9525" marR="9525" marT="9525" marB="0" anchor="ctr"/>
                </a:tc>
              </a:tr>
              <a:tr h="349396">
                <a:tc>
                  <a:txBody>
                    <a:bodyPr/>
                    <a:lstStyle/>
                    <a:p>
                      <a:pPr algn="ctr" fontAlgn="b"/>
                      <a:r>
                        <a:rPr lang="en-US" altLang="zh-CN" sz="1200" u="none" strike="noStrike" dirty="0"/>
                        <a:t>8</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伊薇美容医院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smtClean="0">
                          <a:solidFill>
                            <a:srgbClr val="000000"/>
                          </a:solidFill>
                          <a:latin typeface="微软雅黑" pitchFamily="34" charset="-122"/>
                          <a:ea typeface="微软雅黑" pitchFamily="34" charset="-122"/>
                        </a:rPr>
                        <a:t>3%</a:t>
                      </a:r>
                      <a:endParaRPr lang="en-US" altLang="zh-CN" sz="1200" b="0" i="0" u="none" strike="noStrike" dirty="0">
                        <a:solidFill>
                          <a:srgbClr val="000000"/>
                        </a:solidFill>
                        <a:latin typeface="微软雅黑" pitchFamily="34" charset="-122"/>
                        <a:ea typeface="微软雅黑" pitchFamily="34" charset="-122"/>
                      </a:endParaRPr>
                    </a:p>
                  </a:txBody>
                  <a:tcPr marL="9525" marR="9525" marT="9525" marB="0" anchor="ctr"/>
                </a:tc>
              </a:tr>
              <a:tr h="385331">
                <a:tc>
                  <a:txBody>
                    <a:bodyPr/>
                    <a:lstStyle/>
                    <a:p>
                      <a:pPr algn="ctr" fontAlgn="b"/>
                      <a:r>
                        <a:rPr lang="en-US" altLang="zh-CN" sz="1200" u="none" strike="noStrike" dirty="0"/>
                        <a:t>9</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上海仁爱医院整形美容科</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smtClean="0">
                          <a:solidFill>
                            <a:srgbClr val="000000"/>
                          </a:solidFill>
                          <a:latin typeface="微软雅黑" pitchFamily="34" charset="-122"/>
                          <a:ea typeface="微软雅黑" pitchFamily="34" charset="-122"/>
                        </a:rPr>
                        <a:t>3%</a:t>
                      </a:r>
                    </a:p>
                  </a:txBody>
                  <a:tcPr marL="9525" marR="9525" marT="9525" marB="0" anchor="ctr"/>
                </a:tc>
              </a:tr>
              <a:tr h="304800">
                <a:tc>
                  <a:txBody>
                    <a:bodyPr/>
                    <a:lstStyle/>
                    <a:p>
                      <a:pPr algn="ctr" fontAlgn="b"/>
                      <a:r>
                        <a:rPr lang="en-US" altLang="zh-CN" sz="1200" u="none" strike="noStrike" dirty="0"/>
                        <a:t>10</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上海华澳整形美容医疗中心</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3%</a:t>
                      </a:r>
                      <a:endParaRPr lang="en-US" altLang="zh-CN" sz="1200" b="0" i="0" u="none" strike="noStrike" dirty="0">
                        <a:latin typeface="微软雅黑" pitchFamily="34" charset="-122"/>
                      </a:endParaRPr>
                    </a:p>
                  </a:txBody>
                  <a:tcPr marL="9525" marR="9525" marT="9525" marB="0" anchor="ctr"/>
                </a:tc>
              </a:tr>
            </a:tbl>
          </a:graphicData>
        </a:graphic>
      </p:graphicFrame>
      <p:graphicFrame>
        <p:nvGraphicFramePr>
          <p:cNvPr id="5" name="内容占位符 4"/>
          <p:cNvGraphicFramePr>
            <a:graphicFrameLocks noGrp="1"/>
          </p:cNvGraphicFramePr>
          <p:nvPr>
            <p:ph idx="1"/>
            <p:extLst>
              <p:ext uri="{D42A27DB-BD31-4B8C-83A1-F6EECF244321}">
                <p14:modId xmlns="" xmlns:p14="http://schemas.microsoft.com/office/powerpoint/2010/main" val="4155016547"/>
              </p:ext>
            </p:extLst>
          </p:nvPr>
        </p:nvGraphicFramePr>
        <p:xfrm>
          <a:off x="585787" y="1814378"/>
          <a:ext cx="4062413" cy="4163779"/>
        </p:xfrm>
        <a:graphic>
          <a:graphicData uri="http://schemas.openxmlformats.org/drawingml/2006/table">
            <a:tbl>
              <a:tblPr firstRow="1" bandRow="1">
                <a:tableStyleId>{5C22544A-7EE6-4342-B048-85BDC9FD1C3A}</a:tableStyleId>
              </a:tblPr>
              <a:tblGrid>
                <a:gridCol w="531642"/>
                <a:gridCol w="2844971"/>
                <a:gridCol w="685800"/>
              </a:tblGrid>
              <a:tr h="500991">
                <a:tc>
                  <a:txBody>
                    <a:bodyPr/>
                    <a:lstStyle/>
                    <a:p>
                      <a:pPr algn="ctr"/>
                      <a:r>
                        <a:rPr lang="zh-CN" altLang="en-US" sz="1200" dirty="0" smtClean="0">
                          <a:latin typeface="微软雅黑" pitchFamily="34" charset="-122"/>
                          <a:ea typeface="微软雅黑" pitchFamily="34" charset="-122"/>
                        </a:rPr>
                        <a:t>排名</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整形机构名称</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知晓率</a:t>
                      </a:r>
                      <a:endParaRPr lang="zh-CN" altLang="en-US" sz="1200" dirty="0">
                        <a:latin typeface="微软雅黑" pitchFamily="34" charset="-122"/>
                        <a:ea typeface="微软雅黑" pitchFamily="34" charset="-122"/>
                      </a:endParaRPr>
                    </a:p>
                  </a:txBody>
                  <a:tcPr anchor="ctr"/>
                </a:tc>
              </a:tr>
              <a:tr h="361408">
                <a:tc>
                  <a:txBody>
                    <a:bodyPr/>
                    <a:lstStyle/>
                    <a:p>
                      <a:pPr algn="ctr" fontAlgn="b"/>
                      <a:r>
                        <a:rPr lang="en-US" altLang="zh-CN" sz="1200" b="0" i="0" u="none" strike="noStrike" dirty="0">
                          <a:latin typeface="微软雅黑" pitchFamily="34" charset="-122"/>
                          <a:ea typeface="微软雅黑" pitchFamily="34" charset="-122"/>
                        </a:rPr>
                        <a:t>1</a:t>
                      </a:r>
                    </a:p>
                  </a:txBody>
                  <a:tcPr marL="9525" marR="9525" marT="9525"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zh-CN" altLang="en-US" sz="1200" b="0" i="0" u="none" strike="noStrike" dirty="0" smtClean="0">
                          <a:solidFill>
                            <a:srgbClr val="000000"/>
                          </a:solidFill>
                          <a:latin typeface="微软雅黑" pitchFamily="34" charset="-122"/>
                          <a:ea typeface="微软雅黑" pitchFamily="34" charset="-122"/>
                        </a:rPr>
                        <a:t>上海交通大学医学院附属第九人民医院整复外科</a:t>
                      </a:r>
                    </a:p>
                  </a:txBody>
                  <a:tcPr marL="9525" marR="9525" marT="9525" marB="0" anchor="ctr"/>
                </a:tc>
                <a:tc>
                  <a:txBody>
                    <a:bodyPr/>
                    <a:lstStyle/>
                    <a:p>
                      <a:pPr algn="ctr" fontAlgn="t"/>
                      <a:r>
                        <a:rPr lang="en-US" altLang="zh-CN" sz="1200" b="0" i="0" u="none" strike="noStrike" dirty="0" smtClean="0">
                          <a:solidFill>
                            <a:srgbClr val="000000"/>
                          </a:solidFill>
                          <a:latin typeface="微软雅黑" pitchFamily="34" charset="-122"/>
                          <a:ea typeface="微软雅黑" pitchFamily="34" charset="-122"/>
                        </a:rPr>
                        <a:t>81.0</a:t>
                      </a:r>
                      <a:r>
                        <a:rPr lang="en-US" altLang="zh-CN" sz="1200" b="0" i="0" u="none" strike="noStrike" dirty="0">
                          <a:solidFill>
                            <a:srgbClr val="000000"/>
                          </a:solidFill>
                          <a:latin typeface="微软雅黑" pitchFamily="34" charset="-122"/>
                          <a:ea typeface="微软雅黑" pitchFamily="34" charset="-122"/>
                        </a:rPr>
                        <a:t>%</a:t>
                      </a:r>
                    </a:p>
                  </a:txBody>
                  <a:tcPr marL="9525" marR="9525" marT="9525" marB="0" anchor="ctr"/>
                </a:tc>
              </a:tr>
              <a:tr h="368485">
                <a:tc>
                  <a:txBody>
                    <a:bodyPr/>
                    <a:lstStyle/>
                    <a:p>
                      <a:pPr algn="ctr" fontAlgn="b"/>
                      <a:r>
                        <a:rPr lang="en-US" altLang="zh-CN" sz="1200" b="0" i="0" u="none" strike="noStrike" dirty="0">
                          <a:latin typeface="微软雅黑" pitchFamily="34" charset="-122"/>
                          <a:ea typeface="微软雅黑" pitchFamily="34" charset="-122"/>
                        </a:rPr>
                        <a:t>2</a:t>
                      </a:r>
                    </a:p>
                  </a:txBody>
                  <a:tcPr marL="9525" marR="9525" marT="9525"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zh-CN" altLang="en-US" sz="1200" b="0" i="0" u="none" strike="noStrike" dirty="0" smtClean="0">
                          <a:solidFill>
                            <a:srgbClr val="000000"/>
                          </a:solidFill>
                          <a:latin typeface="微软雅黑" pitchFamily="34" charset="-122"/>
                          <a:ea typeface="微软雅黑" pitchFamily="34" charset="-122"/>
                        </a:rPr>
                        <a:t>复旦大学附属中山医院整形外科</a:t>
                      </a:r>
                    </a:p>
                  </a:txBody>
                  <a:tcPr marL="9525" marR="9525" marT="9525" marB="0" anchor="ctr"/>
                </a:tc>
                <a:tc>
                  <a:txBody>
                    <a:bodyPr/>
                    <a:lstStyle/>
                    <a:p>
                      <a:pPr algn="ctr" fontAlgn="t"/>
                      <a:r>
                        <a:rPr lang="en-US" altLang="zh-CN" sz="1200" b="0" i="0" u="none" strike="noStrike" dirty="0" smtClean="0">
                          <a:solidFill>
                            <a:srgbClr val="000000"/>
                          </a:solidFill>
                          <a:latin typeface="微软雅黑" pitchFamily="34" charset="-122"/>
                          <a:ea typeface="微软雅黑" pitchFamily="34" charset="-122"/>
                        </a:rPr>
                        <a:t>72.0</a:t>
                      </a:r>
                      <a:r>
                        <a:rPr lang="en-US" altLang="zh-CN" sz="1200" b="0" i="0" u="none" strike="noStrike" dirty="0">
                          <a:solidFill>
                            <a:srgbClr val="000000"/>
                          </a:solidFill>
                          <a:latin typeface="微软雅黑" pitchFamily="34" charset="-122"/>
                          <a:ea typeface="微软雅黑" pitchFamily="34" charset="-122"/>
                        </a:rPr>
                        <a:t>%</a:t>
                      </a:r>
                    </a:p>
                  </a:txBody>
                  <a:tcPr marL="9525" marR="9525" marT="9525" marB="0" anchor="ctr"/>
                </a:tc>
              </a:tr>
              <a:tr h="368485">
                <a:tc>
                  <a:txBody>
                    <a:bodyPr/>
                    <a:lstStyle/>
                    <a:p>
                      <a:pPr algn="ctr" fontAlgn="b"/>
                      <a:r>
                        <a:rPr lang="en-US" altLang="zh-CN" sz="1200" b="0" i="0" u="none" strike="noStrike" dirty="0">
                          <a:latin typeface="微软雅黑" pitchFamily="34" charset="-122"/>
                          <a:ea typeface="微软雅黑" pitchFamily="34" charset="-122"/>
                        </a:rPr>
                        <a:t>3</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上海交通大学医学院附属新华医院整形外科</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50.0%</a:t>
                      </a:r>
                    </a:p>
                  </a:txBody>
                  <a:tcPr marL="9525" marR="9525" marT="9525" marB="0" anchor="ctr"/>
                </a:tc>
              </a:tr>
              <a:tr h="361408">
                <a:tc>
                  <a:txBody>
                    <a:bodyPr/>
                    <a:lstStyle/>
                    <a:p>
                      <a:pPr algn="ctr" fontAlgn="b"/>
                      <a:r>
                        <a:rPr lang="en-US" altLang="zh-CN" sz="1200" b="0" i="0" u="none" strike="noStrike" dirty="0">
                          <a:latin typeface="微软雅黑" pitchFamily="34" charset="-122"/>
                          <a:ea typeface="微软雅黑" pitchFamily="34" charset="-122"/>
                        </a:rPr>
                        <a:t>4</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上海第二军医大学附属长征医院整形美容部</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44.0%</a:t>
                      </a:r>
                    </a:p>
                  </a:txBody>
                  <a:tcPr marL="9525" marR="9525" marT="9525" marB="0" anchor="ctr"/>
                </a:tc>
              </a:tr>
              <a:tr h="361408">
                <a:tc>
                  <a:txBody>
                    <a:bodyPr/>
                    <a:lstStyle/>
                    <a:p>
                      <a:pPr algn="ctr" fontAlgn="b"/>
                      <a:r>
                        <a:rPr lang="en-US" altLang="zh-CN" sz="1200" b="0" i="0" u="none" strike="noStrike" dirty="0">
                          <a:latin typeface="微软雅黑" pitchFamily="34" charset="-122"/>
                          <a:ea typeface="微软雅黑" pitchFamily="34" charset="-122"/>
                        </a:rPr>
                        <a:t>5</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上海交通大学附属第六人民医院整形外科</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40.0%</a:t>
                      </a:r>
                    </a:p>
                  </a:txBody>
                  <a:tcPr marL="9525" marR="9525" marT="9525" marB="0" anchor="ctr"/>
                </a:tc>
              </a:tr>
              <a:tr h="361408">
                <a:tc>
                  <a:txBody>
                    <a:bodyPr/>
                    <a:lstStyle/>
                    <a:p>
                      <a:pPr algn="ctr" fontAlgn="b"/>
                      <a:r>
                        <a:rPr lang="en-US" altLang="zh-CN" sz="1200" b="0" i="0" u="none" strike="noStrike" dirty="0">
                          <a:latin typeface="微软雅黑" pitchFamily="34" charset="-122"/>
                          <a:ea typeface="微软雅黑" pitchFamily="34" charset="-122"/>
                        </a:rPr>
                        <a:t>6</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武警上海市总队医院整形美容科</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38.0%</a:t>
                      </a:r>
                    </a:p>
                  </a:txBody>
                  <a:tcPr marL="9525" marR="9525" marT="9525" marB="0" anchor="ctr"/>
                </a:tc>
              </a:tr>
              <a:tr h="361408">
                <a:tc>
                  <a:txBody>
                    <a:bodyPr/>
                    <a:lstStyle/>
                    <a:p>
                      <a:pPr algn="ctr" fontAlgn="b"/>
                      <a:r>
                        <a:rPr lang="en-US" altLang="zh-CN" sz="1200" b="0" i="0" u="none" strike="noStrike" dirty="0">
                          <a:latin typeface="微软雅黑" pitchFamily="34" charset="-122"/>
                          <a:ea typeface="微软雅黑" pitchFamily="34" charset="-122"/>
                        </a:rPr>
                        <a:t>7</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上海市第一人民医院整形外科</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28.0%</a:t>
                      </a:r>
                    </a:p>
                  </a:txBody>
                  <a:tcPr marL="9525" marR="9525" marT="9525" marB="0" anchor="ctr"/>
                </a:tc>
              </a:tr>
              <a:tr h="361408">
                <a:tc>
                  <a:txBody>
                    <a:bodyPr/>
                    <a:lstStyle/>
                    <a:p>
                      <a:pPr algn="ctr" fontAlgn="b"/>
                      <a:r>
                        <a:rPr lang="en-US" altLang="zh-CN" sz="1200" b="0" i="0" u="none" strike="noStrike" dirty="0">
                          <a:latin typeface="微软雅黑" pitchFamily="34" charset="-122"/>
                          <a:ea typeface="微软雅黑" pitchFamily="34" charset="-122"/>
                        </a:rPr>
                        <a:t>8</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第二军医大学附属长海医院整形外科</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26.0%</a:t>
                      </a:r>
                    </a:p>
                  </a:txBody>
                  <a:tcPr marL="9525" marR="9525" marT="9525" marB="0" anchor="ctr"/>
                </a:tc>
              </a:tr>
              <a:tr h="361408">
                <a:tc>
                  <a:txBody>
                    <a:bodyPr/>
                    <a:lstStyle/>
                    <a:p>
                      <a:pPr algn="ctr" fontAlgn="b"/>
                      <a:r>
                        <a:rPr lang="en-US" altLang="zh-CN" sz="1200" b="0" i="0" u="none" strike="noStrike" dirty="0">
                          <a:latin typeface="微软雅黑" pitchFamily="34" charset="-122"/>
                          <a:ea typeface="微软雅黑" pitchFamily="34" charset="-122"/>
                        </a:rPr>
                        <a:t>9</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华东曙光医院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18%</a:t>
                      </a:r>
                      <a:endParaRPr lang="en-US" altLang="zh-CN" sz="1200" b="0" i="0" u="none" strike="noStrike" dirty="0">
                        <a:latin typeface="微软雅黑" pitchFamily="34" charset="-122"/>
                      </a:endParaRPr>
                    </a:p>
                  </a:txBody>
                  <a:tcPr marL="9525" marR="9525" marT="9525" marB="0" anchor="ctr"/>
                </a:tc>
              </a:tr>
              <a:tr h="361408">
                <a:tc>
                  <a:txBody>
                    <a:bodyPr/>
                    <a:lstStyle/>
                    <a:p>
                      <a:pPr algn="ctr" fontAlgn="b"/>
                      <a:r>
                        <a:rPr lang="en-US" altLang="zh-CN" sz="1200" b="0" i="0" u="none" strike="noStrike" dirty="0">
                          <a:latin typeface="微软雅黑" pitchFamily="34" charset="-122"/>
                          <a:ea typeface="微软雅黑" pitchFamily="34" charset="-122"/>
                        </a:rPr>
                        <a:t>10</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复旦大学附属华山医院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b"/>
                      <a:r>
                        <a:rPr lang="en-US" altLang="zh-CN" sz="1200" b="0" i="0" u="none" strike="noStrike" dirty="0" smtClean="0">
                          <a:latin typeface="微软雅黑" pitchFamily="34" charset="-122"/>
                        </a:rPr>
                        <a:t>6.5%</a:t>
                      </a:r>
                      <a:endParaRPr lang="en-US" altLang="zh-CN" sz="1200" b="0" i="0" u="none" strike="noStrike" dirty="0">
                        <a:latin typeface="微软雅黑" pitchFamily="34" charset="-122"/>
                      </a:endParaRPr>
                    </a:p>
                  </a:txBody>
                  <a:tcPr marL="9525" marR="9525" marT="9525" marB="0" anchor="ctr"/>
                </a:tc>
              </a:tr>
            </a:tbl>
          </a:graphicData>
        </a:graphic>
      </p:graphicFrame>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dirty="0" smtClean="0"/>
              <a:t>上海消费者</a:t>
            </a:r>
            <a:r>
              <a:rPr lang="zh-CN" altLang="en-US" dirty="0"/>
              <a:t>知晓度最高的医疗美容机构</a:t>
            </a:r>
            <a:endParaRPr lang="zh-CN" altLang="en-US" sz="2400" dirty="0" smtClean="0"/>
          </a:p>
        </p:txBody>
      </p:sp>
      <p:sp>
        <p:nvSpPr>
          <p:cNvPr id="7" name="TextBox 6"/>
          <p:cNvSpPr txBox="1"/>
          <p:nvPr/>
        </p:nvSpPr>
        <p:spPr>
          <a:xfrm>
            <a:off x="457200" y="1295400"/>
            <a:ext cx="4186238" cy="314325"/>
          </a:xfrm>
          <a:prstGeom prst="rect">
            <a:avLst/>
          </a:prstGeom>
          <a:noFill/>
        </p:spPr>
        <p:txBody>
          <a:bodyPr wrap="square" rtlCol="0">
            <a:spAutoFit/>
          </a:bodyPr>
          <a:lstStyle/>
          <a:p>
            <a:pPr algn="ctr"/>
            <a:r>
              <a:rPr lang="zh-CN" altLang="en-US" sz="1400" b="1" dirty="0">
                <a:latin typeface="微软雅黑" pitchFamily="34" charset="-122"/>
                <a:ea typeface="微软雅黑" pitchFamily="34" charset="-122"/>
              </a:rPr>
              <a:t>上海消费者知晓度最高的医疗美容机构（</a:t>
            </a:r>
            <a:r>
              <a:rPr lang="zh-CN" altLang="en-US" sz="1400" b="1" dirty="0" smtClean="0">
                <a:latin typeface="微软雅黑" pitchFamily="34" charset="-122"/>
                <a:ea typeface="微软雅黑" pitchFamily="34" charset="-122"/>
              </a:rPr>
              <a:t>公立）</a:t>
            </a:r>
            <a:endParaRPr lang="zh-CN" altLang="en-US" sz="1400" b="1" dirty="0">
              <a:latin typeface="微软雅黑" pitchFamily="34" charset="-122"/>
              <a:ea typeface="微软雅黑" pitchFamily="34" charset="-122"/>
            </a:endParaRPr>
          </a:p>
        </p:txBody>
      </p:sp>
      <p:sp>
        <p:nvSpPr>
          <p:cNvPr id="8" name="TextBox 7"/>
          <p:cNvSpPr txBox="1"/>
          <p:nvPr/>
        </p:nvSpPr>
        <p:spPr>
          <a:xfrm>
            <a:off x="4495800" y="1295400"/>
            <a:ext cx="4038600" cy="307777"/>
          </a:xfrm>
          <a:prstGeom prst="rect">
            <a:avLst/>
          </a:prstGeom>
          <a:noFill/>
        </p:spPr>
        <p:txBody>
          <a:bodyPr wrap="square" rtlCol="0">
            <a:spAutoFit/>
          </a:bodyPr>
          <a:lstStyle/>
          <a:p>
            <a:pPr algn="ctr"/>
            <a:r>
              <a:rPr lang="zh-CN" altLang="en-US" sz="1400" b="1" dirty="0">
                <a:latin typeface="微软雅黑" pitchFamily="34" charset="-122"/>
                <a:ea typeface="微软雅黑" pitchFamily="34" charset="-122"/>
              </a:rPr>
              <a:t>上海消费者知晓度最高的医疗美容机构（</a:t>
            </a:r>
            <a:r>
              <a:rPr lang="zh-CN" altLang="en-US" sz="1400" b="1" dirty="0" smtClean="0">
                <a:latin typeface="微软雅黑" pitchFamily="34" charset="-122"/>
                <a:ea typeface="微软雅黑" pitchFamily="34" charset="-122"/>
              </a:rPr>
              <a:t>私立）</a:t>
            </a:r>
            <a:endParaRPr lang="zh-CN" altLang="en-US" sz="1400" b="1" dirty="0">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73</a:t>
            </a:fld>
            <a:endParaRPr lang="en-US" altLang="zh-CN"/>
          </a:p>
        </p:txBody>
      </p:sp>
      <p:sp>
        <p:nvSpPr>
          <p:cNvPr id="9" name="矩形 8"/>
          <p:cNvSpPr/>
          <p:nvPr/>
        </p:nvSpPr>
        <p:spPr>
          <a:xfrm>
            <a:off x="533400" y="6047601"/>
            <a:ext cx="8001000" cy="276999"/>
          </a:xfrm>
          <a:prstGeom prst="rect">
            <a:avLst/>
          </a:prstGeom>
        </p:spPr>
        <p:txBody>
          <a:bodyPr wrap="square">
            <a:spAutoFit/>
          </a:bodyPr>
          <a:lstStyle/>
          <a:p>
            <a:r>
              <a:rPr lang="zh-CN" altLang="en-US" sz="1200" dirty="0">
                <a:solidFill>
                  <a:srgbClr val="FF0000"/>
                </a:solidFill>
                <a:latin typeface="微软雅黑" pitchFamily="34" charset="-122"/>
                <a:ea typeface="微软雅黑" pitchFamily="34" charset="-122"/>
              </a:rPr>
              <a:t>注</a:t>
            </a:r>
            <a:r>
              <a:rPr lang="zh-CN" altLang="en-US" sz="1200" dirty="0" smtClean="0">
                <a:solidFill>
                  <a:srgbClr val="FF0000"/>
                </a:solidFill>
                <a:latin typeface="微软雅黑" pitchFamily="34" charset="-122"/>
                <a:ea typeface="微软雅黑" pitchFamily="34" charset="-122"/>
              </a:rPr>
              <a:t>：本次医疗美容机构调研结果仅</a:t>
            </a:r>
            <a:r>
              <a:rPr lang="zh-CN" altLang="en-US" sz="1200" dirty="0">
                <a:solidFill>
                  <a:srgbClr val="FF0000"/>
                </a:solidFill>
                <a:latin typeface="微软雅黑" pitchFamily="34" charset="-122"/>
                <a:ea typeface="微软雅黑" pitchFamily="34" charset="-122"/>
              </a:rPr>
              <a:t>为</a:t>
            </a:r>
            <a:r>
              <a:rPr lang="zh-CN" altLang="en-US" sz="1200" dirty="0" smtClean="0">
                <a:solidFill>
                  <a:srgbClr val="FF0000"/>
                </a:solidFill>
                <a:latin typeface="微软雅黑" pitchFamily="34" charset="-122"/>
                <a:ea typeface="微软雅黑" pitchFamily="34" charset="-122"/>
              </a:rPr>
              <a:t>消费者心目中的排名，并非行业专家的评价</a:t>
            </a:r>
            <a:r>
              <a:rPr lang="zh-CN" altLang="en-US" sz="1200" dirty="0">
                <a:solidFill>
                  <a:srgbClr val="FF0000"/>
                </a:solidFill>
                <a:latin typeface="微软雅黑" pitchFamily="34" charset="-122"/>
                <a:ea typeface="微软雅黑" pitchFamily="34" charset="-122"/>
              </a:rPr>
              <a:t>，</a:t>
            </a:r>
            <a:r>
              <a:rPr lang="zh-CN" altLang="en-US" sz="1200" dirty="0" smtClean="0">
                <a:solidFill>
                  <a:srgbClr val="FF0000"/>
                </a:solidFill>
                <a:latin typeface="微软雅黑" pitchFamily="34" charset="-122"/>
                <a:ea typeface="微软雅黑" pitchFamily="34" charset="-122"/>
              </a:rPr>
              <a:t>不代表医疗美容行业技术水平。</a:t>
            </a:r>
            <a:endParaRPr lang="zh-CN" altLang="en-US" sz="1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4"/>
          <p:cNvGraphicFramePr>
            <a:graphicFrameLocks/>
          </p:cNvGraphicFramePr>
          <p:nvPr>
            <p:extLst>
              <p:ext uri="{D42A27DB-BD31-4B8C-83A1-F6EECF244321}">
                <p14:modId xmlns="" xmlns:p14="http://schemas.microsoft.com/office/powerpoint/2010/main" val="1748115035"/>
              </p:ext>
            </p:extLst>
          </p:nvPr>
        </p:nvGraphicFramePr>
        <p:xfrm>
          <a:off x="4724401" y="1818617"/>
          <a:ext cx="3809999" cy="4124983"/>
        </p:xfrm>
        <a:graphic>
          <a:graphicData uri="http://schemas.openxmlformats.org/drawingml/2006/table">
            <a:tbl>
              <a:tblPr firstRow="1" bandRow="1">
                <a:tableStyleId>{21E4AEA4-8DFA-4A89-87EB-49C32662AFE0}</a:tableStyleId>
              </a:tblPr>
              <a:tblGrid>
                <a:gridCol w="533399"/>
                <a:gridCol w="2590800"/>
                <a:gridCol w="685800"/>
              </a:tblGrid>
              <a:tr h="756943">
                <a:tc>
                  <a:txBody>
                    <a:bodyPr/>
                    <a:lstStyle/>
                    <a:p>
                      <a:pPr algn="ctr"/>
                      <a:r>
                        <a:rPr lang="zh-CN" altLang="en-US" sz="1200" dirty="0" smtClean="0">
                          <a:latin typeface="微软雅黑" pitchFamily="34" charset="-122"/>
                          <a:ea typeface="微软雅黑" pitchFamily="34" charset="-122"/>
                        </a:rPr>
                        <a:t>排名</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整形机构名称</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知晓率</a:t>
                      </a:r>
                      <a:endParaRPr lang="zh-CN" altLang="en-US" sz="1200" dirty="0">
                        <a:latin typeface="微软雅黑" pitchFamily="34" charset="-122"/>
                        <a:ea typeface="微软雅黑" pitchFamily="34" charset="-122"/>
                      </a:endParaRPr>
                    </a:p>
                  </a:txBody>
                  <a:tcPr anchor="ctr"/>
                </a:tc>
              </a:tr>
              <a:tr h="834767">
                <a:tc>
                  <a:txBody>
                    <a:bodyPr/>
                    <a:lstStyle/>
                    <a:p>
                      <a:pPr algn="ctr" fontAlgn="b"/>
                      <a:r>
                        <a:rPr lang="en-US" altLang="zh-CN" sz="1200" u="none" strike="noStrike" dirty="0"/>
                        <a:t>1</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广州曙光医学美容医院</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96.0%</a:t>
                      </a:r>
                    </a:p>
                  </a:txBody>
                  <a:tcPr marL="9525" marR="9525" marT="9525" marB="0" anchor="ctr"/>
                </a:tc>
              </a:tr>
              <a:tr h="834767">
                <a:tc>
                  <a:txBody>
                    <a:bodyPr/>
                    <a:lstStyle/>
                    <a:p>
                      <a:pPr algn="ctr" fontAlgn="b"/>
                      <a:r>
                        <a:rPr lang="en-US" altLang="zh-CN" sz="1200" u="none" strike="noStrike" dirty="0"/>
                        <a:t>2</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广州广美整形美容医院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80.0%</a:t>
                      </a:r>
                    </a:p>
                  </a:txBody>
                  <a:tcPr marL="9525" marR="9525" marT="9525" marB="0" anchor="ctr"/>
                </a:tc>
              </a:tr>
              <a:tr h="834767">
                <a:tc>
                  <a:txBody>
                    <a:bodyPr/>
                    <a:lstStyle/>
                    <a:p>
                      <a:pPr algn="ctr" fontAlgn="b"/>
                      <a:r>
                        <a:rPr lang="en-US" altLang="zh-CN" sz="1200" u="none" strike="noStrike" dirty="0"/>
                        <a:t>3</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广州美莱美容医院（美莱</a:t>
                      </a:r>
                      <a:r>
                        <a:rPr lang="zh-CN" altLang="en-US" sz="1200" b="0" i="0" u="none" strike="noStrike" dirty="0">
                          <a:solidFill>
                            <a:srgbClr val="000000"/>
                          </a:solidFill>
                          <a:latin typeface="微软雅黑" pitchFamily="34" charset="-122"/>
                          <a:ea typeface="微软雅黑" pitchFamily="34" charset="-122"/>
                        </a:rPr>
                        <a:t>华南旗舰</a:t>
                      </a:r>
                      <a:r>
                        <a:rPr lang="zh-CN" altLang="en-US" sz="1200" b="0" i="0" u="none" strike="noStrike" dirty="0" smtClean="0">
                          <a:solidFill>
                            <a:srgbClr val="000000"/>
                          </a:solidFill>
                          <a:latin typeface="微软雅黑" pitchFamily="34" charset="-122"/>
                          <a:ea typeface="微软雅黑" pitchFamily="34" charset="-122"/>
                        </a:rPr>
                        <a:t>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68.0%</a:t>
                      </a:r>
                    </a:p>
                  </a:txBody>
                  <a:tcPr marL="9525" marR="9525" marT="9525" marB="0" anchor="ctr"/>
                </a:tc>
              </a:tr>
              <a:tr h="863739">
                <a:tc>
                  <a:txBody>
                    <a:bodyPr/>
                    <a:lstStyle/>
                    <a:p>
                      <a:pPr algn="ctr" fontAlgn="b"/>
                      <a:r>
                        <a:rPr lang="en-US" altLang="zh-CN" sz="1200" u="none" strike="noStrike" dirty="0"/>
                        <a:t>4</a:t>
                      </a:r>
                      <a:endParaRPr lang="en-US" altLang="zh-CN" sz="1200" b="0" i="0" u="none" strike="noStrike" dirty="0">
                        <a:latin typeface="微软雅黑" pitchFamily="34" charset="-122"/>
                        <a:ea typeface="微软雅黑" pitchFamily="34" charset="-122"/>
                      </a:endParaRP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广州美恩医学整形美容医院</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ea typeface="微软雅黑" pitchFamily="34" charset="-122"/>
                        </a:rPr>
                        <a:t>66.0%</a:t>
                      </a:r>
                    </a:p>
                  </a:txBody>
                  <a:tcPr marL="9525" marR="9525" marT="9525" marB="0" anchor="ctr"/>
                </a:tc>
              </a:tr>
            </a:tbl>
          </a:graphicData>
        </a:graphic>
      </p:graphicFrame>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dirty="0" smtClean="0"/>
              <a:t>广州消费者</a:t>
            </a:r>
            <a:r>
              <a:rPr lang="zh-CN" altLang="en-US" dirty="0"/>
              <a:t>知晓度最高的医疗美容机构</a:t>
            </a:r>
            <a:endParaRPr lang="zh-CN" altLang="en-US" sz="2400" dirty="0" smtClean="0"/>
          </a:p>
        </p:txBody>
      </p:sp>
      <p:sp>
        <p:nvSpPr>
          <p:cNvPr id="7" name="TextBox 6"/>
          <p:cNvSpPr txBox="1"/>
          <p:nvPr/>
        </p:nvSpPr>
        <p:spPr>
          <a:xfrm>
            <a:off x="609600" y="1295400"/>
            <a:ext cx="3962400" cy="307777"/>
          </a:xfrm>
          <a:prstGeom prst="rect">
            <a:avLst/>
          </a:prstGeom>
          <a:noFill/>
        </p:spPr>
        <p:txBody>
          <a:bodyPr wrap="square" rtlCol="0">
            <a:spAutoFit/>
          </a:bodyPr>
          <a:lstStyle/>
          <a:p>
            <a:r>
              <a:rPr lang="zh-CN" altLang="en-US" sz="1400" b="1" dirty="0">
                <a:latin typeface="微软雅黑" pitchFamily="34" charset="-122"/>
                <a:ea typeface="微软雅黑" pitchFamily="34" charset="-122"/>
              </a:rPr>
              <a:t>广州消费者知晓度最高的医疗美容机构（</a:t>
            </a:r>
            <a:r>
              <a:rPr lang="zh-CN" altLang="en-US" sz="1400" b="1" dirty="0" smtClean="0">
                <a:latin typeface="微软雅黑" pitchFamily="34" charset="-122"/>
                <a:ea typeface="微软雅黑" pitchFamily="34" charset="-122"/>
              </a:rPr>
              <a:t>公立）</a:t>
            </a:r>
            <a:endParaRPr lang="zh-CN" altLang="en-US" sz="1400" b="1" dirty="0">
              <a:latin typeface="微软雅黑" pitchFamily="34" charset="-122"/>
              <a:ea typeface="微软雅黑" pitchFamily="34" charset="-122"/>
            </a:endParaRPr>
          </a:p>
        </p:txBody>
      </p:sp>
      <p:sp>
        <p:nvSpPr>
          <p:cNvPr id="8" name="TextBox 7"/>
          <p:cNvSpPr txBox="1"/>
          <p:nvPr/>
        </p:nvSpPr>
        <p:spPr>
          <a:xfrm>
            <a:off x="4724400" y="1295400"/>
            <a:ext cx="3962400" cy="307777"/>
          </a:xfrm>
          <a:prstGeom prst="rect">
            <a:avLst/>
          </a:prstGeom>
          <a:noFill/>
        </p:spPr>
        <p:txBody>
          <a:bodyPr wrap="square" rtlCol="0">
            <a:spAutoFit/>
          </a:bodyPr>
          <a:lstStyle/>
          <a:p>
            <a:r>
              <a:rPr lang="zh-CN" altLang="en-US" sz="1400" b="1" dirty="0">
                <a:latin typeface="微软雅黑" pitchFamily="34" charset="-122"/>
                <a:ea typeface="微软雅黑" pitchFamily="34" charset="-122"/>
              </a:rPr>
              <a:t>广州消费者知晓度最高的医疗美容机构</a:t>
            </a:r>
            <a:r>
              <a:rPr lang="zh-CN" altLang="en-US" sz="1400" b="1" dirty="0" smtClean="0">
                <a:latin typeface="微软雅黑" pitchFamily="34" charset="-122"/>
                <a:ea typeface="微软雅黑" pitchFamily="34" charset="-122"/>
              </a:rPr>
              <a:t>（私立）</a:t>
            </a:r>
            <a:endParaRPr lang="zh-CN" altLang="en-US" sz="1400" b="1" dirty="0">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74</a:t>
            </a:fld>
            <a:endParaRPr lang="en-US" altLang="zh-CN"/>
          </a:p>
        </p:txBody>
      </p:sp>
      <p:graphicFrame>
        <p:nvGraphicFramePr>
          <p:cNvPr id="5" name="内容占位符 4"/>
          <p:cNvGraphicFramePr>
            <a:graphicFrameLocks noGrp="1"/>
          </p:cNvGraphicFramePr>
          <p:nvPr>
            <p:ph idx="1"/>
            <p:extLst>
              <p:ext uri="{D42A27DB-BD31-4B8C-83A1-F6EECF244321}">
                <p14:modId xmlns="" xmlns:p14="http://schemas.microsoft.com/office/powerpoint/2010/main" val="3221583045"/>
              </p:ext>
            </p:extLst>
          </p:nvPr>
        </p:nvGraphicFramePr>
        <p:xfrm>
          <a:off x="609600" y="1818618"/>
          <a:ext cx="3810000" cy="4124979"/>
        </p:xfrm>
        <a:graphic>
          <a:graphicData uri="http://schemas.openxmlformats.org/drawingml/2006/table">
            <a:tbl>
              <a:tblPr firstRow="1" bandRow="1">
                <a:tableStyleId>{5C22544A-7EE6-4342-B048-85BDC9FD1C3A}</a:tableStyleId>
              </a:tblPr>
              <a:tblGrid>
                <a:gridCol w="533400"/>
                <a:gridCol w="2514601"/>
                <a:gridCol w="761999"/>
              </a:tblGrid>
              <a:tr h="748095">
                <a:tc>
                  <a:txBody>
                    <a:bodyPr/>
                    <a:lstStyle/>
                    <a:p>
                      <a:pPr algn="ctr"/>
                      <a:r>
                        <a:rPr lang="zh-CN" altLang="en-US" sz="1200" dirty="0" smtClean="0">
                          <a:latin typeface="微软雅黑" pitchFamily="34" charset="-122"/>
                          <a:ea typeface="微软雅黑" pitchFamily="34" charset="-122"/>
                        </a:rPr>
                        <a:t>排名</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整形机构名称</a:t>
                      </a:r>
                      <a:endParaRPr lang="zh-CN" altLang="en-US" sz="1200" dirty="0">
                        <a:latin typeface="微软雅黑" pitchFamily="34" charset="-122"/>
                        <a:ea typeface="微软雅黑" pitchFamily="34" charset="-122"/>
                      </a:endParaRPr>
                    </a:p>
                  </a:txBody>
                  <a:tcPr anchor="ctr"/>
                </a:tc>
                <a:tc>
                  <a:txBody>
                    <a:bodyPr/>
                    <a:lstStyle/>
                    <a:p>
                      <a:pPr algn="ctr"/>
                      <a:r>
                        <a:rPr lang="zh-CN" altLang="en-US" sz="1200" dirty="0" smtClean="0">
                          <a:latin typeface="微软雅黑" pitchFamily="34" charset="-122"/>
                          <a:ea typeface="微软雅黑" pitchFamily="34" charset="-122"/>
                        </a:rPr>
                        <a:t>知晓率</a:t>
                      </a:r>
                      <a:endParaRPr lang="zh-CN" altLang="en-US" sz="1200" dirty="0">
                        <a:latin typeface="微软雅黑" pitchFamily="34" charset="-122"/>
                        <a:ea typeface="微软雅黑" pitchFamily="34" charset="-122"/>
                      </a:endParaRPr>
                    </a:p>
                  </a:txBody>
                  <a:tcPr anchor="ctr"/>
                </a:tc>
              </a:tr>
              <a:tr h="562814">
                <a:tc>
                  <a:txBody>
                    <a:bodyPr/>
                    <a:lstStyle/>
                    <a:p>
                      <a:pPr algn="ctr" fontAlgn="b"/>
                      <a:r>
                        <a:rPr lang="en-US" altLang="zh-CN" sz="1200" b="0" i="0" u="none" strike="noStrike" dirty="0">
                          <a:latin typeface="微软雅黑" pitchFamily="34" charset="-122"/>
                          <a:ea typeface="微软雅黑" pitchFamily="34" charset="-122"/>
                        </a:rPr>
                        <a:t>1</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广州军区总医院整形外科</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rPr>
                        <a:t>64.0%</a:t>
                      </a:r>
                    </a:p>
                  </a:txBody>
                  <a:tcPr marL="9525" marR="9525" marT="9525" marB="0" anchor="ctr"/>
                </a:tc>
              </a:tr>
              <a:tr h="562814">
                <a:tc>
                  <a:txBody>
                    <a:bodyPr/>
                    <a:lstStyle/>
                    <a:p>
                      <a:pPr algn="ctr" fontAlgn="b"/>
                      <a:r>
                        <a:rPr lang="en-US" altLang="zh-CN" sz="1200" b="0" i="0" u="none" strike="noStrike" dirty="0">
                          <a:latin typeface="微软雅黑" pitchFamily="34" charset="-122"/>
                          <a:ea typeface="微软雅黑" pitchFamily="34" charset="-122"/>
                        </a:rPr>
                        <a:t>2</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广东省人民医院整形创伤外科</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rPr>
                        <a:t>56.0%</a:t>
                      </a:r>
                    </a:p>
                  </a:txBody>
                  <a:tcPr marL="9525" marR="9525" marT="9525" marB="0" anchor="ctr"/>
                </a:tc>
              </a:tr>
              <a:tr h="562814">
                <a:tc>
                  <a:txBody>
                    <a:bodyPr/>
                    <a:lstStyle/>
                    <a:p>
                      <a:pPr algn="ctr" fontAlgn="b"/>
                      <a:r>
                        <a:rPr lang="en-US" altLang="zh-CN" sz="1200" b="0" i="0" u="none" strike="noStrike" dirty="0">
                          <a:latin typeface="微软雅黑" pitchFamily="34" charset="-122"/>
                          <a:ea typeface="微软雅黑" pitchFamily="34" charset="-122"/>
                        </a:rPr>
                        <a:t>3</a:t>
                      </a:r>
                    </a:p>
                  </a:txBody>
                  <a:tcPr marL="9525" marR="9525" marT="9525" marB="0" anchor="ctr"/>
                </a:tc>
                <a:tc>
                  <a:txBody>
                    <a:bodyPr/>
                    <a:lstStyle/>
                    <a:p>
                      <a:pPr algn="ctr" fontAlgn="t"/>
                      <a:r>
                        <a:rPr lang="zh-CN" altLang="en-US" sz="1200" b="0" i="0" u="none" strike="noStrike" dirty="0" smtClean="0">
                          <a:solidFill>
                            <a:srgbClr val="000000"/>
                          </a:solidFill>
                          <a:latin typeface="微软雅黑" pitchFamily="34" charset="-122"/>
                          <a:ea typeface="微软雅黑" pitchFamily="34" charset="-122"/>
                        </a:rPr>
                        <a:t>广州第一人民医院整形美容中心</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rPr>
                        <a:t>38.0%</a:t>
                      </a:r>
                    </a:p>
                  </a:txBody>
                  <a:tcPr marL="9525" marR="9525" marT="9525" marB="0" anchor="ctr"/>
                </a:tc>
              </a:tr>
              <a:tr h="562814">
                <a:tc>
                  <a:txBody>
                    <a:bodyPr/>
                    <a:lstStyle/>
                    <a:p>
                      <a:pPr algn="ctr" fontAlgn="b"/>
                      <a:r>
                        <a:rPr lang="en-US" altLang="zh-CN" sz="1200" b="0" i="0" u="none" strike="noStrike" dirty="0">
                          <a:latin typeface="微软雅黑" pitchFamily="34" charset="-122"/>
                          <a:ea typeface="微软雅黑" pitchFamily="34" charset="-122"/>
                        </a:rPr>
                        <a:t>4</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南方医科大学珠江医院</a:t>
                      </a:r>
                      <a:r>
                        <a:rPr lang="zh-CN" altLang="en-US" sz="1200" b="0" i="0" u="none" strike="noStrike" dirty="0" smtClean="0">
                          <a:solidFill>
                            <a:srgbClr val="000000"/>
                          </a:solidFill>
                          <a:latin typeface="微软雅黑" pitchFamily="34" charset="-122"/>
                          <a:ea typeface="微软雅黑" pitchFamily="34" charset="-122"/>
                        </a:rPr>
                        <a:t>整形美容外科</a:t>
                      </a:r>
                      <a:endParaRPr lang="zh-CN" altLang="en-US" sz="1200" b="0"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rPr>
                        <a:t>32.0%</a:t>
                      </a:r>
                    </a:p>
                  </a:txBody>
                  <a:tcPr marL="9525" marR="9525" marT="9525" marB="0" anchor="ctr"/>
                </a:tc>
              </a:tr>
              <a:tr h="562814">
                <a:tc>
                  <a:txBody>
                    <a:bodyPr/>
                    <a:lstStyle/>
                    <a:p>
                      <a:pPr algn="ctr" fontAlgn="b"/>
                      <a:r>
                        <a:rPr lang="en-US" altLang="zh-CN" sz="1200" b="0" i="0" u="none" strike="noStrike" dirty="0">
                          <a:latin typeface="微软雅黑" pitchFamily="34" charset="-122"/>
                          <a:ea typeface="微软雅黑" pitchFamily="34" charset="-122"/>
                        </a:rPr>
                        <a:t>5</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广东省第二人民医院整形美容科</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rPr>
                        <a:t>26.0%</a:t>
                      </a:r>
                    </a:p>
                  </a:txBody>
                  <a:tcPr marL="9525" marR="9525" marT="9525" marB="0" anchor="ctr"/>
                </a:tc>
              </a:tr>
              <a:tr h="562814">
                <a:tc>
                  <a:txBody>
                    <a:bodyPr/>
                    <a:lstStyle/>
                    <a:p>
                      <a:pPr algn="ctr" fontAlgn="b"/>
                      <a:r>
                        <a:rPr lang="en-US" altLang="zh-CN" sz="1200" b="0" i="0" u="none" strike="noStrike" dirty="0">
                          <a:latin typeface="微软雅黑" pitchFamily="34" charset="-122"/>
                          <a:ea typeface="微软雅黑" pitchFamily="34" charset="-122"/>
                        </a:rPr>
                        <a:t>6</a:t>
                      </a:r>
                    </a:p>
                  </a:txBody>
                  <a:tcPr marL="9525" marR="9525" marT="9525" marB="0" anchor="ctr"/>
                </a:tc>
                <a:tc>
                  <a:txBody>
                    <a:bodyPr/>
                    <a:lstStyle/>
                    <a:p>
                      <a:pPr algn="ctr" fontAlgn="t"/>
                      <a:r>
                        <a:rPr lang="zh-CN" altLang="en-US" sz="1200" b="0" i="0" u="none" strike="noStrike" dirty="0">
                          <a:solidFill>
                            <a:srgbClr val="000000"/>
                          </a:solidFill>
                          <a:latin typeface="微软雅黑" pitchFamily="34" charset="-122"/>
                          <a:ea typeface="微软雅黑" pitchFamily="34" charset="-122"/>
                        </a:rPr>
                        <a:t>中山大学孙逸仙纪念医院整形外科</a:t>
                      </a:r>
                    </a:p>
                  </a:txBody>
                  <a:tcPr marL="9525" marR="9525" marT="9525" marB="0" anchor="ctr"/>
                </a:tc>
                <a:tc>
                  <a:txBody>
                    <a:bodyPr/>
                    <a:lstStyle/>
                    <a:p>
                      <a:pPr algn="ctr" fontAlgn="t"/>
                      <a:r>
                        <a:rPr lang="en-US" altLang="zh-CN" sz="1200" b="0" i="0" u="none" strike="noStrike" dirty="0">
                          <a:solidFill>
                            <a:srgbClr val="000000"/>
                          </a:solidFill>
                          <a:latin typeface="微软雅黑" pitchFamily="34" charset="-122"/>
                        </a:rPr>
                        <a:t>10.0%</a:t>
                      </a:r>
                    </a:p>
                  </a:txBody>
                  <a:tcPr marL="9525" marR="9525" marT="9525" marB="0" anchor="ctr"/>
                </a:tc>
              </a:tr>
            </a:tbl>
          </a:graphicData>
        </a:graphic>
      </p:graphicFrame>
      <p:sp>
        <p:nvSpPr>
          <p:cNvPr id="9" name="矩形 8"/>
          <p:cNvSpPr/>
          <p:nvPr/>
        </p:nvSpPr>
        <p:spPr>
          <a:xfrm>
            <a:off x="533400" y="6047601"/>
            <a:ext cx="8001000" cy="276999"/>
          </a:xfrm>
          <a:prstGeom prst="rect">
            <a:avLst/>
          </a:prstGeom>
        </p:spPr>
        <p:txBody>
          <a:bodyPr wrap="square">
            <a:spAutoFit/>
          </a:bodyPr>
          <a:lstStyle/>
          <a:p>
            <a:r>
              <a:rPr lang="zh-CN" altLang="en-US" sz="1200" dirty="0">
                <a:solidFill>
                  <a:srgbClr val="FF0000"/>
                </a:solidFill>
                <a:latin typeface="微软雅黑" pitchFamily="34" charset="-122"/>
                <a:ea typeface="微软雅黑" pitchFamily="34" charset="-122"/>
              </a:rPr>
              <a:t>注</a:t>
            </a:r>
            <a:r>
              <a:rPr lang="zh-CN" altLang="en-US" sz="1200" dirty="0" smtClean="0">
                <a:solidFill>
                  <a:srgbClr val="FF0000"/>
                </a:solidFill>
                <a:latin typeface="微软雅黑" pitchFamily="34" charset="-122"/>
                <a:ea typeface="微软雅黑" pitchFamily="34" charset="-122"/>
              </a:rPr>
              <a:t>：本次医疗美容机构调研结果仅</a:t>
            </a:r>
            <a:r>
              <a:rPr lang="zh-CN" altLang="en-US" sz="1200" dirty="0">
                <a:solidFill>
                  <a:srgbClr val="FF0000"/>
                </a:solidFill>
                <a:latin typeface="微软雅黑" pitchFamily="34" charset="-122"/>
                <a:ea typeface="微软雅黑" pitchFamily="34" charset="-122"/>
              </a:rPr>
              <a:t>为</a:t>
            </a:r>
            <a:r>
              <a:rPr lang="zh-CN" altLang="en-US" sz="1200" dirty="0" smtClean="0">
                <a:solidFill>
                  <a:srgbClr val="FF0000"/>
                </a:solidFill>
                <a:latin typeface="微软雅黑" pitchFamily="34" charset="-122"/>
                <a:ea typeface="微软雅黑" pitchFamily="34" charset="-122"/>
              </a:rPr>
              <a:t>消费者心目中的排名，并非行业专家的评价</a:t>
            </a:r>
            <a:r>
              <a:rPr lang="zh-CN" altLang="en-US" sz="1200" dirty="0">
                <a:solidFill>
                  <a:srgbClr val="FF0000"/>
                </a:solidFill>
                <a:latin typeface="微软雅黑" pitchFamily="34" charset="-122"/>
                <a:ea typeface="微软雅黑" pitchFamily="34" charset="-122"/>
              </a:rPr>
              <a:t>，</a:t>
            </a:r>
            <a:r>
              <a:rPr lang="zh-CN" altLang="en-US" sz="1200" dirty="0" smtClean="0">
                <a:solidFill>
                  <a:srgbClr val="FF0000"/>
                </a:solidFill>
                <a:latin typeface="微软雅黑" pitchFamily="34" charset="-122"/>
                <a:ea typeface="微软雅黑" pitchFamily="34" charset="-122"/>
              </a:rPr>
              <a:t>不代表医疗美容行业技术水平。</a:t>
            </a:r>
            <a:endParaRPr lang="zh-CN" altLang="en-US" sz="12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9"/>
          <p:cNvSpPr txBox="1">
            <a:spLocks noChangeArrowheads="1"/>
          </p:cNvSpPr>
          <p:nvPr/>
        </p:nvSpPr>
        <p:spPr bwMode="auto">
          <a:xfrm>
            <a:off x="2051050" y="2305050"/>
            <a:ext cx="6769100" cy="1754326"/>
          </a:xfrm>
          <a:prstGeom prst="rect">
            <a:avLst/>
          </a:prstGeom>
          <a:noFill/>
          <a:ln w="9525">
            <a:noFill/>
            <a:miter lim="800000"/>
            <a:headEnd/>
            <a:tailEnd/>
          </a:ln>
        </p:spPr>
        <p:txBody>
          <a:bodyPr>
            <a:spAutoFit/>
          </a:bodyPr>
          <a:lstStyle/>
          <a:p>
            <a:pPr>
              <a:lnSpc>
                <a:spcPct val="200000"/>
              </a:lnSpc>
            </a:pPr>
            <a:r>
              <a:rPr lang="en-US" altLang="zh-CN" b="1" dirty="0">
                <a:latin typeface="微软雅黑" pitchFamily="34" charset="-122"/>
                <a:ea typeface="微软雅黑" pitchFamily="34" charset="-122"/>
              </a:rPr>
              <a:t>1</a:t>
            </a:r>
            <a:r>
              <a:rPr lang="zh-CN" altLang="en-US" b="1" dirty="0" smtClean="0">
                <a:latin typeface="微软雅黑" pitchFamily="34" charset="-122"/>
                <a:ea typeface="微软雅黑" pitchFamily="34" charset="-122"/>
              </a:rPr>
              <a:t>、驱动因素</a:t>
            </a:r>
            <a:endParaRPr lang="zh-CN" altLang="en-US" b="1" dirty="0">
              <a:latin typeface="微软雅黑" pitchFamily="34" charset="-122"/>
              <a:ea typeface="微软雅黑" pitchFamily="34" charset="-122"/>
            </a:endParaRPr>
          </a:p>
          <a:p>
            <a:pPr>
              <a:lnSpc>
                <a:spcPct val="200000"/>
              </a:lnSpc>
            </a:pPr>
            <a:r>
              <a:rPr lang="en-US" altLang="zh-CN" b="1" dirty="0">
                <a:latin typeface="微软雅黑" pitchFamily="34" charset="-122"/>
                <a:ea typeface="微软雅黑" pitchFamily="34" charset="-122"/>
              </a:rPr>
              <a:t>2</a:t>
            </a:r>
            <a:r>
              <a:rPr lang="zh-CN" altLang="en-US" b="1" dirty="0" smtClean="0">
                <a:latin typeface="微软雅黑" pitchFamily="34" charset="-122"/>
                <a:ea typeface="微软雅黑" pitchFamily="34" charset="-122"/>
              </a:rPr>
              <a:t>、阻碍因素</a:t>
            </a:r>
            <a:endParaRPr lang="en-US" altLang="zh-CN" b="1" dirty="0" smtClean="0">
              <a:latin typeface="微软雅黑" pitchFamily="34" charset="-122"/>
              <a:ea typeface="微软雅黑" pitchFamily="34" charset="-122"/>
            </a:endParaRPr>
          </a:p>
          <a:p>
            <a:pPr>
              <a:lnSpc>
                <a:spcPct val="200000"/>
              </a:lnSpc>
            </a:pPr>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、发展方向</a:t>
            </a:r>
            <a:endParaRPr lang="zh-CN" altLang="en-US" b="1" dirty="0">
              <a:latin typeface="微软雅黑" pitchFamily="34" charset="-122"/>
              <a:ea typeface="微软雅黑" pitchFamily="34" charset="-122"/>
            </a:endParaRPr>
          </a:p>
        </p:txBody>
      </p:sp>
      <p:cxnSp>
        <p:nvCxnSpPr>
          <p:cNvPr id="30723" name="直接连接符 3"/>
          <p:cNvCxnSpPr>
            <a:cxnSpLocks noChangeShapeType="1"/>
          </p:cNvCxnSpPr>
          <p:nvPr/>
        </p:nvCxnSpPr>
        <p:spPr bwMode="auto">
          <a:xfrm>
            <a:off x="1863725" y="1425575"/>
            <a:ext cx="0" cy="2149475"/>
          </a:xfrm>
          <a:prstGeom prst="line">
            <a:avLst/>
          </a:prstGeom>
          <a:noFill/>
          <a:ln w="3175">
            <a:solidFill>
              <a:srgbClr val="DDDDDD"/>
            </a:solidFill>
            <a:round/>
            <a:headEnd/>
            <a:tailEnd/>
          </a:ln>
        </p:spPr>
      </p:cxnSp>
      <p:cxnSp>
        <p:nvCxnSpPr>
          <p:cNvPr id="30724" name="直接连接符 5"/>
          <p:cNvCxnSpPr>
            <a:cxnSpLocks noChangeShapeType="1"/>
          </p:cNvCxnSpPr>
          <p:nvPr/>
        </p:nvCxnSpPr>
        <p:spPr bwMode="auto">
          <a:xfrm>
            <a:off x="1116013" y="2322513"/>
            <a:ext cx="2382837" cy="0"/>
          </a:xfrm>
          <a:prstGeom prst="line">
            <a:avLst/>
          </a:prstGeom>
          <a:noFill/>
          <a:ln w="3175">
            <a:solidFill>
              <a:srgbClr val="DDDDDD"/>
            </a:solidFill>
            <a:round/>
            <a:headEnd/>
            <a:tailEnd/>
          </a:ln>
        </p:spPr>
      </p:cxnSp>
      <p:sp>
        <p:nvSpPr>
          <p:cNvPr id="30725" name="TextBox 1"/>
          <p:cNvSpPr txBox="1">
            <a:spLocks noChangeArrowheads="1"/>
          </p:cNvSpPr>
          <p:nvPr/>
        </p:nvSpPr>
        <p:spPr bwMode="auto">
          <a:xfrm>
            <a:off x="1085850" y="990600"/>
            <a:ext cx="749300" cy="1323975"/>
          </a:xfrm>
          <a:prstGeom prst="rect">
            <a:avLst/>
          </a:prstGeom>
          <a:noFill/>
          <a:ln w="9525">
            <a:noFill/>
            <a:miter lim="800000"/>
            <a:headEnd/>
            <a:tailEnd/>
          </a:ln>
        </p:spPr>
        <p:txBody>
          <a:bodyPr>
            <a:spAutoFit/>
          </a:bodyPr>
          <a:lstStyle/>
          <a:p>
            <a:r>
              <a:rPr lang="en-US" altLang="zh-CN" sz="8000" dirty="0" smtClean="0">
                <a:solidFill>
                  <a:srgbClr val="969696"/>
                </a:solidFill>
                <a:latin typeface="Serif Black"/>
                <a:ea typeface="DFKai-SB"/>
                <a:cs typeface="DFKai-SB"/>
              </a:rPr>
              <a:t>3</a:t>
            </a:r>
            <a:endParaRPr lang="zh-CN" altLang="en-US" sz="8000" dirty="0">
              <a:solidFill>
                <a:srgbClr val="969696"/>
              </a:solidFill>
              <a:latin typeface="Serif Black"/>
              <a:ea typeface="DFKai-SB"/>
              <a:cs typeface="DFKai-SB"/>
            </a:endParaRPr>
          </a:p>
        </p:txBody>
      </p:sp>
      <p:sp>
        <p:nvSpPr>
          <p:cNvPr id="30726" name="Text Box 12"/>
          <p:cNvSpPr txBox="1">
            <a:spLocks noChangeArrowheads="1"/>
          </p:cNvSpPr>
          <p:nvPr/>
        </p:nvSpPr>
        <p:spPr bwMode="auto">
          <a:xfrm>
            <a:off x="2051050" y="1743075"/>
            <a:ext cx="4578350" cy="400110"/>
          </a:xfrm>
          <a:prstGeom prst="rect">
            <a:avLst/>
          </a:prstGeom>
          <a:noFill/>
          <a:ln w="9525">
            <a:noFill/>
            <a:miter lim="800000"/>
            <a:headEnd/>
            <a:tailEnd/>
          </a:ln>
        </p:spPr>
        <p:txBody>
          <a:bodyPr wrap="square">
            <a:spAutoFit/>
          </a:bodyPr>
          <a:lstStyle/>
          <a:p>
            <a:pPr>
              <a:spcBef>
                <a:spcPct val="50000"/>
              </a:spcBef>
            </a:pPr>
            <a:r>
              <a:rPr lang="zh-CN" altLang="en-US" sz="2000" b="1" dirty="0" smtClean="0">
                <a:latin typeface="微软雅黑" pitchFamily="34" charset="-122"/>
                <a:ea typeface="微软雅黑" pitchFamily="34" charset="-122"/>
              </a:rPr>
              <a:t>医疗美容市场未来发展因素</a:t>
            </a: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75</a:t>
            </a:fld>
            <a:endParaRPr lang="en-US" altLang="zh-CN"/>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651994" y="2379015"/>
            <a:ext cx="3369703" cy="3644318"/>
          </a:xfrm>
          <a:prstGeom prst="homePlate">
            <a:avLst>
              <a:gd name="adj" fmla="val 9347"/>
            </a:avLst>
          </a:prstGeom>
          <a:noFill/>
          <a:ln w="6350">
            <a:solidFill>
              <a:schemeClr val="tx1"/>
            </a:solidFill>
            <a:miter lim="800000"/>
            <a:headEnd/>
            <a:tailEnd/>
          </a:ln>
        </p:spPr>
        <p:txBody>
          <a:bodyPr wrap="none" lIns="0" tIns="0" rIns="0" bIns="0" anchor="ctr"/>
          <a:lstStyle/>
          <a:p>
            <a:endParaRPr lang="zh-CN" altLang="en-US" dirty="0">
              <a:latin typeface="微软雅黑" pitchFamily="34" charset="-122"/>
            </a:endParaRPr>
          </a:p>
        </p:txBody>
      </p:sp>
      <p:sp>
        <p:nvSpPr>
          <p:cNvPr id="8" name="Rectangle 5"/>
          <p:cNvSpPr>
            <a:spLocks noChangeArrowheads="1"/>
          </p:cNvSpPr>
          <p:nvPr/>
        </p:nvSpPr>
        <p:spPr bwMode="auto">
          <a:xfrm>
            <a:off x="650506" y="1905000"/>
            <a:ext cx="3095962" cy="384532"/>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9" name="Text Box 6"/>
          <p:cNvSpPr txBox="1">
            <a:spLocks noChangeArrowheads="1"/>
          </p:cNvSpPr>
          <p:nvPr/>
        </p:nvSpPr>
        <p:spPr bwMode="auto">
          <a:xfrm>
            <a:off x="876641" y="1967111"/>
            <a:ext cx="2643693" cy="246221"/>
          </a:xfrm>
          <a:prstGeom prst="rect">
            <a:avLst/>
          </a:prstGeom>
          <a:noFill/>
          <a:ln w="6350">
            <a:noFill/>
            <a:miter lim="800000"/>
            <a:headEnd/>
            <a:tailEnd/>
          </a:ln>
        </p:spPr>
        <p:txBody>
          <a:bodyPr lIns="0" tIns="0" rIns="0" bIns="0" anchor="ctr">
            <a:spAutoFit/>
          </a:bodyPr>
          <a:lstStyle/>
          <a:p>
            <a:pPr algn="ctr"/>
            <a:r>
              <a:rPr lang="zh-CN" altLang="en-US" sz="1600" b="1" dirty="0" smtClean="0">
                <a:solidFill>
                  <a:schemeClr val="tx1"/>
                </a:solidFill>
                <a:latin typeface="微软雅黑" pitchFamily="34" charset="-122"/>
              </a:rPr>
              <a:t>人们求美观念改变</a:t>
            </a:r>
            <a:endParaRPr lang="zh-CN" altLang="en-US" sz="1600" b="1" dirty="0">
              <a:solidFill>
                <a:schemeClr val="tx1"/>
              </a:solidFill>
              <a:latin typeface="微软雅黑" pitchFamily="34" charset="-122"/>
            </a:endParaRPr>
          </a:p>
        </p:txBody>
      </p:sp>
      <p:sp>
        <p:nvSpPr>
          <p:cNvPr id="10" name="AutoShape 7"/>
          <p:cNvSpPr>
            <a:spLocks noChangeArrowheads="1"/>
          </p:cNvSpPr>
          <p:nvPr/>
        </p:nvSpPr>
        <p:spPr bwMode="auto">
          <a:xfrm flipH="1">
            <a:off x="5105328" y="2379014"/>
            <a:ext cx="3369703" cy="3644319"/>
          </a:xfrm>
          <a:prstGeom prst="homePlate">
            <a:avLst>
              <a:gd name="adj" fmla="val 9347"/>
            </a:avLst>
          </a:prstGeom>
          <a:noFill/>
          <a:ln w="6350">
            <a:solidFill>
              <a:schemeClr val="tx1"/>
            </a:solidFill>
            <a:miter lim="800000"/>
            <a:headEnd/>
            <a:tailEnd/>
          </a:ln>
        </p:spPr>
        <p:txBody>
          <a:bodyPr wrap="none" lIns="0" tIns="0" rIns="0" bIns="0" anchor="ctr"/>
          <a:lstStyle/>
          <a:p>
            <a:endParaRPr lang="zh-CN" altLang="en-US" dirty="0">
              <a:latin typeface="微软雅黑" pitchFamily="34" charset="-122"/>
            </a:endParaRPr>
          </a:p>
        </p:txBody>
      </p:sp>
      <p:sp>
        <p:nvSpPr>
          <p:cNvPr id="12" name="Rectangle 9"/>
          <p:cNvSpPr>
            <a:spLocks noChangeArrowheads="1"/>
          </p:cNvSpPr>
          <p:nvPr/>
        </p:nvSpPr>
        <p:spPr bwMode="auto">
          <a:xfrm flipH="1">
            <a:off x="5370142" y="1905000"/>
            <a:ext cx="3095961" cy="384532"/>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13" name="Text Box 10"/>
          <p:cNvSpPr txBox="1">
            <a:spLocks noChangeArrowheads="1"/>
          </p:cNvSpPr>
          <p:nvPr/>
        </p:nvSpPr>
        <p:spPr bwMode="auto">
          <a:xfrm flipH="1">
            <a:off x="5597765" y="1967111"/>
            <a:ext cx="2643693" cy="246221"/>
          </a:xfrm>
          <a:prstGeom prst="rect">
            <a:avLst/>
          </a:prstGeom>
          <a:noFill/>
          <a:ln w="6350">
            <a:noFill/>
            <a:miter lim="800000"/>
            <a:headEnd/>
            <a:tailEnd/>
          </a:ln>
        </p:spPr>
        <p:txBody>
          <a:bodyPr lIns="0" tIns="0" rIns="0" bIns="0" anchor="ctr">
            <a:spAutoFit/>
          </a:bodyPr>
          <a:lstStyle/>
          <a:p>
            <a:pPr algn="ctr"/>
            <a:r>
              <a:rPr lang="zh-CN" altLang="en-US" sz="1600" b="1" dirty="0" smtClean="0">
                <a:solidFill>
                  <a:schemeClr val="tx1"/>
                </a:solidFill>
                <a:latin typeface="微软雅黑" pitchFamily="34" charset="-122"/>
              </a:rPr>
              <a:t>经济环境改善</a:t>
            </a:r>
            <a:endParaRPr lang="zh-CN" altLang="en-US" sz="1600" b="1" dirty="0">
              <a:solidFill>
                <a:schemeClr val="tx1"/>
              </a:solidFill>
              <a:latin typeface="微软雅黑" pitchFamily="34" charset="-122"/>
            </a:endParaRPr>
          </a:p>
        </p:txBody>
      </p:sp>
      <p:sp>
        <p:nvSpPr>
          <p:cNvPr id="14" name="Freeform 11"/>
          <p:cNvSpPr>
            <a:spLocks/>
          </p:cNvSpPr>
          <p:nvPr/>
        </p:nvSpPr>
        <p:spPr bwMode="auto">
          <a:xfrm>
            <a:off x="4343400" y="3379342"/>
            <a:ext cx="380858" cy="1643662"/>
          </a:xfrm>
          <a:custGeom>
            <a:avLst/>
            <a:gdLst>
              <a:gd name="T0" fmla="*/ 2147483647 w 176"/>
              <a:gd name="T1" fmla="*/ 0 h 608"/>
              <a:gd name="T2" fmla="*/ 0 w 176"/>
              <a:gd name="T3" fmla="*/ 2147483647 h 608"/>
              <a:gd name="T4" fmla="*/ 2147483647 w 176"/>
              <a:gd name="T5" fmla="*/ 2147483647 h 608"/>
              <a:gd name="T6" fmla="*/ 0 w 176"/>
              <a:gd name="T7" fmla="*/ 2147483647 h 608"/>
              <a:gd name="T8" fmla="*/ 2147483647 w 176"/>
              <a:gd name="T9" fmla="*/ 2147483647 h 608"/>
              <a:gd name="T10" fmla="*/ 2147483647 w 176"/>
              <a:gd name="T11" fmla="*/ 2147483647 h 608"/>
              <a:gd name="T12" fmla="*/ 0 w 176"/>
              <a:gd name="T13" fmla="*/ 2147483647 h 608"/>
              <a:gd name="T14" fmla="*/ 0 w 176"/>
              <a:gd name="T15" fmla="*/ 2147483647 h 608"/>
              <a:gd name="T16" fmla="*/ 2147483647 w 176"/>
              <a:gd name="T17" fmla="*/ 2147483647 h 608"/>
              <a:gd name="T18" fmla="*/ 2147483647 w 176"/>
              <a:gd name="T19" fmla="*/ 2147483647 h 608"/>
              <a:gd name="T20" fmla="*/ 2147483647 w 176"/>
              <a:gd name="T21" fmla="*/ 2147483647 h 608"/>
              <a:gd name="T22" fmla="*/ 2147483647 w 176"/>
              <a:gd name="T23" fmla="*/ 2147483647 h 608"/>
              <a:gd name="T24" fmla="*/ 2147483647 w 176"/>
              <a:gd name="T25" fmla="*/ 2147483647 h 608"/>
              <a:gd name="T26" fmla="*/ 2147483647 w 176"/>
              <a:gd name="T27" fmla="*/ 2147483647 h 608"/>
              <a:gd name="T28" fmla="*/ 2147483647 w 176"/>
              <a:gd name="T29" fmla="*/ 0 h 608"/>
              <a:gd name="T30" fmla="*/ 2147483647 w 176"/>
              <a:gd name="T31" fmla="*/ 0 h 6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
              <a:gd name="T49" fmla="*/ 0 h 608"/>
              <a:gd name="T50" fmla="*/ 176 w 176"/>
              <a:gd name="T51" fmla="*/ 608 h 6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chemeClr val="accent1"/>
          </a:solidFill>
          <a:ln w="6350" cap="rnd" cmpd="sng">
            <a:solidFill>
              <a:schemeClr val="bg2"/>
            </a:solidFill>
            <a:prstDash val="solid"/>
            <a:round/>
            <a:headEnd/>
            <a:tailEnd/>
          </a:ln>
        </p:spPr>
        <p:txBody>
          <a:bodyPr/>
          <a:lstStyle/>
          <a:p>
            <a:endParaRPr lang="zh-CN" altLang="en-US" dirty="0">
              <a:latin typeface="微软雅黑" pitchFamily="34" charset="-122"/>
            </a:endParaRPr>
          </a:p>
        </p:txBody>
      </p:sp>
      <p:sp>
        <p:nvSpPr>
          <p:cNvPr id="2" name="标题 1"/>
          <p:cNvSpPr>
            <a:spLocks noGrp="1"/>
          </p:cNvSpPr>
          <p:nvPr>
            <p:ph type="title"/>
          </p:nvPr>
        </p:nvSpPr>
        <p:spPr>
          <a:xfrm>
            <a:off x="304800" y="412750"/>
            <a:ext cx="8839200" cy="563563"/>
          </a:xfrm>
        </p:spPr>
        <p:txBody>
          <a:bodyPr/>
          <a:lstStyle/>
          <a:p>
            <a:r>
              <a:rPr lang="zh-CN" altLang="zh-CN" sz="2400" dirty="0" smtClean="0"/>
              <a:t>经济环境的改善及人们求美观点的改变成为医疗美容的驱动因素</a:t>
            </a:r>
            <a:endParaRPr lang="zh-CN" altLang="en-US" sz="2400" dirty="0"/>
          </a:p>
        </p:txBody>
      </p:sp>
      <p:sp>
        <p:nvSpPr>
          <p:cNvPr id="4" name="TextBox 3"/>
          <p:cNvSpPr txBox="1"/>
          <p:nvPr/>
        </p:nvSpPr>
        <p:spPr>
          <a:xfrm>
            <a:off x="802905" y="2483902"/>
            <a:ext cx="3048000" cy="3539430"/>
          </a:xfrm>
          <a:prstGeom prst="rect">
            <a:avLst/>
          </a:prstGeom>
          <a:noFill/>
        </p:spPr>
        <p:txBody>
          <a:bodyPr wrap="square" rtlCol="0">
            <a:spAutoFit/>
          </a:bodyPr>
          <a:lstStyle/>
          <a:p>
            <a:r>
              <a:rPr lang="zh-CN" altLang="zh-CN" sz="1400" dirty="0" smtClean="0">
                <a:latin typeface="微软雅黑" pitchFamily="34" charset="-122"/>
                <a:ea typeface="微软雅黑" pitchFamily="34" charset="-122"/>
              </a:rPr>
              <a:t>从消费者的角度来看，目前众多女性对于生活的追求外在大于内涵，尤其在有了一定的经济实力以后，更加对外表的美感具有强烈的追求。从消费者受社会影响的角度来看，社会竞争加剧、外表普遍成为先于能力的评判依据，相貌出众的确可以拥有更多的追求者、获得了更多的人生机会；</a:t>
            </a:r>
            <a:r>
              <a:rPr lang="zh-CN" altLang="en-US" sz="1400" dirty="0" smtClean="0">
                <a:latin typeface="微软雅黑" pitchFamily="34" charset="-122"/>
                <a:ea typeface="微软雅黑" pitchFamily="34" charset="-122"/>
              </a:rPr>
              <a:t>女性</a:t>
            </a:r>
            <a:r>
              <a:rPr lang="zh-CN" altLang="zh-CN" sz="1400" dirty="0" smtClean="0">
                <a:latin typeface="微软雅黑" pitchFamily="34" charset="-122"/>
                <a:ea typeface="微软雅黑" pitchFamily="34" charset="-122"/>
              </a:rPr>
              <a:t>靠漂亮的脸蛋与普通人拉开贫富差距的现象普遍存在并有较大的社会影响，这些都会使女性受到影响，而增强对自己外表美的追求。</a:t>
            </a:r>
            <a:r>
              <a:rPr lang="zh-CN" altLang="en-US" sz="1400" dirty="0" smtClean="0">
                <a:latin typeface="微软雅黑" pitchFamily="34" charset="-122"/>
                <a:ea typeface="微软雅黑" pitchFamily="34" charset="-122"/>
              </a:rPr>
              <a:t>特别是在“身体发肤授之父母，不敢损伤”的思想渐渐破除之后，越来越多的人们开始接受医疗美容。</a:t>
            </a:r>
            <a:endParaRPr lang="zh-CN" altLang="zh-CN" sz="1400" dirty="0" smtClean="0">
              <a:latin typeface="微软雅黑" pitchFamily="34" charset="-122"/>
              <a:ea typeface="微软雅黑" pitchFamily="34" charset="-122"/>
            </a:endParaRPr>
          </a:p>
          <a:p>
            <a:endParaRPr lang="zh-CN" altLang="en-US" sz="1400" dirty="0">
              <a:latin typeface="微软雅黑" pitchFamily="34" charset="-122"/>
              <a:ea typeface="微软雅黑" pitchFamily="34" charset="-122"/>
            </a:endParaRPr>
          </a:p>
        </p:txBody>
      </p:sp>
      <p:sp>
        <p:nvSpPr>
          <p:cNvPr id="5" name="TextBox 4"/>
          <p:cNvSpPr txBox="1"/>
          <p:nvPr/>
        </p:nvSpPr>
        <p:spPr>
          <a:xfrm>
            <a:off x="5503230" y="2518132"/>
            <a:ext cx="2971800" cy="3539430"/>
          </a:xfrm>
          <a:prstGeom prst="rect">
            <a:avLst/>
          </a:prstGeom>
          <a:noFill/>
        </p:spPr>
        <p:txBody>
          <a:bodyPr wrap="square" rtlCol="0">
            <a:spAutoFit/>
          </a:bodyPr>
          <a:lstStyle/>
          <a:p>
            <a:r>
              <a:rPr lang="zh-CN" altLang="en-US" sz="1400" dirty="0" smtClean="0">
                <a:latin typeface="微软雅黑" pitchFamily="34" charset="-122"/>
              </a:rPr>
              <a:t>在十一五的五年中即</a:t>
            </a:r>
            <a:r>
              <a:rPr lang="en-US" altLang="zh-CN" sz="1400" dirty="0" smtClean="0">
                <a:latin typeface="微软雅黑" pitchFamily="34" charset="-122"/>
              </a:rPr>
              <a:t>2006</a:t>
            </a:r>
            <a:r>
              <a:rPr lang="zh-CN" altLang="en-US" sz="1400" dirty="0" smtClean="0">
                <a:latin typeface="微软雅黑" pitchFamily="34" charset="-122"/>
              </a:rPr>
              <a:t>年到</a:t>
            </a:r>
            <a:r>
              <a:rPr lang="en-US" altLang="zh-CN" sz="1400" dirty="0" smtClean="0">
                <a:latin typeface="微软雅黑" pitchFamily="34" charset="-122"/>
              </a:rPr>
              <a:t>2010</a:t>
            </a:r>
            <a:r>
              <a:rPr lang="zh-CN" altLang="en-US" sz="1400" dirty="0" smtClean="0">
                <a:latin typeface="微软雅黑" pitchFamily="34" charset="-122"/>
              </a:rPr>
              <a:t>年，中国经济实际年均增长为</a:t>
            </a:r>
            <a:r>
              <a:rPr lang="en-US" altLang="zh-CN" sz="1400" dirty="0" smtClean="0">
                <a:latin typeface="微软雅黑" pitchFamily="34" charset="-122"/>
              </a:rPr>
              <a:t>11.2%</a:t>
            </a:r>
            <a:r>
              <a:rPr lang="zh-CN" altLang="en-US" sz="1400" dirty="0" smtClean="0">
                <a:latin typeface="微软雅黑" pitchFamily="34" charset="-122"/>
              </a:rPr>
              <a:t>。 </a:t>
            </a:r>
            <a:r>
              <a:rPr lang="en-US" altLang="zh-CN" sz="1400" dirty="0" smtClean="0">
                <a:latin typeface="微软雅黑" pitchFamily="34" charset="-122"/>
              </a:rPr>
              <a:t>2010</a:t>
            </a:r>
            <a:r>
              <a:rPr lang="zh-CN" altLang="en-US" sz="1400" dirty="0" smtClean="0">
                <a:latin typeface="微软雅黑" pitchFamily="34" charset="-122"/>
              </a:rPr>
              <a:t>年我国的经济总量排位居全球第二位，</a:t>
            </a:r>
            <a:r>
              <a:rPr lang="en-US" altLang="zh-CN" sz="1400" dirty="0" smtClean="0">
                <a:latin typeface="微软雅黑" pitchFamily="34" charset="-122"/>
              </a:rPr>
              <a:t>GDP</a:t>
            </a:r>
            <a:r>
              <a:rPr lang="zh-CN" altLang="en-US" sz="1400" dirty="0" smtClean="0">
                <a:latin typeface="微软雅黑" pitchFamily="34" charset="-122"/>
              </a:rPr>
              <a:t>为</a:t>
            </a:r>
            <a:r>
              <a:rPr lang="en-US" altLang="zh-CN" sz="1400" dirty="0" smtClean="0">
                <a:latin typeface="微软雅黑" pitchFamily="34" charset="-122"/>
              </a:rPr>
              <a:t>39.8</a:t>
            </a:r>
            <a:r>
              <a:rPr lang="zh-CN" altLang="en-US" sz="1400" dirty="0" smtClean="0">
                <a:latin typeface="微软雅黑" pitchFamily="34" charset="-122"/>
              </a:rPr>
              <a:t>万亿人民币，约合</a:t>
            </a:r>
            <a:r>
              <a:rPr lang="en-US" altLang="zh-CN" sz="1400" dirty="0" smtClean="0">
                <a:latin typeface="微软雅黑" pitchFamily="34" charset="-122"/>
              </a:rPr>
              <a:t>5.879</a:t>
            </a:r>
            <a:r>
              <a:rPr lang="zh-CN" altLang="en-US" sz="1400" dirty="0" smtClean="0">
                <a:latin typeface="微软雅黑" pitchFamily="34" charset="-122"/>
              </a:rPr>
              <a:t>万亿美元。和</a:t>
            </a:r>
            <a:r>
              <a:rPr lang="en-US" altLang="zh-CN" sz="1400" dirty="0" smtClean="0">
                <a:latin typeface="微软雅黑" pitchFamily="34" charset="-122"/>
              </a:rPr>
              <a:t>1978</a:t>
            </a:r>
            <a:r>
              <a:rPr lang="zh-CN" altLang="en-US" sz="1400" dirty="0" smtClean="0">
                <a:latin typeface="微软雅黑" pitchFamily="34" charset="-122"/>
              </a:rPr>
              <a:t>年相比增长了</a:t>
            </a:r>
            <a:r>
              <a:rPr lang="en-US" altLang="zh-CN" sz="1400" dirty="0" smtClean="0">
                <a:latin typeface="微软雅黑" pitchFamily="34" charset="-122"/>
              </a:rPr>
              <a:t>18</a:t>
            </a:r>
            <a:r>
              <a:rPr lang="zh-CN" altLang="en-US" sz="1400" dirty="0" smtClean="0">
                <a:latin typeface="微软雅黑" pitchFamily="34" charset="-122"/>
              </a:rPr>
              <a:t>倍，成为全球第二大经济体。</a:t>
            </a:r>
            <a:endParaRPr lang="en-US" altLang="zh-CN" sz="1400" dirty="0" smtClean="0">
              <a:latin typeface="微软雅黑" pitchFamily="34" charset="-122"/>
            </a:endParaRPr>
          </a:p>
          <a:p>
            <a:r>
              <a:rPr lang="zh-CN" altLang="en-US" sz="1400" dirty="0" smtClean="0">
                <a:latin typeface="微软雅黑" pitchFamily="34" charset="-122"/>
                <a:ea typeface="微软雅黑" pitchFamily="34" charset="-122"/>
              </a:rPr>
              <a:t>根据世界银行发展报告，当一个国家的人均收入超过</a:t>
            </a:r>
            <a:r>
              <a:rPr lang="en-US" altLang="zh-CN" sz="1400" dirty="0" smtClean="0">
                <a:latin typeface="微软雅黑" pitchFamily="34" charset="-122"/>
                <a:ea typeface="微软雅黑" pitchFamily="34" charset="-122"/>
              </a:rPr>
              <a:t>2000</a:t>
            </a:r>
            <a:r>
              <a:rPr lang="zh-CN" altLang="en-US" sz="1400" dirty="0" smtClean="0">
                <a:latin typeface="微软雅黑" pitchFamily="34" charset="-122"/>
                <a:ea typeface="微软雅黑" pitchFamily="34" charset="-122"/>
              </a:rPr>
              <a:t>美元之后，对医疗美容行业的需求就会增加</a:t>
            </a:r>
            <a:r>
              <a:rPr lang="en-US" altLang="zh-CN" sz="1400" dirty="0" smtClean="0">
                <a:latin typeface="微软雅黑" pitchFamily="34" charset="-122"/>
                <a:ea typeface="微软雅黑" pitchFamily="34" charset="-122"/>
              </a:rPr>
              <a:t>10%</a:t>
            </a:r>
            <a:r>
              <a:rPr lang="zh-CN" altLang="en-US" sz="1400" dirty="0" smtClean="0">
                <a:latin typeface="微软雅黑" pitchFamily="34" charset="-122"/>
                <a:ea typeface="微软雅黑" pitchFamily="34" charset="-122"/>
              </a:rPr>
              <a:t>左右，</a:t>
            </a:r>
            <a:r>
              <a:rPr lang="zh-CN" altLang="en-US" sz="1400" dirty="0">
                <a:latin typeface="微软雅黑" pitchFamily="34" charset="-122"/>
                <a:ea typeface="微软雅黑" pitchFamily="34" charset="-122"/>
              </a:rPr>
              <a:t>并会每年以</a:t>
            </a:r>
            <a:r>
              <a:rPr lang="zh-CN" altLang="en-US" sz="1400" dirty="0" smtClean="0">
                <a:latin typeface="微软雅黑" pitchFamily="34" charset="-122"/>
                <a:ea typeface="微软雅黑" pitchFamily="34" charset="-122"/>
              </a:rPr>
              <a:t>这个速度递增。按照</a:t>
            </a:r>
            <a:r>
              <a:rPr lang="en-US" altLang="zh-CN" sz="1400" dirty="0" smtClean="0">
                <a:latin typeface="微软雅黑" pitchFamily="34" charset="-122"/>
                <a:ea typeface="微软雅黑" pitchFamily="34" charset="-122"/>
              </a:rPr>
              <a:t>2011</a:t>
            </a:r>
            <a:r>
              <a:rPr lang="zh-CN" altLang="en-US" sz="1400" dirty="0" smtClean="0">
                <a:latin typeface="微软雅黑" pitchFamily="34" charset="-122"/>
                <a:ea typeface="微软雅黑" pitchFamily="34" charset="-122"/>
              </a:rPr>
              <a:t>年国家统计局的统计，我国城镇人均总收入为</a:t>
            </a:r>
            <a:r>
              <a:rPr lang="en-US" altLang="zh-CN" sz="1400" dirty="0" smtClean="0">
                <a:latin typeface="微软雅黑" pitchFamily="34" charset="-122"/>
                <a:ea typeface="微软雅黑" pitchFamily="34" charset="-122"/>
              </a:rPr>
              <a:t>23979.2</a:t>
            </a:r>
            <a:r>
              <a:rPr lang="zh-CN" altLang="en-US" sz="1400" dirty="0" smtClean="0">
                <a:latin typeface="微软雅黑" pitchFamily="34" charset="-122"/>
                <a:ea typeface="微软雅黑" pitchFamily="34" charset="-122"/>
              </a:rPr>
              <a:t>元，且医疗美容的消费需求也在快速上涨，据专家估计，上涨速度应高于</a:t>
            </a:r>
            <a:r>
              <a:rPr lang="en-US" altLang="zh-CN" sz="1400" dirty="0" smtClean="0">
                <a:latin typeface="微软雅黑" pitchFamily="34" charset="-122"/>
                <a:ea typeface="微软雅黑" pitchFamily="34" charset="-122"/>
              </a:rPr>
              <a:t>10%</a:t>
            </a:r>
            <a:r>
              <a:rPr lang="zh-CN" altLang="en-US" sz="1400" dirty="0" smtClean="0">
                <a:latin typeface="微软雅黑" pitchFamily="34" charset="-122"/>
                <a:ea typeface="微软雅黑" pitchFamily="34" charset="-122"/>
              </a:rPr>
              <a:t>。</a:t>
            </a: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76</a:t>
            </a:fld>
            <a:endParaRPr lang="en-US" altLang="zh-CN"/>
          </a:p>
        </p:txBody>
      </p:sp>
      <p:sp>
        <p:nvSpPr>
          <p:cNvPr id="17"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经济环境的改善及人们求美观念的改变，成为医疗美容特别是美容外科向前发展的环境因素。</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zh-CN" sz="2400" dirty="0" smtClean="0"/>
              <a:t>产业政策及投资加大促进</a:t>
            </a:r>
            <a:r>
              <a:rPr lang="zh-CN" altLang="en-US" sz="2400" dirty="0" smtClean="0"/>
              <a:t>医疗美容</a:t>
            </a:r>
            <a:r>
              <a:rPr lang="zh-CN" altLang="zh-CN" dirty="0"/>
              <a:t>行业</a:t>
            </a:r>
            <a:r>
              <a:rPr lang="zh-CN" altLang="zh-CN" sz="2400" dirty="0" smtClean="0"/>
              <a:t>向前发展</a:t>
            </a:r>
            <a:endParaRPr lang="zh-CN" altLang="en-US" sz="2400" dirty="0" smtClean="0"/>
          </a:p>
        </p:txBody>
      </p:sp>
      <p:sp>
        <p:nvSpPr>
          <p:cNvPr id="3" name="AutoShape 2"/>
          <p:cNvSpPr>
            <a:spLocks noChangeArrowheads="1"/>
          </p:cNvSpPr>
          <p:nvPr/>
        </p:nvSpPr>
        <p:spPr bwMode="auto">
          <a:xfrm>
            <a:off x="685800" y="3648075"/>
            <a:ext cx="7724775" cy="1219200"/>
          </a:xfrm>
          <a:prstGeom prst="homePlate">
            <a:avLst>
              <a:gd name="adj" fmla="val 15386"/>
            </a:avLst>
          </a:prstGeom>
          <a:solidFill>
            <a:srgbClr val="FF0000"/>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4" name="Rectangle 3"/>
          <p:cNvSpPr>
            <a:spLocks noChangeArrowheads="1"/>
          </p:cNvSpPr>
          <p:nvPr/>
        </p:nvSpPr>
        <p:spPr bwMode="auto">
          <a:xfrm>
            <a:off x="1295400" y="2752726"/>
            <a:ext cx="2967037" cy="3070184"/>
          </a:xfrm>
          <a:prstGeom prst="rect">
            <a:avLst/>
          </a:prstGeom>
          <a:solidFill>
            <a:schemeClr val="bg1"/>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5" name="Rectangle 4"/>
          <p:cNvSpPr>
            <a:spLocks noChangeArrowheads="1"/>
          </p:cNvSpPr>
          <p:nvPr/>
        </p:nvSpPr>
        <p:spPr bwMode="auto">
          <a:xfrm>
            <a:off x="4598988" y="2752726"/>
            <a:ext cx="2967037" cy="3070184"/>
          </a:xfrm>
          <a:prstGeom prst="rect">
            <a:avLst/>
          </a:prstGeom>
          <a:solidFill>
            <a:schemeClr val="bg1"/>
          </a:solidFill>
          <a:ln w="12700">
            <a:solidFill>
              <a:schemeClr val="tx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6" name="Rectangle 6"/>
          <p:cNvSpPr>
            <a:spLocks noChangeArrowheads="1"/>
          </p:cNvSpPr>
          <p:nvPr/>
        </p:nvSpPr>
        <p:spPr bwMode="auto">
          <a:xfrm>
            <a:off x="1434403" y="2838033"/>
            <a:ext cx="2774059" cy="2800767"/>
          </a:xfrm>
          <a:prstGeom prst="rect">
            <a:avLst/>
          </a:prstGeom>
          <a:noFill/>
          <a:ln w="6350">
            <a:noFill/>
            <a:miter lim="800000"/>
            <a:headEnd/>
            <a:tailEnd/>
          </a:ln>
        </p:spPr>
        <p:txBody>
          <a:bodyPr wrap="square" lIns="0" tIns="0" rIns="0" bIns="0">
            <a:spAutoFit/>
          </a:bodyPr>
          <a:lstStyle/>
          <a:p>
            <a:pPr marL="190500" lvl="1" indent="-188913" defTabSz="330200">
              <a:buFontTx/>
              <a:buChar char="•"/>
              <a:tabLst>
                <a:tab pos="8521700" algn="r"/>
              </a:tabLst>
            </a:pPr>
            <a:r>
              <a:rPr lang="zh-CN" altLang="en-US" sz="1400" dirty="0" smtClean="0">
                <a:latin typeface="微软雅黑" pitchFamily="34" charset="-122"/>
              </a:rPr>
              <a:t>医疗美容行业与其他医疗行业不同，医疗美容的存在更多的是满足消费者求美、求变、获取更高生活质量的需求，与其他的医疗分科为帮助就医者重获健康有根本性的区别，所以将医疗美容置于市场竞争中，吸引社会资本的投入有利于快速提高医疗美容行业的整体发展水平。</a:t>
            </a:r>
            <a:endParaRPr lang="en-US" altLang="zh-CN" sz="1400" dirty="0" smtClean="0">
              <a:latin typeface="微软雅黑" pitchFamily="34" charset="-122"/>
            </a:endParaRPr>
          </a:p>
          <a:p>
            <a:pPr marL="190500" lvl="1" indent="-188913" defTabSz="330200">
              <a:buFontTx/>
              <a:buChar char="•"/>
              <a:tabLst>
                <a:tab pos="8521700" algn="r"/>
              </a:tabLst>
            </a:pPr>
            <a:r>
              <a:rPr lang="zh-CN" altLang="en-US" sz="1400" dirty="0" smtClean="0">
                <a:latin typeface="微软雅黑" pitchFamily="34" charset="-122"/>
              </a:rPr>
              <a:t>民间资本的进入反映出了现阶段医疗行业主管部门对医疗卫生事业的前瞻性与医疗美容行业的社会性特点。</a:t>
            </a:r>
            <a:endParaRPr kumimoji="1" lang="zh-CN" altLang="de-DE" sz="1400" b="0" dirty="0">
              <a:latin typeface="微软雅黑" pitchFamily="34" charset="-122"/>
            </a:endParaRPr>
          </a:p>
        </p:txBody>
      </p:sp>
      <p:sp>
        <p:nvSpPr>
          <p:cNvPr id="7" name="Rectangle 7"/>
          <p:cNvSpPr>
            <a:spLocks noChangeArrowheads="1"/>
          </p:cNvSpPr>
          <p:nvPr/>
        </p:nvSpPr>
        <p:spPr bwMode="auto">
          <a:xfrm>
            <a:off x="1295400" y="2209800"/>
            <a:ext cx="2967037" cy="471487"/>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8" name="Text Box 8"/>
          <p:cNvSpPr txBox="1">
            <a:spLocks noChangeArrowheads="1"/>
          </p:cNvSpPr>
          <p:nvPr/>
        </p:nvSpPr>
        <p:spPr bwMode="auto">
          <a:xfrm>
            <a:off x="1529577" y="2352675"/>
            <a:ext cx="2532836" cy="246221"/>
          </a:xfrm>
          <a:prstGeom prst="rect">
            <a:avLst/>
          </a:prstGeom>
          <a:noFill/>
          <a:ln w="6350">
            <a:noFill/>
            <a:miter lim="800000"/>
            <a:headEnd/>
            <a:tailEnd/>
          </a:ln>
        </p:spPr>
        <p:txBody>
          <a:bodyPr wrap="square" lIns="0" tIns="0" rIns="0" bIns="0" anchor="ctr">
            <a:spAutoFit/>
          </a:bodyPr>
          <a:lstStyle/>
          <a:p>
            <a:pPr algn="ctr"/>
            <a:r>
              <a:rPr lang="zh-CN" altLang="en-US" sz="1600" b="1" dirty="0" smtClean="0">
                <a:solidFill>
                  <a:schemeClr val="tx1"/>
                </a:solidFill>
                <a:latin typeface="微软雅黑" pitchFamily="34" charset="-122"/>
              </a:rPr>
              <a:t>产业政策</a:t>
            </a:r>
            <a:endParaRPr lang="zh-CN" altLang="en-US" sz="1600" b="1" dirty="0">
              <a:solidFill>
                <a:schemeClr val="tx1"/>
              </a:solidFill>
              <a:latin typeface="微软雅黑" pitchFamily="34" charset="-122"/>
            </a:endParaRPr>
          </a:p>
        </p:txBody>
      </p:sp>
      <p:sp>
        <p:nvSpPr>
          <p:cNvPr id="9" name="Rectangle 9"/>
          <p:cNvSpPr>
            <a:spLocks noChangeArrowheads="1"/>
          </p:cNvSpPr>
          <p:nvPr/>
        </p:nvSpPr>
        <p:spPr bwMode="auto">
          <a:xfrm>
            <a:off x="4709416" y="2838450"/>
            <a:ext cx="2774059" cy="2262158"/>
          </a:xfrm>
          <a:prstGeom prst="rect">
            <a:avLst/>
          </a:prstGeom>
          <a:noFill/>
          <a:ln w="6350">
            <a:noFill/>
            <a:miter lim="800000"/>
            <a:headEnd/>
            <a:tailEnd/>
          </a:ln>
        </p:spPr>
        <p:txBody>
          <a:bodyPr wrap="square" lIns="0" tIns="0" rIns="0" bIns="0">
            <a:spAutoFit/>
          </a:bodyPr>
          <a:lstStyle/>
          <a:p>
            <a:pPr marL="190500" lvl="1" indent="-188913" algn="l" defTabSz="330200">
              <a:lnSpc>
                <a:spcPct val="150000"/>
              </a:lnSpc>
              <a:buFontTx/>
              <a:buChar char="•"/>
              <a:tabLst>
                <a:tab pos="8521700" algn="r"/>
              </a:tabLst>
            </a:pPr>
            <a:r>
              <a:rPr kumimoji="1" lang="zh-CN" altLang="en-US" sz="1400" b="0" dirty="0" smtClean="0">
                <a:latin typeface="微软雅黑" pitchFamily="34" charset="-122"/>
              </a:rPr>
              <a:t>民间资本的进入使得医疗美容行业的整体投资快速增加，再加上医疗美容行业本身所具有的高回报现象，使得投资者不断将取得的利润再投入到生产中去，医疗美容行业的投资金额从而获得了不断增长。</a:t>
            </a:r>
            <a:endParaRPr kumimoji="1" lang="zh-CN" altLang="de-DE" sz="1400" b="0" dirty="0">
              <a:latin typeface="微软雅黑" pitchFamily="34" charset="-122"/>
            </a:endParaRPr>
          </a:p>
        </p:txBody>
      </p:sp>
      <p:sp>
        <p:nvSpPr>
          <p:cNvPr id="10" name="Rectangle 10"/>
          <p:cNvSpPr>
            <a:spLocks noChangeArrowheads="1"/>
          </p:cNvSpPr>
          <p:nvPr/>
        </p:nvSpPr>
        <p:spPr bwMode="auto">
          <a:xfrm>
            <a:off x="4598988" y="2209800"/>
            <a:ext cx="2967037" cy="471487"/>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defTabSz="762000">
              <a:spcBef>
                <a:spcPct val="30000"/>
              </a:spcBef>
            </a:pPr>
            <a:endParaRPr lang="zh-CN" altLang="en-US" sz="1400" b="1" dirty="0">
              <a:solidFill>
                <a:schemeClr val="lt1"/>
              </a:solidFill>
              <a:latin typeface="微软雅黑" pitchFamily="34" charset="-122"/>
              <a:ea typeface="微软雅黑" pitchFamily="34" charset="-122"/>
            </a:endParaRPr>
          </a:p>
        </p:txBody>
      </p:sp>
      <p:sp>
        <p:nvSpPr>
          <p:cNvPr id="11" name="Text Box 11"/>
          <p:cNvSpPr txBox="1">
            <a:spLocks noChangeArrowheads="1"/>
          </p:cNvSpPr>
          <p:nvPr/>
        </p:nvSpPr>
        <p:spPr bwMode="auto">
          <a:xfrm>
            <a:off x="4833165" y="2352675"/>
            <a:ext cx="2532836" cy="246221"/>
          </a:xfrm>
          <a:prstGeom prst="rect">
            <a:avLst/>
          </a:prstGeom>
          <a:noFill/>
          <a:ln w="6350">
            <a:noFill/>
            <a:miter lim="800000"/>
            <a:headEnd/>
            <a:tailEnd/>
          </a:ln>
        </p:spPr>
        <p:txBody>
          <a:bodyPr wrap="square" lIns="0" tIns="0" rIns="0" bIns="0" anchor="ctr">
            <a:spAutoFit/>
          </a:bodyPr>
          <a:lstStyle/>
          <a:p>
            <a:pPr algn="ctr"/>
            <a:r>
              <a:rPr lang="zh-CN" altLang="en-US" sz="1600" b="1" dirty="0" smtClean="0">
                <a:solidFill>
                  <a:schemeClr val="tx1"/>
                </a:solidFill>
                <a:latin typeface="微软雅黑" pitchFamily="34" charset="-122"/>
              </a:rPr>
              <a:t>投资金额增加</a:t>
            </a:r>
            <a:endParaRPr lang="zh-CN" altLang="en-US" sz="1600" b="1" dirty="0">
              <a:solidFill>
                <a:schemeClr val="tx1"/>
              </a:solidFill>
              <a:latin typeface="微软雅黑" pitchFamily="34" charset="-122"/>
            </a:endParaRPr>
          </a:p>
        </p:txBody>
      </p:sp>
      <p:sp>
        <p:nvSpPr>
          <p:cNvPr id="13" name="灯片编号占位符 12"/>
          <p:cNvSpPr>
            <a:spLocks noGrp="1"/>
          </p:cNvSpPr>
          <p:nvPr>
            <p:ph type="sldNum" sz="quarter" idx="11"/>
          </p:nvPr>
        </p:nvSpPr>
        <p:spPr/>
        <p:txBody>
          <a:bodyPr/>
          <a:lstStyle/>
          <a:p>
            <a:pPr>
              <a:defRPr/>
            </a:pPr>
            <a:fld id="{A4B4F8BA-D396-4B6F-96AD-64CC3167B321}" type="slidenum">
              <a:rPr lang="zh-CN" altLang="en-US" smtClean="0"/>
              <a:pPr>
                <a:defRPr/>
              </a:pPr>
              <a:t>77</a:t>
            </a:fld>
            <a:endParaRPr lang="en-US" altLang="zh-CN"/>
          </a:p>
        </p:txBody>
      </p:sp>
      <p:sp>
        <p:nvSpPr>
          <p:cNvPr id="14"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产业政策的鼓励及投资金额的不断</a:t>
            </a:r>
            <a:r>
              <a:rPr lang="zh-CN" altLang="en-US" sz="1400" kern="0" dirty="0" smtClean="0">
                <a:latin typeface="微软雅黑" pitchFamily="34" charset="-122"/>
                <a:ea typeface="微软雅黑" pitchFamily="34" charset="-122"/>
              </a:rPr>
              <a:t>增加是医疗</a:t>
            </a:r>
            <a:r>
              <a:rPr lang="zh-CN" altLang="en-US" sz="1400" kern="0" dirty="0">
                <a:latin typeface="微软雅黑" pitchFamily="34" charset="-122"/>
                <a:ea typeface="微软雅黑" pitchFamily="34" charset="-122"/>
              </a:rPr>
              <a:t>美容产业向前发展的政策及经济驱动因素。</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3844189" y="3577740"/>
            <a:ext cx="1564679" cy="1531320"/>
          </a:xfrm>
          <a:prstGeom prst="octagon">
            <a:avLst>
              <a:gd name="adj" fmla="val 29287"/>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lIns="18000" rIns="18000" rtlCol="0" anchor="ctr"/>
          <a:lstStyle/>
          <a:p>
            <a:pPr algn="ctr" defTabSz="762000">
              <a:spcBef>
                <a:spcPct val="30000"/>
              </a:spcBef>
            </a:pPr>
            <a:r>
              <a:rPr lang="en-US" altLang="zh-CN" sz="1400" b="1" dirty="0">
                <a:solidFill>
                  <a:schemeClr val="lt1"/>
                </a:solidFill>
                <a:latin typeface="微软雅黑" pitchFamily="34" charset="-122"/>
                <a:ea typeface="微软雅黑" pitchFamily="34" charset="-122"/>
              </a:rPr>
              <a:t>2012</a:t>
            </a:r>
            <a:r>
              <a:rPr lang="zh-CN" altLang="en-US" sz="1400" b="1" dirty="0">
                <a:solidFill>
                  <a:schemeClr val="lt1"/>
                </a:solidFill>
                <a:latin typeface="微软雅黑" pitchFamily="34" charset="-122"/>
                <a:ea typeface="微软雅黑" pitchFamily="34" charset="-122"/>
              </a:rPr>
              <a:t>年</a:t>
            </a:r>
            <a:endParaRPr lang="en-US" altLang="zh-CN" sz="1400" b="1" dirty="0">
              <a:solidFill>
                <a:schemeClr val="lt1"/>
              </a:solidFill>
              <a:latin typeface="微软雅黑" pitchFamily="34" charset="-122"/>
              <a:ea typeface="微软雅黑" pitchFamily="34" charset="-122"/>
            </a:endParaRPr>
          </a:p>
          <a:p>
            <a:pPr algn="ctr" defTabSz="762000">
              <a:spcBef>
                <a:spcPct val="30000"/>
              </a:spcBef>
            </a:pPr>
            <a:r>
              <a:rPr lang="zh-CN" altLang="en-US" sz="1400" b="1" dirty="0" smtClean="0">
                <a:solidFill>
                  <a:schemeClr val="lt1"/>
                </a:solidFill>
                <a:latin typeface="微软雅黑" pitchFamily="34" charset="-122"/>
                <a:ea typeface="微软雅黑" pitchFamily="34" charset="-122"/>
              </a:rPr>
              <a:t>国际医疗美容十</a:t>
            </a:r>
            <a:r>
              <a:rPr lang="zh-CN" altLang="en-US" sz="1400" b="1" dirty="0">
                <a:solidFill>
                  <a:schemeClr val="lt1"/>
                </a:solidFill>
                <a:latin typeface="微软雅黑" pitchFamily="34" charset="-122"/>
                <a:ea typeface="微软雅黑" pitchFamily="34" charset="-122"/>
              </a:rPr>
              <a:t>大新科技</a:t>
            </a:r>
          </a:p>
        </p:txBody>
      </p:sp>
      <p:sp>
        <p:nvSpPr>
          <p:cNvPr id="6" name="Rectangle 4"/>
          <p:cNvSpPr>
            <a:spLocks noChangeArrowheads="1"/>
          </p:cNvSpPr>
          <p:nvPr/>
        </p:nvSpPr>
        <p:spPr bwMode="auto">
          <a:xfrm>
            <a:off x="5667606" y="3852641"/>
            <a:ext cx="2758503" cy="369332"/>
          </a:xfrm>
          <a:prstGeom prst="rect">
            <a:avLst/>
          </a:prstGeom>
          <a:noFill/>
          <a:ln w="6350">
            <a:noFill/>
            <a:miter lim="800000"/>
            <a:headEnd/>
            <a:tailEnd/>
          </a:ln>
          <a:effectLst/>
        </p:spPr>
        <p:txBody>
          <a:bodyPr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8. </a:t>
            </a:r>
            <a:r>
              <a:rPr lang="zh-CN" altLang="zh-CN" sz="1200" dirty="0" smtClean="0">
                <a:latin typeface="微软雅黑" pitchFamily="34" charset="-122"/>
                <a:ea typeface="微软雅黑" pitchFamily="34" charset="-122"/>
              </a:rPr>
              <a:t>微波热解多汗症治疗系统（</a:t>
            </a:r>
            <a:r>
              <a:rPr lang="en-US" altLang="zh-CN" sz="1200" dirty="0" err="1" smtClean="0">
                <a:latin typeface="微软雅黑" pitchFamily="34" charset="-122"/>
                <a:ea typeface="微软雅黑" pitchFamily="34" charset="-122"/>
              </a:rPr>
              <a:t>miraDry</a:t>
            </a:r>
            <a:r>
              <a:rPr lang="en-US" altLang="zh-CN" sz="1200" dirty="0" smtClean="0">
                <a:latin typeface="微软雅黑" pitchFamily="34" charset="-122"/>
                <a:ea typeface="微软雅黑" pitchFamily="34" charset="-122"/>
              </a:rPr>
              <a:t> System</a:t>
            </a:r>
            <a:r>
              <a:rPr lang="zh-CN" altLang="zh-CN" sz="1200" dirty="0" smtClean="0">
                <a:latin typeface="微软雅黑" pitchFamily="34" charset="-122"/>
                <a:ea typeface="微软雅黑" pitchFamily="34" charset="-122"/>
              </a:rPr>
              <a:t>）</a:t>
            </a:r>
            <a:endParaRPr kumimoji="1" lang="en-US" altLang="de-DE" sz="1200" dirty="0">
              <a:latin typeface="微软雅黑" pitchFamily="34" charset="-122"/>
              <a:ea typeface="微软雅黑" pitchFamily="34" charset="-122"/>
            </a:endParaRPr>
          </a:p>
        </p:txBody>
      </p:sp>
      <p:sp>
        <p:nvSpPr>
          <p:cNvPr id="8" name="Rectangle 6"/>
          <p:cNvSpPr>
            <a:spLocks noChangeArrowheads="1"/>
          </p:cNvSpPr>
          <p:nvPr/>
        </p:nvSpPr>
        <p:spPr bwMode="auto">
          <a:xfrm>
            <a:off x="5522650" y="3089494"/>
            <a:ext cx="2758503" cy="184666"/>
          </a:xfrm>
          <a:prstGeom prst="rect">
            <a:avLst/>
          </a:prstGeom>
          <a:noFill/>
          <a:ln w="6350">
            <a:noFill/>
            <a:miter lim="800000"/>
            <a:headEnd/>
            <a:tailEnd/>
          </a:ln>
          <a:effectLst/>
        </p:spPr>
        <p:txBody>
          <a:bodyPr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7. </a:t>
            </a:r>
            <a:r>
              <a:rPr lang="en-US" altLang="zh-CN" sz="1200" dirty="0" err="1" smtClean="0">
                <a:latin typeface="微软雅黑" pitchFamily="34" charset="-122"/>
                <a:ea typeface="微软雅黑" pitchFamily="34" charset="-122"/>
              </a:rPr>
              <a:t>Laviv</a:t>
            </a:r>
            <a:r>
              <a:rPr lang="zh-CN" altLang="zh-CN" sz="1200" dirty="0" smtClean="0">
                <a:latin typeface="微软雅黑" pitchFamily="34" charset="-122"/>
                <a:ea typeface="微软雅黑" pitchFamily="34" charset="-122"/>
              </a:rPr>
              <a:t>自体细胞美容疗法</a:t>
            </a:r>
            <a:endParaRPr kumimoji="1" lang="en-US" altLang="de-DE" sz="1200" dirty="0">
              <a:latin typeface="微软雅黑" pitchFamily="34" charset="-122"/>
              <a:ea typeface="微软雅黑" pitchFamily="34" charset="-122"/>
            </a:endParaRPr>
          </a:p>
        </p:txBody>
      </p:sp>
      <p:sp>
        <p:nvSpPr>
          <p:cNvPr id="9" name="Rectangle 7"/>
          <p:cNvSpPr>
            <a:spLocks noChangeArrowheads="1"/>
          </p:cNvSpPr>
          <p:nvPr/>
        </p:nvSpPr>
        <p:spPr bwMode="auto">
          <a:xfrm>
            <a:off x="581783" y="4929510"/>
            <a:ext cx="2966730" cy="184666"/>
          </a:xfrm>
          <a:prstGeom prst="rect">
            <a:avLst/>
          </a:prstGeom>
          <a:noFill/>
          <a:ln w="6350">
            <a:noFill/>
            <a:miter lim="800000"/>
            <a:headEnd/>
            <a:tailEnd/>
          </a:ln>
          <a:effectLst/>
        </p:spPr>
        <p:txBody>
          <a:bodyPr wrap="square"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4. Body-Jet</a:t>
            </a:r>
            <a:r>
              <a:rPr lang="zh-CN" altLang="zh-CN" sz="1200" dirty="0" smtClean="0">
                <a:latin typeface="微软雅黑" pitchFamily="34" charset="-122"/>
                <a:ea typeface="微软雅黑" pitchFamily="34" charset="-122"/>
              </a:rPr>
              <a:t>：水射流辅助吸脂系统</a:t>
            </a:r>
            <a:endParaRPr kumimoji="1" lang="en-US" altLang="de-DE" sz="1200" dirty="0">
              <a:latin typeface="微软雅黑" pitchFamily="34" charset="-122"/>
              <a:ea typeface="微软雅黑" pitchFamily="34" charset="-122"/>
            </a:endParaRPr>
          </a:p>
        </p:txBody>
      </p:sp>
      <p:sp>
        <p:nvSpPr>
          <p:cNvPr id="10" name="Rectangle 8"/>
          <p:cNvSpPr>
            <a:spLocks noChangeArrowheads="1"/>
          </p:cNvSpPr>
          <p:nvPr/>
        </p:nvSpPr>
        <p:spPr bwMode="auto">
          <a:xfrm>
            <a:off x="793692" y="2941901"/>
            <a:ext cx="2758503" cy="369332"/>
          </a:xfrm>
          <a:prstGeom prst="rect">
            <a:avLst/>
          </a:prstGeom>
          <a:noFill/>
          <a:ln w="6350">
            <a:noFill/>
            <a:miter lim="800000"/>
            <a:headEnd/>
            <a:tailEnd/>
          </a:ln>
          <a:effectLst/>
        </p:spPr>
        <p:txBody>
          <a:bodyPr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2. PDS Flexible Plate</a:t>
            </a:r>
            <a:r>
              <a:rPr lang="zh-CN" altLang="zh-CN" sz="1200" dirty="0" smtClean="0">
                <a:latin typeface="微软雅黑" pitchFamily="34" charset="-122"/>
                <a:ea typeface="微软雅黑" pitchFamily="34" charset="-122"/>
              </a:rPr>
              <a:t>：新型可吸收鼻整形补片</a:t>
            </a:r>
            <a:endParaRPr kumimoji="1" lang="en-US" altLang="de-DE" sz="1200" dirty="0">
              <a:latin typeface="微软雅黑" pitchFamily="34" charset="-122"/>
              <a:ea typeface="微软雅黑" pitchFamily="34" charset="-122"/>
            </a:endParaRPr>
          </a:p>
        </p:txBody>
      </p:sp>
      <p:sp>
        <p:nvSpPr>
          <p:cNvPr id="11" name="Freeform 9"/>
          <p:cNvSpPr>
            <a:spLocks/>
          </p:cNvSpPr>
          <p:nvPr/>
        </p:nvSpPr>
        <p:spPr bwMode="auto">
          <a:xfrm>
            <a:off x="372979" y="4943850"/>
            <a:ext cx="3669989" cy="303580"/>
          </a:xfrm>
          <a:custGeom>
            <a:avLst/>
            <a:gdLst/>
            <a:ahLst/>
            <a:cxnLst>
              <a:cxn ang="0">
                <a:pos x="2152" y="0"/>
              </a:cxn>
              <a:cxn ang="0">
                <a:pos x="1921" y="85"/>
              </a:cxn>
              <a:cxn ang="0">
                <a:pos x="0" y="88"/>
              </a:cxn>
            </a:cxnLst>
            <a:rect l="0" t="0" r="r" b="b"/>
            <a:pathLst>
              <a:path w="2152" h="88">
                <a:moveTo>
                  <a:pt x="2152" y="0"/>
                </a:moveTo>
                <a:lnTo>
                  <a:pt x="1921" y="85"/>
                </a:lnTo>
                <a:lnTo>
                  <a:pt x="0" y="88"/>
                </a:lnTo>
              </a:path>
            </a:pathLst>
          </a:custGeom>
          <a:noFill/>
          <a:ln w="22225" cap="flat" cmpd="sng">
            <a:solidFill>
              <a:schemeClr val="hlink"/>
            </a:solidFill>
            <a:prstDash val="solid"/>
            <a:round/>
            <a:headEnd type="triangle" w="med" len="lg"/>
            <a:tailEnd type="none" w="med" len="med"/>
          </a:ln>
          <a:effectLst/>
        </p:spPr>
        <p:txBody>
          <a:bodyPr wrap="square" lIns="0" tIns="0" rIns="0" bIns="0" anchor="ctr">
            <a:noAutofit/>
          </a:bodyPr>
          <a:lstStyle/>
          <a:p>
            <a:endParaRPr lang="zh-CN" altLang="en-US" sz="1200" dirty="0">
              <a:latin typeface="微软雅黑" pitchFamily="34" charset="-122"/>
              <a:ea typeface="微软雅黑" pitchFamily="34" charset="-122"/>
            </a:endParaRPr>
          </a:p>
        </p:txBody>
      </p:sp>
      <p:sp>
        <p:nvSpPr>
          <p:cNvPr id="12" name="Freeform 10"/>
          <p:cNvSpPr>
            <a:spLocks/>
          </p:cNvSpPr>
          <p:nvPr/>
        </p:nvSpPr>
        <p:spPr bwMode="auto">
          <a:xfrm>
            <a:off x="383676" y="5109060"/>
            <a:ext cx="3941839" cy="910740"/>
          </a:xfrm>
          <a:custGeom>
            <a:avLst/>
            <a:gdLst/>
            <a:ahLst/>
            <a:cxnLst>
              <a:cxn ang="0">
                <a:pos x="2458" y="0"/>
              </a:cxn>
              <a:cxn ang="0">
                <a:pos x="2378" y="287"/>
              </a:cxn>
              <a:cxn ang="0">
                <a:pos x="0" y="287"/>
              </a:cxn>
            </a:cxnLst>
            <a:rect l="0" t="0" r="r" b="b"/>
            <a:pathLst>
              <a:path w="2458" h="287">
                <a:moveTo>
                  <a:pt x="2458" y="0"/>
                </a:moveTo>
                <a:lnTo>
                  <a:pt x="2378" y="287"/>
                </a:lnTo>
                <a:lnTo>
                  <a:pt x="0" y="287"/>
                </a:lnTo>
              </a:path>
            </a:pathLst>
          </a:custGeom>
          <a:noFill/>
          <a:ln w="22225" cap="flat" cmpd="sng">
            <a:solidFill>
              <a:schemeClr val="hlink"/>
            </a:solidFill>
            <a:prstDash val="solid"/>
            <a:round/>
            <a:headEnd type="triangle" w="med" len="lg"/>
            <a:tailEnd type="none" w="med" len="med"/>
          </a:ln>
          <a:effectLst/>
        </p:spPr>
        <p:txBody>
          <a:bodyPr wrap="square" lIns="0" tIns="0" rIns="0" bIns="0" anchor="ctr">
            <a:noAutofit/>
          </a:bodyPr>
          <a:lstStyle/>
          <a:p>
            <a:endParaRPr lang="zh-CN" altLang="en-US" sz="1200" dirty="0">
              <a:latin typeface="微软雅黑" pitchFamily="34" charset="-122"/>
              <a:ea typeface="微软雅黑" pitchFamily="34" charset="-122"/>
            </a:endParaRPr>
          </a:p>
        </p:txBody>
      </p:sp>
      <p:sp>
        <p:nvSpPr>
          <p:cNvPr id="13" name="Rectangle 11"/>
          <p:cNvSpPr>
            <a:spLocks noChangeArrowheads="1"/>
          </p:cNvSpPr>
          <p:nvPr/>
        </p:nvSpPr>
        <p:spPr bwMode="auto">
          <a:xfrm>
            <a:off x="5738242" y="5023942"/>
            <a:ext cx="2663105" cy="184666"/>
          </a:xfrm>
          <a:prstGeom prst="rect">
            <a:avLst/>
          </a:prstGeom>
          <a:noFill/>
          <a:ln w="6350">
            <a:noFill/>
            <a:miter lim="800000"/>
            <a:headEnd/>
            <a:tailEnd/>
          </a:ln>
          <a:effectLst/>
        </p:spPr>
        <p:txBody>
          <a:bodyPr wrap="square"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9. ARTAS</a:t>
            </a:r>
            <a:r>
              <a:rPr lang="zh-CN" altLang="zh-CN" sz="1200" dirty="0" smtClean="0">
                <a:latin typeface="微软雅黑" pitchFamily="34" charset="-122"/>
                <a:ea typeface="微软雅黑" pitchFamily="34" charset="-122"/>
              </a:rPr>
              <a:t>全自动毛囊识别采集种植装置</a:t>
            </a:r>
            <a:endParaRPr kumimoji="1" lang="en-US" altLang="de-DE" sz="1200" dirty="0">
              <a:latin typeface="微软雅黑" pitchFamily="34" charset="-122"/>
              <a:ea typeface="微软雅黑" pitchFamily="34" charset="-122"/>
            </a:endParaRPr>
          </a:p>
        </p:txBody>
      </p:sp>
      <p:sp>
        <p:nvSpPr>
          <p:cNvPr id="14" name="Rectangle 12"/>
          <p:cNvSpPr>
            <a:spLocks noChangeArrowheads="1"/>
          </p:cNvSpPr>
          <p:nvPr/>
        </p:nvSpPr>
        <p:spPr bwMode="auto">
          <a:xfrm>
            <a:off x="652419" y="5718660"/>
            <a:ext cx="2966730" cy="184666"/>
          </a:xfrm>
          <a:prstGeom prst="rect">
            <a:avLst/>
          </a:prstGeom>
          <a:noFill/>
          <a:ln w="6350">
            <a:noFill/>
            <a:miter lim="800000"/>
            <a:headEnd/>
            <a:tailEnd/>
          </a:ln>
          <a:effectLst/>
        </p:spPr>
        <p:txBody>
          <a:bodyPr wrap="square"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5. </a:t>
            </a:r>
            <a:r>
              <a:rPr lang="en-US" altLang="zh-CN" sz="1200" dirty="0" err="1" smtClean="0">
                <a:latin typeface="微软雅黑" pitchFamily="34" charset="-122"/>
                <a:ea typeface="微软雅黑" pitchFamily="34" charset="-122"/>
              </a:rPr>
              <a:t>ReCell</a:t>
            </a:r>
            <a:r>
              <a:rPr lang="zh-CN" altLang="zh-CN" sz="1200" dirty="0" smtClean="0">
                <a:latin typeface="微软雅黑" pitchFamily="34" charset="-122"/>
                <a:ea typeface="微软雅黑" pitchFamily="34" charset="-122"/>
              </a:rPr>
              <a:t>：自体皮肤细胞采集加工喷给系统</a:t>
            </a:r>
            <a:endParaRPr kumimoji="1" lang="en-US" altLang="de-DE" sz="1200" dirty="0">
              <a:latin typeface="微软雅黑" pitchFamily="34" charset="-122"/>
              <a:ea typeface="微软雅黑" pitchFamily="34" charset="-122"/>
            </a:endParaRPr>
          </a:p>
        </p:txBody>
      </p:sp>
      <p:sp>
        <p:nvSpPr>
          <p:cNvPr id="15" name="Freeform 13"/>
          <p:cNvSpPr>
            <a:spLocks/>
          </p:cNvSpPr>
          <p:nvPr/>
        </p:nvSpPr>
        <p:spPr bwMode="auto">
          <a:xfrm>
            <a:off x="5314424" y="4867955"/>
            <a:ext cx="3319912" cy="455370"/>
          </a:xfrm>
          <a:custGeom>
            <a:avLst/>
            <a:gdLst/>
            <a:ahLst/>
            <a:cxnLst>
              <a:cxn ang="0">
                <a:pos x="0" y="0"/>
              </a:cxn>
              <a:cxn ang="0">
                <a:pos x="80" y="287"/>
              </a:cxn>
              <a:cxn ang="0">
                <a:pos x="2459" y="283"/>
              </a:cxn>
            </a:cxnLst>
            <a:rect l="0" t="0" r="r" b="b"/>
            <a:pathLst>
              <a:path w="2459" h="287">
                <a:moveTo>
                  <a:pt x="0" y="0"/>
                </a:moveTo>
                <a:lnTo>
                  <a:pt x="80" y="287"/>
                </a:lnTo>
                <a:lnTo>
                  <a:pt x="2459" y="283"/>
                </a:lnTo>
              </a:path>
            </a:pathLst>
          </a:custGeom>
          <a:noFill/>
          <a:ln w="22225" cap="flat" cmpd="sng">
            <a:solidFill>
              <a:schemeClr val="hlink"/>
            </a:solidFill>
            <a:prstDash val="solid"/>
            <a:round/>
            <a:headEnd type="triangle" w="med" len="lg"/>
            <a:tailEnd type="none" w="med" len="med"/>
          </a:ln>
          <a:effectLst/>
        </p:spPr>
        <p:txBody>
          <a:bodyPr wrap="square" lIns="0" tIns="0" rIns="0" bIns="0" anchor="ctr">
            <a:noAutofit/>
          </a:bodyPr>
          <a:lstStyle/>
          <a:p>
            <a:endParaRPr lang="zh-CN" altLang="en-US" sz="1200" dirty="0">
              <a:latin typeface="微软雅黑" pitchFamily="34" charset="-122"/>
              <a:ea typeface="微软雅黑" pitchFamily="34" charset="-122"/>
            </a:endParaRPr>
          </a:p>
        </p:txBody>
      </p:sp>
      <p:sp>
        <p:nvSpPr>
          <p:cNvPr id="16" name="Freeform 16"/>
          <p:cNvSpPr>
            <a:spLocks/>
          </p:cNvSpPr>
          <p:nvPr/>
        </p:nvSpPr>
        <p:spPr bwMode="auto">
          <a:xfrm flipH="1" flipV="1">
            <a:off x="5173150" y="3425950"/>
            <a:ext cx="3461185" cy="303580"/>
          </a:xfrm>
          <a:custGeom>
            <a:avLst/>
            <a:gdLst/>
            <a:ahLst/>
            <a:cxnLst>
              <a:cxn ang="0">
                <a:pos x="2152" y="0"/>
              </a:cxn>
              <a:cxn ang="0">
                <a:pos x="1921" y="85"/>
              </a:cxn>
              <a:cxn ang="0">
                <a:pos x="0" y="88"/>
              </a:cxn>
            </a:cxnLst>
            <a:rect l="0" t="0" r="r" b="b"/>
            <a:pathLst>
              <a:path w="2152" h="88">
                <a:moveTo>
                  <a:pt x="2152" y="0"/>
                </a:moveTo>
                <a:lnTo>
                  <a:pt x="1921" y="85"/>
                </a:lnTo>
                <a:lnTo>
                  <a:pt x="0" y="88"/>
                </a:lnTo>
              </a:path>
            </a:pathLst>
          </a:custGeom>
          <a:noFill/>
          <a:ln w="22225" cap="flat" cmpd="sng">
            <a:solidFill>
              <a:schemeClr val="hlink"/>
            </a:solidFill>
            <a:prstDash val="solid"/>
            <a:round/>
            <a:headEnd type="triangle" w="med" len="lg"/>
            <a:tailEnd type="none" w="med" len="med"/>
          </a:ln>
          <a:effectLst/>
        </p:spPr>
        <p:txBody>
          <a:bodyPr lIns="0" tIns="0" rIns="0" bIns="0" anchor="ctr">
            <a:noAutofit/>
          </a:bodyPr>
          <a:lstStyle/>
          <a:p>
            <a:endParaRPr lang="zh-CN" altLang="en-US" sz="1200" dirty="0">
              <a:latin typeface="微软雅黑" pitchFamily="34" charset="-122"/>
              <a:ea typeface="微软雅黑" pitchFamily="34" charset="-122"/>
            </a:endParaRPr>
          </a:p>
        </p:txBody>
      </p:sp>
      <p:sp>
        <p:nvSpPr>
          <p:cNvPr id="17" name="Freeform 17"/>
          <p:cNvSpPr>
            <a:spLocks/>
          </p:cNvSpPr>
          <p:nvPr/>
        </p:nvSpPr>
        <p:spPr bwMode="auto">
          <a:xfrm>
            <a:off x="372980" y="3425950"/>
            <a:ext cx="3669988" cy="303580"/>
          </a:xfrm>
          <a:custGeom>
            <a:avLst/>
            <a:gdLst/>
            <a:ahLst/>
            <a:cxnLst>
              <a:cxn ang="0">
                <a:pos x="2480" y="278"/>
              </a:cxn>
              <a:cxn ang="0">
                <a:pos x="2388" y="0"/>
              </a:cxn>
              <a:cxn ang="0">
                <a:pos x="0" y="2"/>
              </a:cxn>
            </a:cxnLst>
            <a:rect l="0" t="0" r="r" b="b"/>
            <a:pathLst>
              <a:path w="2480" h="278">
                <a:moveTo>
                  <a:pt x="2480" y="278"/>
                </a:moveTo>
                <a:lnTo>
                  <a:pt x="2388" y="0"/>
                </a:lnTo>
                <a:lnTo>
                  <a:pt x="0" y="2"/>
                </a:lnTo>
              </a:path>
            </a:pathLst>
          </a:custGeom>
          <a:noFill/>
          <a:ln w="22225" cap="flat" cmpd="sng">
            <a:solidFill>
              <a:schemeClr val="hlink"/>
            </a:solidFill>
            <a:prstDash val="solid"/>
            <a:round/>
            <a:headEnd type="triangle" w="med" len="lg"/>
            <a:tailEnd type="none" w="med" len="med"/>
          </a:ln>
          <a:effectLst/>
        </p:spPr>
        <p:txBody>
          <a:bodyPr wrap="square" lIns="0" tIns="0" rIns="0" bIns="0" anchor="ctr">
            <a:noAutofit/>
          </a:bodyPr>
          <a:lstStyle/>
          <a:p>
            <a:endParaRPr lang="zh-CN" altLang="en-US" sz="1200" dirty="0">
              <a:latin typeface="微软雅黑" pitchFamily="34" charset="-122"/>
              <a:ea typeface="微软雅黑" pitchFamily="34" charset="-122"/>
            </a:endParaRPr>
          </a:p>
        </p:txBody>
      </p:sp>
      <p:sp>
        <p:nvSpPr>
          <p:cNvPr id="18" name="Rectangle 18"/>
          <p:cNvSpPr>
            <a:spLocks noChangeArrowheads="1"/>
          </p:cNvSpPr>
          <p:nvPr/>
        </p:nvSpPr>
        <p:spPr bwMode="auto">
          <a:xfrm>
            <a:off x="5385060" y="2181194"/>
            <a:ext cx="2734863" cy="184666"/>
          </a:xfrm>
          <a:prstGeom prst="rect">
            <a:avLst/>
          </a:prstGeom>
          <a:noFill/>
          <a:ln w="6350">
            <a:noFill/>
            <a:miter lim="800000"/>
            <a:headEnd/>
            <a:tailEnd/>
          </a:ln>
          <a:effectLst/>
        </p:spPr>
        <p:txBody>
          <a:bodyPr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6. </a:t>
            </a:r>
            <a:r>
              <a:rPr lang="zh-CN" altLang="zh-CN" sz="1200" dirty="0" smtClean="0">
                <a:latin typeface="微软雅黑" pitchFamily="34" charset="-122"/>
                <a:ea typeface="微软雅黑" pitchFamily="34" charset="-122"/>
              </a:rPr>
              <a:t>柔性钝性填充剂注射微套管</a:t>
            </a:r>
            <a:endParaRPr kumimoji="1" lang="en-US" altLang="de-DE" sz="1200" dirty="0">
              <a:latin typeface="微软雅黑" pitchFamily="34" charset="-122"/>
              <a:ea typeface="微软雅黑" pitchFamily="34" charset="-122"/>
            </a:endParaRPr>
          </a:p>
        </p:txBody>
      </p:sp>
      <p:sp>
        <p:nvSpPr>
          <p:cNvPr id="19" name="Rectangle 19"/>
          <p:cNvSpPr>
            <a:spLocks noChangeArrowheads="1"/>
          </p:cNvSpPr>
          <p:nvPr/>
        </p:nvSpPr>
        <p:spPr bwMode="auto">
          <a:xfrm>
            <a:off x="793692" y="1996528"/>
            <a:ext cx="2758503" cy="369332"/>
          </a:xfrm>
          <a:prstGeom prst="rect">
            <a:avLst/>
          </a:prstGeom>
          <a:noFill/>
          <a:ln w="6350">
            <a:noFill/>
            <a:miter lim="800000"/>
            <a:headEnd/>
            <a:tailEnd/>
          </a:ln>
          <a:effectLst/>
        </p:spPr>
        <p:txBody>
          <a:bodyPr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1. </a:t>
            </a:r>
            <a:r>
              <a:rPr lang="zh-CN" altLang="zh-CN" sz="1200" dirty="0" smtClean="0">
                <a:latin typeface="微软雅黑" pitchFamily="34" charset="-122"/>
                <a:ea typeface="微软雅黑" pitchFamily="34" charset="-122"/>
              </a:rPr>
              <a:t>有注射隆乳适应征的</a:t>
            </a:r>
            <a:r>
              <a:rPr lang="en-US" altLang="zh-CN" sz="1200" dirty="0" err="1" smtClean="0">
                <a:latin typeface="微软雅黑" pitchFamily="34" charset="-122"/>
                <a:ea typeface="微软雅黑" pitchFamily="34" charset="-122"/>
              </a:rPr>
              <a:t>Macrolane</a:t>
            </a:r>
            <a:r>
              <a:rPr lang="zh-CN" altLang="zh-CN" sz="1200" dirty="0" smtClean="0">
                <a:latin typeface="微软雅黑" pitchFamily="34" charset="-122"/>
                <a:ea typeface="微软雅黑" pitchFamily="34" charset="-122"/>
              </a:rPr>
              <a:t>透明质酸填充剂</a:t>
            </a:r>
            <a:endParaRPr kumimoji="1" lang="en-US" altLang="de-DE" sz="1200" dirty="0">
              <a:latin typeface="微软雅黑" pitchFamily="34" charset="-122"/>
              <a:ea typeface="微软雅黑" pitchFamily="34" charset="-122"/>
            </a:endParaRPr>
          </a:p>
        </p:txBody>
      </p:sp>
      <p:sp>
        <p:nvSpPr>
          <p:cNvPr id="20" name="Freeform 20"/>
          <p:cNvSpPr>
            <a:spLocks/>
          </p:cNvSpPr>
          <p:nvPr/>
        </p:nvSpPr>
        <p:spPr bwMode="auto">
          <a:xfrm flipH="1">
            <a:off x="4961241" y="2439315"/>
            <a:ext cx="3664215" cy="986635"/>
          </a:xfrm>
          <a:custGeom>
            <a:avLst/>
            <a:gdLst/>
            <a:ahLst/>
            <a:cxnLst>
              <a:cxn ang="0">
                <a:pos x="2480" y="278"/>
              </a:cxn>
              <a:cxn ang="0">
                <a:pos x="2388" y="0"/>
              </a:cxn>
              <a:cxn ang="0">
                <a:pos x="0" y="2"/>
              </a:cxn>
            </a:cxnLst>
            <a:rect l="0" t="0" r="r" b="b"/>
            <a:pathLst>
              <a:path w="2480" h="278">
                <a:moveTo>
                  <a:pt x="2480" y="278"/>
                </a:moveTo>
                <a:lnTo>
                  <a:pt x="2388" y="0"/>
                </a:lnTo>
                <a:lnTo>
                  <a:pt x="0" y="2"/>
                </a:lnTo>
              </a:path>
            </a:pathLst>
          </a:custGeom>
          <a:noFill/>
          <a:ln w="22225" cap="flat" cmpd="sng">
            <a:solidFill>
              <a:schemeClr val="hlink"/>
            </a:solidFill>
            <a:prstDash val="solid"/>
            <a:round/>
            <a:headEnd type="triangle" w="med" len="lg"/>
            <a:tailEnd type="none" w="med" len="med"/>
          </a:ln>
          <a:effectLst/>
        </p:spPr>
        <p:txBody>
          <a:bodyPr lIns="0" tIns="0" rIns="0" bIns="0" anchor="ctr">
            <a:noAutofit/>
          </a:bodyPr>
          <a:lstStyle/>
          <a:p>
            <a:endParaRPr lang="zh-CN" altLang="en-US" sz="1200" dirty="0">
              <a:latin typeface="微软雅黑" pitchFamily="34" charset="-122"/>
              <a:ea typeface="微软雅黑" pitchFamily="34" charset="-122"/>
            </a:endParaRPr>
          </a:p>
        </p:txBody>
      </p:sp>
      <p:sp>
        <p:nvSpPr>
          <p:cNvPr id="21" name="Freeform 17"/>
          <p:cNvSpPr>
            <a:spLocks/>
          </p:cNvSpPr>
          <p:nvPr/>
        </p:nvSpPr>
        <p:spPr bwMode="auto">
          <a:xfrm>
            <a:off x="381000" y="2439315"/>
            <a:ext cx="3873876" cy="986635"/>
          </a:xfrm>
          <a:custGeom>
            <a:avLst/>
            <a:gdLst/>
            <a:ahLst/>
            <a:cxnLst>
              <a:cxn ang="0">
                <a:pos x="2480" y="278"/>
              </a:cxn>
              <a:cxn ang="0">
                <a:pos x="2388" y="0"/>
              </a:cxn>
              <a:cxn ang="0">
                <a:pos x="0" y="2"/>
              </a:cxn>
            </a:cxnLst>
            <a:rect l="0" t="0" r="r" b="b"/>
            <a:pathLst>
              <a:path w="2480" h="278">
                <a:moveTo>
                  <a:pt x="2480" y="278"/>
                </a:moveTo>
                <a:lnTo>
                  <a:pt x="2388" y="0"/>
                </a:lnTo>
                <a:lnTo>
                  <a:pt x="0" y="2"/>
                </a:lnTo>
              </a:path>
            </a:pathLst>
          </a:custGeom>
          <a:noFill/>
          <a:ln w="22225" cap="flat" cmpd="sng">
            <a:solidFill>
              <a:schemeClr val="hlink"/>
            </a:solidFill>
            <a:prstDash val="solid"/>
            <a:round/>
            <a:headEnd type="triangle" w="med" len="lg"/>
            <a:tailEnd type="none" w="med" len="med"/>
          </a:ln>
          <a:effectLst/>
        </p:spPr>
        <p:txBody>
          <a:bodyPr wrap="square" lIns="0" tIns="0" rIns="0" bIns="0" anchor="ctr">
            <a:noAutofit/>
          </a:bodyPr>
          <a:lstStyle/>
          <a:p>
            <a:endParaRPr lang="zh-CN" altLang="en-US" sz="1200" dirty="0">
              <a:latin typeface="微软雅黑" pitchFamily="34" charset="-122"/>
              <a:ea typeface="微软雅黑" pitchFamily="34" charset="-122"/>
            </a:endParaRPr>
          </a:p>
        </p:txBody>
      </p:sp>
      <p:cxnSp>
        <p:nvCxnSpPr>
          <p:cNvPr id="22" name="直接箭头连接符 21"/>
          <p:cNvCxnSpPr/>
          <p:nvPr/>
        </p:nvCxnSpPr>
        <p:spPr bwMode="auto">
          <a:xfrm>
            <a:off x="364959" y="4412585"/>
            <a:ext cx="3466100" cy="0"/>
          </a:xfrm>
          <a:prstGeom prst="straightConnector1">
            <a:avLst/>
          </a:prstGeom>
          <a:ln w="25400">
            <a:solidFill>
              <a:srgbClr val="7030A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23" name="Rectangle 8"/>
          <p:cNvSpPr>
            <a:spLocks noChangeArrowheads="1"/>
          </p:cNvSpPr>
          <p:nvPr/>
        </p:nvSpPr>
        <p:spPr bwMode="auto">
          <a:xfrm>
            <a:off x="578100" y="3967358"/>
            <a:ext cx="2758503" cy="369332"/>
          </a:xfrm>
          <a:prstGeom prst="rect">
            <a:avLst/>
          </a:prstGeom>
          <a:noFill/>
          <a:ln w="6350">
            <a:noFill/>
            <a:miter lim="800000"/>
            <a:headEnd/>
            <a:tailEnd/>
          </a:ln>
          <a:effectLst/>
        </p:spPr>
        <p:txBody>
          <a:bodyPr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3. Spectra</a:t>
            </a:r>
            <a:r>
              <a:rPr lang="zh-CN" altLang="zh-CN"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Mentor</a:t>
            </a:r>
            <a:r>
              <a:rPr lang="zh-CN" altLang="zh-CN" sz="1200" dirty="0" smtClean="0">
                <a:latin typeface="微软雅黑" pitchFamily="34" charset="-122"/>
                <a:ea typeface="微软雅黑" pitchFamily="34" charset="-122"/>
              </a:rPr>
              <a:t>容量可调型硅胶乳房假体</a:t>
            </a:r>
            <a:endParaRPr kumimoji="1" lang="en-US" altLang="de-DE" sz="1200" dirty="0">
              <a:latin typeface="微软雅黑" pitchFamily="34" charset="-122"/>
              <a:ea typeface="微软雅黑" pitchFamily="34" charset="-122"/>
            </a:endParaRPr>
          </a:p>
        </p:txBody>
      </p:sp>
      <p:sp>
        <p:nvSpPr>
          <p:cNvPr id="24" name="Rectangle 11"/>
          <p:cNvSpPr>
            <a:spLocks noChangeArrowheads="1"/>
          </p:cNvSpPr>
          <p:nvPr/>
        </p:nvSpPr>
        <p:spPr bwMode="auto">
          <a:xfrm>
            <a:off x="5667606" y="5533994"/>
            <a:ext cx="2542911" cy="369332"/>
          </a:xfrm>
          <a:prstGeom prst="rect">
            <a:avLst/>
          </a:prstGeom>
          <a:noFill/>
          <a:ln w="6350">
            <a:noFill/>
            <a:miter lim="800000"/>
            <a:headEnd/>
            <a:tailEnd/>
          </a:ln>
          <a:effectLst/>
        </p:spPr>
        <p:txBody>
          <a:bodyPr wrap="square" lIns="0" tIns="0" rIns="0" bIns="0" anchor="b">
            <a:spAutoFit/>
          </a:bodyPr>
          <a:lstStyle/>
          <a:p>
            <a:pPr defTabSz="330200">
              <a:tabLst>
                <a:tab pos="8521700" algn="r"/>
              </a:tabLst>
            </a:pPr>
            <a:r>
              <a:rPr lang="en-US" altLang="zh-CN" sz="1200" dirty="0" smtClean="0">
                <a:latin typeface="微软雅黑" pitchFamily="34" charset="-122"/>
                <a:ea typeface="微软雅黑" pitchFamily="34" charset="-122"/>
              </a:rPr>
              <a:t>10. OSTEOSCULPT</a:t>
            </a:r>
            <a:r>
              <a:rPr lang="zh-CN" altLang="zh-CN" sz="1200" dirty="0" smtClean="0">
                <a:latin typeface="微软雅黑" pitchFamily="34" charset="-122"/>
                <a:ea typeface="微软雅黑" pitchFamily="34" charset="-122"/>
              </a:rPr>
              <a:t>新型颌面手术超声骨刀</a:t>
            </a:r>
            <a:endParaRPr kumimoji="1" lang="en-US" altLang="de-DE" sz="1200" dirty="0">
              <a:latin typeface="微软雅黑" pitchFamily="34" charset="-122"/>
              <a:ea typeface="微软雅黑" pitchFamily="34" charset="-122"/>
            </a:endParaRPr>
          </a:p>
        </p:txBody>
      </p:sp>
      <p:sp>
        <p:nvSpPr>
          <p:cNvPr id="25" name="Freeform 13"/>
          <p:cNvSpPr>
            <a:spLocks/>
          </p:cNvSpPr>
          <p:nvPr/>
        </p:nvSpPr>
        <p:spPr bwMode="auto">
          <a:xfrm>
            <a:off x="5031879" y="5109060"/>
            <a:ext cx="3673094" cy="910740"/>
          </a:xfrm>
          <a:custGeom>
            <a:avLst/>
            <a:gdLst/>
            <a:ahLst/>
            <a:cxnLst>
              <a:cxn ang="0">
                <a:pos x="0" y="0"/>
              </a:cxn>
              <a:cxn ang="0">
                <a:pos x="80" y="287"/>
              </a:cxn>
              <a:cxn ang="0">
                <a:pos x="2459" y="283"/>
              </a:cxn>
            </a:cxnLst>
            <a:rect l="0" t="0" r="r" b="b"/>
            <a:pathLst>
              <a:path w="2459" h="287">
                <a:moveTo>
                  <a:pt x="0" y="0"/>
                </a:moveTo>
                <a:lnTo>
                  <a:pt x="80" y="287"/>
                </a:lnTo>
                <a:lnTo>
                  <a:pt x="2459" y="283"/>
                </a:lnTo>
              </a:path>
            </a:pathLst>
          </a:custGeom>
          <a:noFill/>
          <a:ln w="22225" cap="flat" cmpd="sng">
            <a:solidFill>
              <a:schemeClr val="hlink"/>
            </a:solidFill>
            <a:prstDash val="solid"/>
            <a:round/>
            <a:headEnd type="triangle" w="med" len="lg"/>
            <a:tailEnd type="none" w="med" len="med"/>
          </a:ln>
          <a:effectLst/>
        </p:spPr>
        <p:txBody>
          <a:bodyPr wrap="square" lIns="0" tIns="0" rIns="0" bIns="0" anchor="ctr">
            <a:noAutofit/>
          </a:bodyPr>
          <a:lstStyle/>
          <a:p>
            <a:endParaRPr lang="zh-CN" altLang="en-US" sz="1200" dirty="0">
              <a:latin typeface="微软雅黑" pitchFamily="34" charset="-122"/>
              <a:ea typeface="微软雅黑" pitchFamily="34" charset="-122"/>
            </a:endParaRPr>
          </a:p>
        </p:txBody>
      </p:sp>
      <p:cxnSp>
        <p:nvCxnSpPr>
          <p:cNvPr id="26" name="直接箭头连接符 25"/>
          <p:cNvCxnSpPr/>
          <p:nvPr/>
        </p:nvCxnSpPr>
        <p:spPr bwMode="auto">
          <a:xfrm flipH="1">
            <a:off x="5385061" y="4412585"/>
            <a:ext cx="3249275" cy="0"/>
          </a:xfrm>
          <a:prstGeom prst="straightConnector1">
            <a:avLst/>
          </a:prstGeom>
          <a:ln w="25400">
            <a:solidFill>
              <a:srgbClr val="7030A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76201" y="6214162"/>
            <a:ext cx="9107401" cy="269304"/>
          </a:xfrm>
          <a:prstGeom prst="rect">
            <a:avLst/>
          </a:prstGeom>
          <a:noFill/>
        </p:spPr>
        <p:txBody>
          <a:bodyPr wrap="square" rtlCol="0">
            <a:spAutoFit/>
          </a:bodyPr>
          <a:lstStyle/>
          <a:p>
            <a:pPr algn="l"/>
            <a:r>
              <a:rPr lang="zh-CN" altLang="en-US" sz="1150" b="0" dirty="0" smtClean="0">
                <a:latin typeface="微软雅黑" pitchFamily="34" charset="-122"/>
                <a:ea typeface="微软雅黑" pitchFamily="34" charset="-122"/>
              </a:rPr>
              <a:t>资料来源：</a:t>
            </a:r>
            <a:r>
              <a:rPr lang="zh-CN" altLang="zh-CN" sz="1150" b="0" dirty="0" smtClean="0">
                <a:latin typeface="微软雅黑" pitchFamily="34" charset="-122"/>
                <a:ea typeface="微软雅黑" pitchFamily="34" charset="-122"/>
              </a:rPr>
              <a:t>第二届中国医疗整形美容行业监管研讨会暨行业发展高峰论坛及中国（北京）国际医疗整形美容产业博览会（</a:t>
            </a:r>
            <a:r>
              <a:rPr lang="en-US" altLang="zh-CN" sz="1150" b="0" dirty="0" smtClean="0">
                <a:latin typeface="微软雅黑" pitchFamily="34" charset="-122"/>
                <a:ea typeface="微软雅黑" pitchFamily="34" charset="-122"/>
              </a:rPr>
              <a:t>CAPS</a:t>
            </a:r>
            <a:r>
              <a:rPr lang="zh-CN" altLang="zh-CN" sz="1150" b="0" dirty="0" smtClean="0">
                <a:latin typeface="微软雅黑" pitchFamily="34" charset="-122"/>
                <a:ea typeface="微软雅黑" pitchFamily="34" charset="-122"/>
              </a:rPr>
              <a:t>）</a:t>
            </a:r>
            <a:r>
              <a:rPr lang="zh-CN" altLang="en-US" sz="1150" b="0" dirty="0" smtClean="0">
                <a:latin typeface="微软雅黑" pitchFamily="34" charset="-122"/>
                <a:ea typeface="微软雅黑" pitchFamily="34" charset="-122"/>
              </a:rPr>
              <a:t>论坛</a:t>
            </a:r>
          </a:p>
        </p:txBody>
      </p:sp>
      <p:sp>
        <p:nvSpPr>
          <p:cNvPr id="29" name="标题 1"/>
          <p:cNvSpPr>
            <a:spLocks noGrp="1"/>
          </p:cNvSpPr>
          <p:nvPr>
            <p:ph type="title"/>
          </p:nvPr>
        </p:nvSpPr>
        <p:spPr>
          <a:xfrm>
            <a:off x="533400" y="412750"/>
            <a:ext cx="8229600" cy="563563"/>
          </a:xfrm>
          <a:noFill/>
          <a:ln w="9525">
            <a:noFill/>
            <a:miter lim="800000"/>
            <a:headEnd/>
            <a:tailEnd/>
          </a:ln>
        </p:spPr>
        <p:txBody>
          <a:bodyPr vert="horz" wrap="square" lIns="91440" tIns="45720" rIns="91440" bIns="45720" numCol="1" anchor="ctr" anchorCtr="0" compatLnSpc="1">
            <a:prstTxWarp prst="textNoShape">
              <a:avLst/>
            </a:prstTxWarp>
          </a:bodyPr>
          <a:lstStyle/>
          <a:p>
            <a:r>
              <a:rPr lang="zh-CN" altLang="en-US" sz="2400" dirty="0" smtClean="0"/>
              <a:t>医疗</a:t>
            </a:r>
            <a:r>
              <a:rPr lang="zh-CN" altLang="zh-CN" sz="2400" dirty="0" smtClean="0"/>
              <a:t>美容技术</a:t>
            </a:r>
            <a:r>
              <a:rPr lang="zh-CN" altLang="en-US" sz="2400" dirty="0" smtClean="0"/>
              <a:t>与产品</a:t>
            </a:r>
            <a:r>
              <a:rPr lang="zh-CN" altLang="zh-CN" sz="2400" dirty="0" smtClean="0"/>
              <a:t>的</a:t>
            </a:r>
            <a:r>
              <a:rPr lang="zh-CN" altLang="en-US" sz="2400" dirty="0" smtClean="0"/>
              <a:t>发展和完善</a:t>
            </a:r>
            <a:r>
              <a:rPr lang="zh-CN" altLang="zh-CN" sz="2400" dirty="0" smtClean="0"/>
              <a:t>助推</a:t>
            </a:r>
            <a:r>
              <a:rPr lang="zh-CN" altLang="en-US" sz="2400" dirty="0" smtClean="0"/>
              <a:t>医疗美容向前</a:t>
            </a:r>
            <a:r>
              <a:rPr lang="zh-CN" altLang="zh-CN" sz="2400" dirty="0" smtClean="0"/>
              <a:t>发展</a:t>
            </a:r>
            <a:endParaRPr lang="zh-CN" altLang="en-US" sz="2400" dirty="0" smtClean="0"/>
          </a:p>
        </p:txBody>
      </p:sp>
      <p:sp>
        <p:nvSpPr>
          <p:cNvPr id="30"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医疗美容事业像其他医学事业一样，在技术及产品上不断发展以达到更好的为相关就医者服务的</a:t>
            </a:r>
            <a:r>
              <a:rPr lang="zh-CN" altLang="en-US" sz="1400" kern="0" dirty="0" smtClean="0">
                <a:latin typeface="微软雅黑" pitchFamily="34" charset="-122"/>
                <a:ea typeface="微软雅黑" pitchFamily="34" charset="-122"/>
              </a:rPr>
              <a:t>目的，也有效推动了医疗美容行业的发展。</a:t>
            </a:r>
            <a:endParaRPr lang="zh-CN" altLang="en-US" sz="1400" kern="0" dirty="0">
              <a:latin typeface="微软雅黑" pitchFamily="34" charset="-122"/>
              <a:ea typeface="微软雅黑" pitchFamily="34" charset="-122"/>
            </a:endParaRPr>
          </a:p>
        </p:txBody>
      </p:sp>
      <p:sp>
        <p:nvSpPr>
          <p:cNvPr id="28" name="灯片编号占位符 3"/>
          <p:cNvSpPr>
            <a:spLocks noGrp="1"/>
          </p:cNvSpPr>
          <p:nvPr>
            <p:ph type="sldNum" sz="quarter" idx="11"/>
          </p:nvPr>
        </p:nvSpPr>
        <p:spPr>
          <a:xfrm>
            <a:off x="3962400" y="6553200"/>
            <a:ext cx="1219200" cy="227013"/>
          </a:xfrm>
        </p:spPr>
        <p:txBody>
          <a:bodyPr/>
          <a:lstStyle/>
          <a:p>
            <a:pPr>
              <a:defRPr/>
            </a:pPr>
            <a:fld id="{A4B4F8BA-D396-4B6F-96AD-64CC3167B321}" type="slidenum">
              <a:rPr lang="zh-CN" altLang="en-US" smtClean="0"/>
              <a:pPr>
                <a:defRPr/>
              </a:pPr>
              <a:t>78</a:t>
            </a:fld>
            <a:endParaRPr lang="en-US" altLang="zh-CN"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我国医疗美容行业仍存在较多危机</a:t>
            </a:r>
            <a:endParaRPr lang="zh-CN" altLang="en-US" dirty="0"/>
          </a:p>
        </p:txBody>
      </p:sp>
      <p:sp>
        <p:nvSpPr>
          <p:cNvPr id="22" name="Freeform 32"/>
          <p:cNvSpPr>
            <a:spLocks/>
          </p:cNvSpPr>
          <p:nvPr/>
        </p:nvSpPr>
        <p:spPr bwMode="auto">
          <a:xfrm>
            <a:off x="838200" y="2362200"/>
            <a:ext cx="2588118" cy="3551238"/>
          </a:xfrm>
          <a:custGeom>
            <a:avLst/>
            <a:gdLst>
              <a:gd name="T0" fmla="*/ 0 w 1853"/>
              <a:gd name="T1" fmla="*/ 0 h 2303"/>
              <a:gd name="T2" fmla="*/ 2147483647 w 1853"/>
              <a:gd name="T3" fmla="*/ 0 h 2303"/>
              <a:gd name="T4" fmla="*/ 2147483647 w 1853"/>
              <a:gd name="T5" fmla="*/ 2147483647 h 2303"/>
              <a:gd name="T6" fmla="*/ 2147483647 w 1853"/>
              <a:gd name="T7" fmla="*/ 2147483647 h 2303"/>
              <a:gd name="T8" fmla="*/ 2147483647 w 1853"/>
              <a:gd name="T9" fmla="*/ 2147483647 h 2303"/>
              <a:gd name="T10" fmla="*/ 0 60000 65536"/>
              <a:gd name="T11" fmla="*/ 0 60000 65536"/>
              <a:gd name="T12" fmla="*/ 0 60000 65536"/>
              <a:gd name="T13" fmla="*/ 0 60000 65536"/>
              <a:gd name="T14" fmla="*/ 0 60000 65536"/>
              <a:gd name="T15" fmla="*/ 0 w 1853"/>
              <a:gd name="T16" fmla="*/ 0 h 2303"/>
              <a:gd name="T17" fmla="*/ 1853 w 1853"/>
              <a:gd name="T18" fmla="*/ 2303 h 2303"/>
            </a:gdLst>
            <a:ahLst/>
            <a:cxnLst>
              <a:cxn ang="T10">
                <a:pos x="T0" y="T1"/>
              </a:cxn>
              <a:cxn ang="T11">
                <a:pos x="T2" y="T3"/>
              </a:cxn>
              <a:cxn ang="T12">
                <a:pos x="T4" y="T5"/>
              </a:cxn>
              <a:cxn ang="T13">
                <a:pos x="T6" y="T7"/>
              </a:cxn>
              <a:cxn ang="T14">
                <a:pos x="T8" y="T9"/>
              </a:cxn>
            </a:cxnLst>
            <a:rect l="T15" t="T16" r="T17" b="T18"/>
            <a:pathLst>
              <a:path w="1853" h="2303">
                <a:moveTo>
                  <a:pt x="0" y="0"/>
                </a:moveTo>
                <a:lnTo>
                  <a:pt x="1747" y="0"/>
                </a:lnTo>
                <a:lnTo>
                  <a:pt x="1853" y="200"/>
                </a:lnTo>
                <a:lnTo>
                  <a:pt x="1740" y="371"/>
                </a:lnTo>
                <a:lnTo>
                  <a:pt x="1738" y="2303"/>
                </a:lnTo>
              </a:path>
            </a:pathLst>
          </a:custGeom>
          <a:noFill/>
          <a:ln w="22225">
            <a:solidFill>
              <a:schemeClr val="hlink"/>
            </a:solidFill>
            <a:round/>
            <a:headEnd/>
            <a:tailEnd/>
          </a:ln>
        </p:spPr>
        <p:txBody>
          <a:bodyPr wrap="none" lIns="0" tIns="0" rIns="0" bIns="0" anchor="ctr"/>
          <a:lstStyle/>
          <a:p>
            <a:endParaRPr lang="zh-CN" altLang="en-US" sz="1400" dirty="0">
              <a:latin typeface="微软雅黑" pitchFamily="34" charset="-122"/>
            </a:endParaRPr>
          </a:p>
        </p:txBody>
      </p:sp>
      <p:sp>
        <p:nvSpPr>
          <p:cNvPr id="23" name="Text Box 33"/>
          <p:cNvSpPr txBox="1">
            <a:spLocks noChangeArrowheads="1"/>
          </p:cNvSpPr>
          <p:nvPr/>
        </p:nvSpPr>
        <p:spPr bwMode="auto">
          <a:xfrm>
            <a:off x="883143" y="2522823"/>
            <a:ext cx="2278812" cy="215444"/>
          </a:xfrm>
          <a:prstGeom prst="rect">
            <a:avLst/>
          </a:prstGeom>
          <a:noFill/>
          <a:ln w="6350">
            <a:noFill/>
            <a:miter lim="800000"/>
            <a:headEnd/>
            <a:tailEnd/>
          </a:ln>
        </p:spPr>
        <p:txBody>
          <a:bodyPr lIns="0" tIns="0" rIns="0" bIns="0" anchor="ctr">
            <a:spAutoFit/>
          </a:bodyPr>
          <a:lstStyle/>
          <a:p>
            <a:r>
              <a:rPr lang="zh-CN" altLang="zh-CN" sz="1400" b="1" dirty="0" smtClean="0">
                <a:latin typeface="微软雅黑" pitchFamily="34" charset="-122"/>
              </a:rPr>
              <a:t>服务意识和品牌意识淡薄</a:t>
            </a:r>
            <a:endParaRPr kumimoji="1" lang="zh-CN" altLang="en-US" sz="1400" b="1" dirty="0">
              <a:latin typeface="微软雅黑" pitchFamily="34" charset="-122"/>
            </a:endParaRPr>
          </a:p>
        </p:txBody>
      </p:sp>
      <p:sp>
        <p:nvSpPr>
          <p:cNvPr id="24" name="Text Box 34"/>
          <p:cNvSpPr txBox="1">
            <a:spLocks noChangeArrowheads="1"/>
          </p:cNvSpPr>
          <p:nvPr/>
        </p:nvSpPr>
        <p:spPr bwMode="auto">
          <a:xfrm>
            <a:off x="3500339" y="2403144"/>
            <a:ext cx="2276167" cy="430887"/>
          </a:xfrm>
          <a:prstGeom prst="rect">
            <a:avLst/>
          </a:prstGeom>
          <a:noFill/>
          <a:ln w="6350">
            <a:noFill/>
            <a:miter lim="800000"/>
            <a:headEnd/>
            <a:tailEnd/>
          </a:ln>
        </p:spPr>
        <p:txBody>
          <a:bodyPr lIns="0" tIns="0" rIns="0" bIns="0" anchor="ctr">
            <a:spAutoFit/>
          </a:bodyPr>
          <a:lstStyle/>
          <a:p>
            <a:r>
              <a:rPr lang="zh-CN" altLang="zh-CN" sz="1400" b="1" dirty="0" smtClean="0">
                <a:latin typeface="微软雅黑" pitchFamily="34" charset="-122"/>
              </a:rPr>
              <a:t>行业监督不严格，缺乏理性引导</a:t>
            </a:r>
            <a:endParaRPr kumimoji="1" lang="zh-CN" altLang="en-US" sz="1400" b="1" dirty="0">
              <a:latin typeface="微软雅黑" pitchFamily="34" charset="-122"/>
            </a:endParaRPr>
          </a:p>
        </p:txBody>
      </p:sp>
      <p:sp>
        <p:nvSpPr>
          <p:cNvPr id="25" name="Text Box 35"/>
          <p:cNvSpPr txBox="1">
            <a:spLocks noChangeArrowheads="1"/>
          </p:cNvSpPr>
          <p:nvPr/>
        </p:nvSpPr>
        <p:spPr bwMode="auto">
          <a:xfrm>
            <a:off x="6019800" y="2411104"/>
            <a:ext cx="2278812" cy="430887"/>
          </a:xfrm>
          <a:prstGeom prst="rect">
            <a:avLst/>
          </a:prstGeom>
          <a:noFill/>
          <a:ln w="6350">
            <a:noFill/>
            <a:miter lim="800000"/>
            <a:headEnd/>
            <a:tailEnd/>
          </a:ln>
        </p:spPr>
        <p:txBody>
          <a:bodyPr lIns="0" tIns="0" rIns="0" bIns="0" anchor="ctr">
            <a:spAutoFit/>
          </a:bodyPr>
          <a:lstStyle/>
          <a:p>
            <a:r>
              <a:rPr lang="zh-CN" altLang="zh-CN" sz="1400" b="1" dirty="0" smtClean="0">
                <a:latin typeface="微软雅黑" pitchFamily="34" charset="-122"/>
              </a:rPr>
              <a:t>专业人才、专业技术和高端设备匮乏</a:t>
            </a:r>
            <a:endParaRPr kumimoji="1" lang="zh-CN" altLang="en-US" sz="1400" b="1" dirty="0">
              <a:latin typeface="微软雅黑" pitchFamily="34" charset="-122"/>
            </a:endParaRPr>
          </a:p>
        </p:txBody>
      </p:sp>
      <p:sp>
        <p:nvSpPr>
          <p:cNvPr id="26" name="Text12"/>
          <p:cNvSpPr>
            <a:spLocks noChangeArrowheads="1"/>
          </p:cNvSpPr>
          <p:nvPr/>
        </p:nvSpPr>
        <p:spPr bwMode="auto">
          <a:xfrm>
            <a:off x="685800" y="2999748"/>
            <a:ext cx="2511452" cy="2962349"/>
          </a:xfrm>
          <a:prstGeom prst="rect">
            <a:avLst/>
          </a:prstGeom>
          <a:noFill/>
          <a:ln w="6350">
            <a:noFill/>
            <a:miter lim="800000"/>
            <a:headEnd/>
            <a:tailEnd/>
          </a:ln>
        </p:spPr>
        <p:txBody>
          <a:bodyPr wrap="square" lIns="0" tIns="0" rIns="0" bIns="0">
            <a:spAutoFit/>
          </a:bodyPr>
          <a:lstStyle/>
          <a:p>
            <a:pPr marL="190500" lvl="1" indent="-188913" defTabSz="330200">
              <a:lnSpc>
                <a:spcPct val="125000"/>
              </a:lnSpc>
              <a:buFontTx/>
              <a:buChar char="•"/>
              <a:tabLst>
                <a:tab pos="8521700" algn="r"/>
              </a:tabLst>
            </a:pPr>
            <a:r>
              <a:rPr lang="zh-CN" altLang="zh-CN" sz="1400" dirty="0">
                <a:latin typeface="微软雅黑" pitchFamily="34" charset="-122"/>
              </a:rPr>
              <a:t>一些中小型规模的医疗美容机构对手术及服务质量不重视、缺乏科学的品牌管理意识，对短期利益的过分追逐都造成了手术效果、安全性的大幅降低。特别是现阶段医疗美容机构如雨后春笋般的设立，有些不具有相关资质的机构也纷纷开展医疗美容项目，给整个行业带来了混乱，也使得消费者在手术过程中的</a:t>
            </a:r>
            <a:r>
              <a:rPr lang="zh-CN" altLang="zh-CN" sz="1400" dirty="0" smtClean="0">
                <a:latin typeface="微软雅黑" pitchFamily="34" charset="-122"/>
              </a:rPr>
              <a:t>风险</a:t>
            </a:r>
            <a:r>
              <a:rPr lang="zh-CN" altLang="en-US" sz="1400" dirty="0" smtClean="0">
                <a:latin typeface="微软雅黑" pitchFamily="34" charset="-122"/>
              </a:rPr>
              <a:t>有所</a:t>
            </a:r>
            <a:r>
              <a:rPr lang="zh-CN" altLang="zh-CN" sz="1400" dirty="0" smtClean="0">
                <a:latin typeface="微软雅黑" pitchFamily="34" charset="-122"/>
              </a:rPr>
              <a:t>增加</a:t>
            </a:r>
            <a:r>
              <a:rPr lang="zh-CN" altLang="zh-CN" sz="1400" dirty="0">
                <a:latin typeface="微软雅黑" pitchFamily="34" charset="-122"/>
              </a:rPr>
              <a:t>。</a:t>
            </a:r>
          </a:p>
        </p:txBody>
      </p:sp>
      <p:sp>
        <p:nvSpPr>
          <p:cNvPr id="27" name="Text12"/>
          <p:cNvSpPr>
            <a:spLocks noChangeArrowheads="1"/>
          </p:cNvSpPr>
          <p:nvPr/>
        </p:nvSpPr>
        <p:spPr bwMode="auto">
          <a:xfrm>
            <a:off x="3363794" y="2999748"/>
            <a:ext cx="2326397" cy="2908489"/>
          </a:xfrm>
          <a:prstGeom prst="rect">
            <a:avLst/>
          </a:prstGeom>
          <a:noFill/>
          <a:ln w="6350">
            <a:noFill/>
            <a:miter lim="800000"/>
            <a:headEnd/>
            <a:tailEnd/>
          </a:ln>
        </p:spPr>
        <p:txBody>
          <a:bodyPr lIns="0" tIns="0" rIns="0" bIns="0">
            <a:spAutoFit/>
          </a:bodyPr>
          <a:lstStyle/>
          <a:p>
            <a:pPr marL="190500" lvl="1" indent="-188913" defTabSz="330200">
              <a:lnSpc>
                <a:spcPct val="150000"/>
              </a:lnSpc>
              <a:buFontTx/>
              <a:buChar char="•"/>
              <a:tabLst>
                <a:tab pos="8521700" algn="r"/>
              </a:tabLst>
            </a:pPr>
            <a:r>
              <a:rPr lang="zh-CN" altLang="zh-CN" sz="1400" dirty="0" smtClean="0">
                <a:latin typeface="微软雅黑" pitchFamily="34" charset="-122"/>
              </a:rPr>
              <a:t>虽然目前我国的医疗美容主管机关正在逐步制定相关的法律法规规范医疗美容行业，但因为医疗美容行业的快速发展导致新问题的不断出现。而法律法规的制定相对滞后，所以导致医疗美容行业的发展在一段时期内出现混乱的状态</a:t>
            </a:r>
            <a:r>
              <a:rPr lang="zh-CN" altLang="en-US" sz="1400" dirty="0" smtClean="0">
                <a:latin typeface="微软雅黑" pitchFamily="34" charset="-122"/>
              </a:rPr>
              <a:t>。</a:t>
            </a:r>
            <a:endParaRPr kumimoji="1" lang="zh-CN" altLang="en-US" sz="1400" dirty="0">
              <a:latin typeface="微软雅黑" pitchFamily="34" charset="-122"/>
            </a:endParaRPr>
          </a:p>
        </p:txBody>
      </p:sp>
      <p:sp>
        <p:nvSpPr>
          <p:cNvPr id="28" name="Text12"/>
          <p:cNvSpPr>
            <a:spLocks noChangeArrowheads="1"/>
          </p:cNvSpPr>
          <p:nvPr/>
        </p:nvSpPr>
        <p:spPr bwMode="auto">
          <a:xfrm>
            <a:off x="5920188" y="2999748"/>
            <a:ext cx="2326397" cy="2962349"/>
          </a:xfrm>
          <a:prstGeom prst="rect">
            <a:avLst/>
          </a:prstGeom>
          <a:noFill/>
          <a:ln w="6350">
            <a:noFill/>
            <a:miter lim="800000"/>
            <a:headEnd/>
            <a:tailEnd/>
          </a:ln>
        </p:spPr>
        <p:txBody>
          <a:bodyPr lIns="0" tIns="0" rIns="0" bIns="0">
            <a:spAutoFit/>
          </a:bodyPr>
          <a:lstStyle/>
          <a:p>
            <a:pPr marL="190500" lvl="1" indent="-188913" defTabSz="330200">
              <a:lnSpc>
                <a:spcPct val="125000"/>
              </a:lnSpc>
              <a:buFontTx/>
              <a:buChar char="•"/>
              <a:tabLst>
                <a:tab pos="8521700" algn="r"/>
              </a:tabLst>
            </a:pPr>
            <a:r>
              <a:rPr lang="zh-CN" altLang="zh-CN" sz="1400" dirty="0" smtClean="0">
                <a:latin typeface="微软雅黑" pitchFamily="34" charset="-122"/>
              </a:rPr>
              <a:t>医疗美容行业的竞争核心在于人才、技术以及设备。面对激烈的同质化市场竞争，专业人才、专业技术和高端设备才是抢占市场份额的关键。但反观我国医疗美容行业的现状，专业技术人才匮乏、专业设备和材料更多的是依靠国外进口，这些都进一步制约着我国医疗美容行业的发展</a:t>
            </a:r>
            <a:r>
              <a:rPr lang="zh-CN" altLang="en-US" sz="1400" dirty="0" smtClean="0">
                <a:latin typeface="微软雅黑" pitchFamily="34" charset="-122"/>
              </a:rPr>
              <a:t>。</a:t>
            </a:r>
            <a:endParaRPr kumimoji="1" lang="zh-CN" altLang="en-US" sz="1400" dirty="0">
              <a:latin typeface="微软雅黑" pitchFamily="34" charset="-122"/>
            </a:endParaRPr>
          </a:p>
        </p:txBody>
      </p:sp>
      <p:sp>
        <p:nvSpPr>
          <p:cNvPr id="29" name="Freeform 39"/>
          <p:cNvSpPr>
            <a:spLocks/>
          </p:cNvSpPr>
          <p:nvPr/>
        </p:nvSpPr>
        <p:spPr bwMode="auto">
          <a:xfrm>
            <a:off x="3365513" y="2362200"/>
            <a:ext cx="2588118" cy="3551238"/>
          </a:xfrm>
          <a:custGeom>
            <a:avLst/>
            <a:gdLst>
              <a:gd name="T0" fmla="*/ 0 w 1853"/>
              <a:gd name="T1" fmla="*/ 0 h 2303"/>
              <a:gd name="T2" fmla="*/ 2147483647 w 1853"/>
              <a:gd name="T3" fmla="*/ 0 h 2303"/>
              <a:gd name="T4" fmla="*/ 2147483647 w 1853"/>
              <a:gd name="T5" fmla="*/ 2147483647 h 2303"/>
              <a:gd name="T6" fmla="*/ 2147483647 w 1853"/>
              <a:gd name="T7" fmla="*/ 2147483647 h 2303"/>
              <a:gd name="T8" fmla="*/ 2147483647 w 1853"/>
              <a:gd name="T9" fmla="*/ 2147483647 h 2303"/>
              <a:gd name="T10" fmla="*/ 0 60000 65536"/>
              <a:gd name="T11" fmla="*/ 0 60000 65536"/>
              <a:gd name="T12" fmla="*/ 0 60000 65536"/>
              <a:gd name="T13" fmla="*/ 0 60000 65536"/>
              <a:gd name="T14" fmla="*/ 0 60000 65536"/>
              <a:gd name="T15" fmla="*/ 0 w 1853"/>
              <a:gd name="T16" fmla="*/ 0 h 2303"/>
              <a:gd name="T17" fmla="*/ 1853 w 1853"/>
              <a:gd name="T18" fmla="*/ 2303 h 2303"/>
            </a:gdLst>
            <a:ahLst/>
            <a:cxnLst>
              <a:cxn ang="T10">
                <a:pos x="T0" y="T1"/>
              </a:cxn>
              <a:cxn ang="T11">
                <a:pos x="T2" y="T3"/>
              </a:cxn>
              <a:cxn ang="T12">
                <a:pos x="T4" y="T5"/>
              </a:cxn>
              <a:cxn ang="T13">
                <a:pos x="T6" y="T7"/>
              </a:cxn>
              <a:cxn ang="T14">
                <a:pos x="T8" y="T9"/>
              </a:cxn>
            </a:cxnLst>
            <a:rect l="T15" t="T16" r="T17" b="T18"/>
            <a:pathLst>
              <a:path w="1853" h="2303">
                <a:moveTo>
                  <a:pt x="0" y="0"/>
                </a:moveTo>
                <a:lnTo>
                  <a:pt x="1747" y="0"/>
                </a:lnTo>
                <a:lnTo>
                  <a:pt x="1853" y="200"/>
                </a:lnTo>
                <a:lnTo>
                  <a:pt x="1740" y="371"/>
                </a:lnTo>
                <a:lnTo>
                  <a:pt x="1738" y="2303"/>
                </a:lnTo>
              </a:path>
            </a:pathLst>
          </a:custGeom>
          <a:noFill/>
          <a:ln w="22225">
            <a:solidFill>
              <a:schemeClr val="hlink"/>
            </a:solidFill>
            <a:round/>
            <a:headEnd/>
            <a:tailEnd/>
          </a:ln>
        </p:spPr>
        <p:txBody>
          <a:bodyPr wrap="none" lIns="0" tIns="0" rIns="0" bIns="0" anchor="ctr"/>
          <a:lstStyle/>
          <a:p>
            <a:endParaRPr lang="zh-CN" altLang="en-US" sz="1400" dirty="0">
              <a:latin typeface="微软雅黑" pitchFamily="34" charset="-122"/>
            </a:endParaRPr>
          </a:p>
        </p:txBody>
      </p:sp>
      <p:sp>
        <p:nvSpPr>
          <p:cNvPr id="30" name="Freeform 40"/>
          <p:cNvSpPr>
            <a:spLocks/>
          </p:cNvSpPr>
          <p:nvPr/>
        </p:nvSpPr>
        <p:spPr bwMode="auto">
          <a:xfrm>
            <a:off x="5879609" y="2362200"/>
            <a:ext cx="2588116" cy="3551238"/>
          </a:xfrm>
          <a:custGeom>
            <a:avLst/>
            <a:gdLst>
              <a:gd name="T0" fmla="*/ 0 w 1853"/>
              <a:gd name="T1" fmla="*/ 0 h 2303"/>
              <a:gd name="T2" fmla="*/ 2147483647 w 1853"/>
              <a:gd name="T3" fmla="*/ 0 h 2303"/>
              <a:gd name="T4" fmla="*/ 2147483647 w 1853"/>
              <a:gd name="T5" fmla="*/ 2147483647 h 2303"/>
              <a:gd name="T6" fmla="*/ 2147483647 w 1853"/>
              <a:gd name="T7" fmla="*/ 2147483647 h 2303"/>
              <a:gd name="T8" fmla="*/ 2147483647 w 1853"/>
              <a:gd name="T9" fmla="*/ 2147483647 h 2303"/>
              <a:gd name="T10" fmla="*/ 0 60000 65536"/>
              <a:gd name="T11" fmla="*/ 0 60000 65536"/>
              <a:gd name="T12" fmla="*/ 0 60000 65536"/>
              <a:gd name="T13" fmla="*/ 0 60000 65536"/>
              <a:gd name="T14" fmla="*/ 0 60000 65536"/>
              <a:gd name="T15" fmla="*/ 0 w 1853"/>
              <a:gd name="T16" fmla="*/ 0 h 2303"/>
              <a:gd name="T17" fmla="*/ 1853 w 1853"/>
              <a:gd name="T18" fmla="*/ 2303 h 2303"/>
            </a:gdLst>
            <a:ahLst/>
            <a:cxnLst>
              <a:cxn ang="T10">
                <a:pos x="T0" y="T1"/>
              </a:cxn>
              <a:cxn ang="T11">
                <a:pos x="T2" y="T3"/>
              </a:cxn>
              <a:cxn ang="T12">
                <a:pos x="T4" y="T5"/>
              </a:cxn>
              <a:cxn ang="T13">
                <a:pos x="T6" y="T7"/>
              </a:cxn>
              <a:cxn ang="T14">
                <a:pos x="T8" y="T9"/>
              </a:cxn>
            </a:cxnLst>
            <a:rect l="T15" t="T16" r="T17" b="T18"/>
            <a:pathLst>
              <a:path w="1853" h="2303">
                <a:moveTo>
                  <a:pt x="0" y="0"/>
                </a:moveTo>
                <a:lnTo>
                  <a:pt x="1747" y="0"/>
                </a:lnTo>
                <a:lnTo>
                  <a:pt x="1853" y="200"/>
                </a:lnTo>
                <a:lnTo>
                  <a:pt x="1740" y="371"/>
                </a:lnTo>
                <a:lnTo>
                  <a:pt x="1738" y="2303"/>
                </a:lnTo>
              </a:path>
            </a:pathLst>
          </a:custGeom>
          <a:noFill/>
          <a:ln w="22225">
            <a:solidFill>
              <a:schemeClr val="hlink"/>
            </a:solidFill>
            <a:round/>
            <a:headEnd/>
            <a:tailEnd/>
          </a:ln>
        </p:spPr>
        <p:txBody>
          <a:bodyPr wrap="none" lIns="0" tIns="0" rIns="0" bIns="0" anchor="ctr"/>
          <a:lstStyle/>
          <a:p>
            <a:endParaRPr lang="zh-CN" altLang="en-US" sz="1400" dirty="0">
              <a:latin typeface="微软雅黑" pitchFamily="34" charset="-122"/>
            </a:endParaRPr>
          </a:p>
        </p:txBody>
      </p:sp>
      <p:sp>
        <p:nvSpPr>
          <p:cNvPr id="31" name="Line 41"/>
          <p:cNvSpPr>
            <a:spLocks noChangeShapeType="1"/>
          </p:cNvSpPr>
          <p:nvPr/>
        </p:nvSpPr>
        <p:spPr bwMode="auto">
          <a:xfrm flipH="1">
            <a:off x="854062" y="2893718"/>
            <a:ext cx="2255020" cy="0"/>
          </a:xfrm>
          <a:prstGeom prst="line">
            <a:avLst/>
          </a:prstGeom>
          <a:noFill/>
          <a:ln w="22225">
            <a:solidFill>
              <a:schemeClr val="hlink"/>
            </a:solidFill>
            <a:round/>
            <a:headEnd/>
            <a:tailEnd/>
          </a:ln>
        </p:spPr>
        <p:txBody>
          <a:bodyPr wrap="none" lIns="0" tIns="0" rIns="0" bIns="0" anchor="ctr"/>
          <a:lstStyle/>
          <a:p>
            <a:endParaRPr lang="zh-CN" altLang="en-US" sz="1400" dirty="0">
              <a:latin typeface="微软雅黑" pitchFamily="34" charset="-122"/>
            </a:endParaRPr>
          </a:p>
        </p:txBody>
      </p:sp>
      <p:sp>
        <p:nvSpPr>
          <p:cNvPr id="32" name="Line 42"/>
          <p:cNvSpPr>
            <a:spLocks noChangeShapeType="1"/>
          </p:cNvSpPr>
          <p:nvPr/>
        </p:nvSpPr>
        <p:spPr bwMode="auto">
          <a:xfrm flipH="1">
            <a:off x="3381375" y="2893718"/>
            <a:ext cx="2255020" cy="0"/>
          </a:xfrm>
          <a:prstGeom prst="line">
            <a:avLst/>
          </a:prstGeom>
          <a:noFill/>
          <a:ln w="22225">
            <a:solidFill>
              <a:schemeClr val="hlink"/>
            </a:solidFill>
            <a:round/>
            <a:headEnd/>
            <a:tailEnd/>
          </a:ln>
        </p:spPr>
        <p:txBody>
          <a:bodyPr wrap="none" lIns="0" tIns="0" rIns="0" bIns="0" anchor="ctr"/>
          <a:lstStyle/>
          <a:p>
            <a:endParaRPr lang="zh-CN" altLang="en-US" sz="1400" dirty="0">
              <a:latin typeface="微软雅黑" pitchFamily="34" charset="-122"/>
            </a:endParaRPr>
          </a:p>
        </p:txBody>
      </p:sp>
      <p:sp>
        <p:nvSpPr>
          <p:cNvPr id="33" name="Line 43"/>
          <p:cNvSpPr>
            <a:spLocks noChangeShapeType="1"/>
          </p:cNvSpPr>
          <p:nvPr/>
        </p:nvSpPr>
        <p:spPr bwMode="auto">
          <a:xfrm flipH="1">
            <a:off x="5916620" y="2893718"/>
            <a:ext cx="2255018" cy="0"/>
          </a:xfrm>
          <a:prstGeom prst="line">
            <a:avLst/>
          </a:prstGeom>
          <a:noFill/>
          <a:ln w="22225">
            <a:solidFill>
              <a:schemeClr val="hlink"/>
            </a:solidFill>
            <a:round/>
            <a:headEnd/>
            <a:tailEnd/>
          </a:ln>
        </p:spPr>
        <p:txBody>
          <a:bodyPr wrap="none" lIns="0" tIns="0" rIns="0" bIns="0" anchor="ctr"/>
          <a:lstStyle/>
          <a:p>
            <a:endParaRPr lang="zh-CN" altLang="en-US" sz="1400" dirty="0">
              <a:latin typeface="微软雅黑" pitchFamily="34" charset="-122"/>
            </a:endParaRPr>
          </a:p>
        </p:txBody>
      </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79</a:t>
            </a:fld>
            <a:endParaRPr lang="en-US" altLang="zh-CN" dirty="0"/>
          </a:p>
        </p:txBody>
      </p:sp>
      <p:sp>
        <p:nvSpPr>
          <p:cNvPr id="17"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虽然我国的医疗美容行业具有良好的发展前景，但在很多地方我国的医疗</a:t>
            </a:r>
            <a:r>
              <a:rPr lang="zh-CN" altLang="en-US" sz="1400" kern="0" dirty="0" smtClean="0">
                <a:latin typeface="微软雅黑" pitchFamily="34" charset="-122"/>
                <a:ea typeface="微软雅黑" pitchFamily="34" charset="-122"/>
              </a:rPr>
              <a:t>美容市场仍</a:t>
            </a:r>
            <a:r>
              <a:rPr lang="zh-CN" altLang="en-US" sz="1400" kern="0" dirty="0">
                <a:latin typeface="微软雅黑" pitchFamily="34" charset="-122"/>
                <a:ea typeface="微软雅黑" pitchFamily="34" charset="-122"/>
              </a:rPr>
              <a:t>存在较多危机，且这些危机如果不及时解决，很可能会阻碍整个行业的健康发展。</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295400"/>
            <a:ext cx="8229600" cy="563563"/>
          </a:xfrm>
        </p:spPr>
        <p:txBody>
          <a:bodyPr/>
          <a:lstStyle/>
          <a:p>
            <a:pPr eaLnBrk="1" hangingPunct="1"/>
            <a:r>
              <a:rPr lang="zh-CN" altLang="en-US" b="1" dirty="0" smtClean="0">
                <a:solidFill>
                  <a:schemeClr val="tx1"/>
                </a:solidFill>
              </a:rPr>
              <a:t>目   录</a:t>
            </a:r>
            <a:endParaRPr lang="en-US" altLang="zh-CN" b="1" dirty="0" smtClean="0">
              <a:solidFill>
                <a:schemeClr val="tx1"/>
              </a:solidFill>
            </a:endParaRPr>
          </a:p>
        </p:txBody>
      </p:sp>
      <p:grpSp>
        <p:nvGrpSpPr>
          <p:cNvPr id="2" name="组合 1"/>
          <p:cNvGrpSpPr/>
          <p:nvPr/>
        </p:nvGrpSpPr>
        <p:grpSpPr>
          <a:xfrm>
            <a:off x="2053652" y="2227289"/>
            <a:ext cx="4875408" cy="668311"/>
            <a:chOff x="2133600" y="2209800"/>
            <a:chExt cx="4795460" cy="725485"/>
          </a:xfrm>
        </p:grpSpPr>
        <p:sp>
          <p:nvSpPr>
            <p:cNvPr id="7" name="AutoShape 66"/>
            <p:cNvSpPr>
              <a:spLocks noChangeArrowheads="1"/>
            </p:cNvSpPr>
            <p:nvPr/>
          </p:nvSpPr>
          <p:spPr bwMode="gray">
            <a:xfrm>
              <a:off x="2585660" y="2254483"/>
              <a:ext cx="4343400" cy="64746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solidFill>
                  <a:schemeClr val="bg1"/>
                </a:solidFill>
                <a:latin typeface="微软雅黑" pitchFamily="34" charset="-122"/>
                <a:ea typeface="微软雅黑" pitchFamily="34" charset="-122"/>
              </a:endParaRPr>
            </a:p>
          </p:txBody>
        </p:sp>
        <p:sp>
          <p:nvSpPr>
            <p:cNvPr id="8" name="AutoShape 67"/>
            <p:cNvSpPr>
              <a:spLocks noChangeArrowheads="1"/>
            </p:cNvSpPr>
            <p:nvPr/>
          </p:nvSpPr>
          <p:spPr bwMode="gray">
            <a:xfrm>
              <a:off x="2133600" y="2209800"/>
              <a:ext cx="748067" cy="72548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solidFill>
                  <a:schemeClr val="bg1"/>
                </a:solidFill>
                <a:latin typeface="微软雅黑" pitchFamily="34" charset="-122"/>
                <a:ea typeface="微软雅黑" pitchFamily="34" charset="-122"/>
              </a:endParaRPr>
            </a:p>
          </p:txBody>
        </p:sp>
        <p:sp>
          <p:nvSpPr>
            <p:cNvPr id="9" name="Text Box 68"/>
            <p:cNvSpPr txBox="1">
              <a:spLocks noChangeArrowheads="1"/>
            </p:cNvSpPr>
            <p:nvPr/>
          </p:nvSpPr>
          <p:spPr bwMode="gray">
            <a:xfrm>
              <a:off x="3042860" y="2375238"/>
              <a:ext cx="3429000" cy="434339"/>
            </a:xfrm>
            <a:prstGeom prst="rect">
              <a:avLst/>
            </a:prstGeom>
            <a:noFill/>
            <a:ln w="9525" algn="ctr">
              <a:noFill/>
              <a:miter lim="800000"/>
              <a:headEnd/>
              <a:tailEnd/>
            </a:ln>
          </p:spPr>
          <p:txBody>
            <a:bodyPr>
              <a:spAutoFit/>
            </a:bodyPr>
            <a:lstStyle/>
            <a:p>
              <a:pPr algn="ctr" eaLnBrk="0" hangingPunct="0"/>
              <a:r>
                <a:rPr lang="zh-CN" altLang="en-US" sz="2000" b="1" dirty="0" smtClean="0">
                  <a:solidFill>
                    <a:schemeClr val="bg1"/>
                  </a:solidFill>
                  <a:latin typeface="微软雅黑" pitchFamily="34" charset="-122"/>
                  <a:ea typeface="微软雅黑" pitchFamily="34" charset="-122"/>
                </a:rPr>
                <a:t>执行报告</a:t>
              </a:r>
              <a:endParaRPr lang="en-US" altLang="zh-CN" sz="2000" b="1" dirty="0">
                <a:solidFill>
                  <a:schemeClr val="bg1"/>
                </a:solidFill>
                <a:latin typeface="微软雅黑" pitchFamily="34" charset="-122"/>
                <a:ea typeface="微软雅黑" pitchFamily="34" charset="-122"/>
              </a:endParaRPr>
            </a:p>
          </p:txBody>
        </p:sp>
        <p:sp>
          <p:nvSpPr>
            <p:cNvPr id="10" name="Text Box 69"/>
            <p:cNvSpPr txBox="1">
              <a:spLocks noChangeArrowheads="1"/>
            </p:cNvSpPr>
            <p:nvPr/>
          </p:nvSpPr>
          <p:spPr bwMode="gray">
            <a:xfrm>
              <a:off x="2326798" y="2325685"/>
              <a:ext cx="398277" cy="501160"/>
            </a:xfrm>
            <a:prstGeom prst="rect">
              <a:avLst/>
            </a:prstGeom>
            <a:noFill/>
            <a:ln w="9525" algn="ctr">
              <a:noFill/>
              <a:miter lim="800000"/>
              <a:headEnd/>
              <a:tailEnd/>
            </a:ln>
          </p:spPr>
          <p:txBody>
            <a:bodyPr wrap="square">
              <a:spAutoFit/>
            </a:bodyPr>
            <a:lstStyle/>
            <a:p>
              <a:pPr algn="ctr" eaLnBrk="0" hangingPunct="0"/>
              <a:r>
                <a:rPr lang="en-US" altLang="zh-CN" sz="2400" dirty="0">
                  <a:solidFill>
                    <a:schemeClr val="bg1"/>
                  </a:solidFill>
                  <a:latin typeface="微软雅黑" pitchFamily="34" charset="-122"/>
                  <a:ea typeface="微软雅黑" pitchFamily="34" charset="-122"/>
                </a:rPr>
                <a:t>1</a:t>
              </a:r>
            </a:p>
          </p:txBody>
        </p:sp>
      </p:grpSp>
      <p:grpSp>
        <p:nvGrpSpPr>
          <p:cNvPr id="3" name="组合 2"/>
          <p:cNvGrpSpPr/>
          <p:nvPr/>
        </p:nvGrpSpPr>
        <p:grpSpPr>
          <a:xfrm>
            <a:off x="2053652" y="3141689"/>
            <a:ext cx="4875408" cy="668311"/>
            <a:chOff x="2133600" y="3124200"/>
            <a:chExt cx="4795460" cy="725485"/>
          </a:xfrm>
        </p:grpSpPr>
        <p:sp>
          <p:nvSpPr>
            <p:cNvPr id="12" name="AutoShape 81"/>
            <p:cNvSpPr>
              <a:spLocks noChangeArrowheads="1"/>
            </p:cNvSpPr>
            <p:nvPr/>
          </p:nvSpPr>
          <p:spPr bwMode="gray">
            <a:xfrm>
              <a:off x="2585660" y="3168883"/>
              <a:ext cx="4343400" cy="647466"/>
            </a:xfrm>
            <a:prstGeom prst="roundRect">
              <a:avLst>
                <a:gd name="adj" fmla="val 16667"/>
              </a:avLst>
            </a:prstGeom>
            <a:solidFill>
              <a:schemeClr val="accent5">
                <a:lumMod val="9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b="1" dirty="0">
                <a:solidFill>
                  <a:srgbClr val="FF0000"/>
                </a:solidFill>
                <a:latin typeface="微软雅黑" pitchFamily="34" charset="-122"/>
                <a:ea typeface="微软雅黑" pitchFamily="34" charset="-122"/>
              </a:endParaRPr>
            </a:p>
          </p:txBody>
        </p:sp>
        <p:sp>
          <p:nvSpPr>
            <p:cNvPr id="13" name="AutoShape 82"/>
            <p:cNvSpPr>
              <a:spLocks noChangeArrowheads="1"/>
            </p:cNvSpPr>
            <p:nvPr/>
          </p:nvSpPr>
          <p:spPr bwMode="gray">
            <a:xfrm>
              <a:off x="2133600" y="3124200"/>
              <a:ext cx="748067" cy="725485"/>
            </a:xfrm>
            <a:prstGeom prst="diamond">
              <a:avLst/>
            </a:prstGeom>
            <a:solidFill>
              <a:schemeClr val="accent5">
                <a:lumMod val="9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b="1" dirty="0">
                <a:solidFill>
                  <a:srgbClr val="FF0000"/>
                </a:solidFill>
                <a:latin typeface="微软雅黑" pitchFamily="34" charset="-122"/>
                <a:ea typeface="微软雅黑" pitchFamily="34" charset="-122"/>
              </a:endParaRPr>
            </a:p>
          </p:txBody>
        </p:sp>
        <p:sp>
          <p:nvSpPr>
            <p:cNvPr id="14" name="Text Box 83"/>
            <p:cNvSpPr txBox="1">
              <a:spLocks noChangeArrowheads="1"/>
            </p:cNvSpPr>
            <p:nvPr/>
          </p:nvSpPr>
          <p:spPr bwMode="gray">
            <a:xfrm>
              <a:off x="3195260" y="3289638"/>
              <a:ext cx="3124200" cy="434339"/>
            </a:xfrm>
            <a:prstGeom prst="rect">
              <a:avLst/>
            </a:prstGeom>
            <a:noFill/>
            <a:ln w="9525" algn="ctr">
              <a:noFill/>
              <a:miter lim="800000"/>
              <a:headEnd/>
              <a:tailEnd/>
            </a:ln>
          </p:spPr>
          <p:txBody>
            <a:bodyPr>
              <a:spAutoFit/>
            </a:bodyPr>
            <a:lstStyle/>
            <a:p>
              <a:pPr algn="ctr" eaLnBrk="0" hangingPunct="0"/>
              <a:r>
                <a:rPr lang="zh-CN" altLang="en-US" sz="2000" b="1" dirty="0" smtClean="0">
                  <a:solidFill>
                    <a:srgbClr val="FF0000"/>
                  </a:solidFill>
                  <a:latin typeface="微软雅黑" pitchFamily="34" charset="-122"/>
                  <a:ea typeface="微软雅黑" pitchFamily="34" charset="-122"/>
                </a:rPr>
                <a:t>主要发现</a:t>
              </a:r>
              <a:endParaRPr lang="en-US" altLang="zh-CN" sz="2000" b="1" dirty="0">
                <a:solidFill>
                  <a:srgbClr val="FF0000"/>
                </a:solidFill>
                <a:latin typeface="微软雅黑" pitchFamily="34" charset="-122"/>
                <a:ea typeface="微软雅黑" pitchFamily="34" charset="-122"/>
              </a:endParaRPr>
            </a:p>
          </p:txBody>
        </p:sp>
        <p:sp>
          <p:nvSpPr>
            <p:cNvPr id="15" name="Text Box 84"/>
            <p:cNvSpPr txBox="1">
              <a:spLocks noChangeArrowheads="1"/>
            </p:cNvSpPr>
            <p:nvPr/>
          </p:nvSpPr>
          <p:spPr bwMode="gray">
            <a:xfrm>
              <a:off x="2326798" y="3240085"/>
              <a:ext cx="398277" cy="501160"/>
            </a:xfrm>
            <a:prstGeom prst="rect">
              <a:avLst/>
            </a:prstGeom>
            <a:noFill/>
            <a:ln w="9525" algn="ctr">
              <a:noFill/>
              <a:miter lim="800000"/>
              <a:headEnd/>
              <a:tailEnd/>
            </a:ln>
          </p:spPr>
          <p:txBody>
            <a:bodyPr wrap="square">
              <a:spAutoFit/>
            </a:bodyPr>
            <a:lstStyle/>
            <a:p>
              <a:pPr algn="ctr" eaLnBrk="0" hangingPunct="0"/>
              <a:r>
                <a:rPr lang="en-US" altLang="zh-CN" sz="2400" b="1" dirty="0" smtClean="0">
                  <a:solidFill>
                    <a:srgbClr val="FF0000"/>
                  </a:solidFill>
                  <a:latin typeface="微软雅黑" pitchFamily="34" charset="-122"/>
                  <a:ea typeface="微软雅黑" pitchFamily="34" charset="-122"/>
                </a:rPr>
                <a:t>2</a:t>
              </a:r>
              <a:endParaRPr lang="en-US" altLang="zh-CN" sz="2400" b="1" dirty="0">
                <a:solidFill>
                  <a:srgbClr val="FF0000"/>
                </a:solidFill>
                <a:latin typeface="微软雅黑" pitchFamily="34" charset="-122"/>
                <a:ea typeface="微软雅黑" pitchFamily="34" charset="-122"/>
              </a:endParaRPr>
            </a:p>
          </p:txBody>
        </p:sp>
      </p:grpSp>
      <p:grpSp>
        <p:nvGrpSpPr>
          <p:cNvPr id="4" name="组合 3"/>
          <p:cNvGrpSpPr/>
          <p:nvPr/>
        </p:nvGrpSpPr>
        <p:grpSpPr>
          <a:xfrm>
            <a:off x="2053652" y="4056089"/>
            <a:ext cx="4875408" cy="668311"/>
            <a:chOff x="2133600" y="4038600"/>
            <a:chExt cx="4795460" cy="725485"/>
          </a:xfrm>
        </p:grpSpPr>
        <p:sp>
          <p:nvSpPr>
            <p:cNvPr id="17" name="AutoShape 81"/>
            <p:cNvSpPr>
              <a:spLocks noChangeArrowheads="1"/>
            </p:cNvSpPr>
            <p:nvPr/>
          </p:nvSpPr>
          <p:spPr bwMode="gray">
            <a:xfrm>
              <a:off x="2585660" y="4083283"/>
              <a:ext cx="4343400" cy="647466"/>
            </a:xfrm>
            <a:prstGeom prst="roundRect">
              <a:avLst>
                <a:gd name="adj" fmla="val 16667"/>
              </a:avLst>
            </a:prstGeom>
            <a:solidFill>
              <a:schemeClr val="accent6"/>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latin typeface="微软雅黑" pitchFamily="34" charset="-122"/>
              </a:endParaRPr>
            </a:p>
          </p:txBody>
        </p:sp>
        <p:sp>
          <p:nvSpPr>
            <p:cNvPr id="18" name="AutoShape 82"/>
            <p:cNvSpPr>
              <a:spLocks noChangeArrowheads="1"/>
            </p:cNvSpPr>
            <p:nvPr/>
          </p:nvSpPr>
          <p:spPr bwMode="gray">
            <a:xfrm>
              <a:off x="2133600" y="4038600"/>
              <a:ext cx="748067" cy="725485"/>
            </a:xfrm>
            <a:prstGeom prst="diamond">
              <a:avLst/>
            </a:prstGeom>
            <a:solidFill>
              <a:schemeClr val="accent6"/>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latin typeface="微软雅黑" pitchFamily="34" charset="-122"/>
              </a:endParaRPr>
            </a:p>
          </p:txBody>
        </p:sp>
        <p:sp>
          <p:nvSpPr>
            <p:cNvPr id="19" name="Text Box 83"/>
            <p:cNvSpPr txBox="1">
              <a:spLocks noChangeArrowheads="1"/>
            </p:cNvSpPr>
            <p:nvPr/>
          </p:nvSpPr>
          <p:spPr bwMode="gray">
            <a:xfrm>
              <a:off x="2852360" y="4204038"/>
              <a:ext cx="3810000" cy="400110"/>
            </a:xfrm>
            <a:prstGeom prst="rect">
              <a:avLst/>
            </a:prstGeom>
            <a:noFill/>
            <a:ln w="9525" algn="ctr">
              <a:noFill/>
              <a:miter lim="800000"/>
              <a:headEnd/>
              <a:tailEnd/>
            </a:ln>
            <a:effectLst/>
          </p:spPr>
          <p:txBody>
            <a:bodyPr wrap="square">
              <a:spAutoFit/>
            </a:bodyPr>
            <a:lstStyle/>
            <a:p>
              <a:pPr algn="ctr" eaLnBrk="0" hangingPunct="0">
                <a:defRPr/>
              </a:pPr>
              <a:r>
                <a:rPr lang="zh-CN" altLang="en-US" sz="2000" b="1" dirty="0" smtClean="0">
                  <a:solidFill>
                    <a:schemeClr val="bg1"/>
                  </a:solidFill>
                  <a:latin typeface="微软雅黑" pitchFamily="34" charset="-122"/>
                  <a:ea typeface="微软雅黑" pitchFamily="34" charset="-122"/>
                </a:rPr>
                <a:t>主体报告</a:t>
              </a:r>
              <a:endParaRPr lang="en-US" altLang="zh-CN" sz="2000" b="1" dirty="0">
                <a:solidFill>
                  <a:schemeClr val="bg1"/>
                </a:solidFill>
                <a:latin typeface="微软雅黑" pitchFamily="34" charset="-122"/>
                <a:ea typeface="微软雅黑" pitchFamily="34" charset="-122"/>
              </a:endParaRPr>
            </a:p>
          </p:txBody>
        </p:sp>
        <p:sp>
          <p:nvSpPr>
            <p:cNvPr id="20" name="Text Box 84"/>
            <p:cNvSpPr txBox="1">
              <a:spLocks noChangeArrowheads="1"/>
            </p:cNvSpPr>
            <p:nvPr/>
          </p:nvSpPr>
          <p:spPr bwMode="gray">
            <a:xfrm>
              <a:off x="2326798" y="4154485"/>
              <a:ext cx="398277" cy="461665"/>
            </a:xfrm>
            <a:prstGeom prst="rect">
              <a:avLst/>
            </a:prstGeom>
            <a:noFill/>
            <a:ln w="9525" algn="ctr">
              <a:noFill/>
              <a:miter lim="800000"/>
              <a:headEnd/>
              <a:tailEnd/>
            </a:ln>
            <a:effectLst/>
          </p:spPr>
          <p:txBody>
            <a:bodyPr wrap="square">
              <a:spAutoFit/>
            </a:bodyPr>
            <a:lstStyle/>
            <a:p>
              <a:pPr algn="ctr" eaLnBrk="0" hangingPunct="0">
                <a:defRPr/>
              </a:pPr>
              <a:r>
                <a:rPr lang="en-US" altLang="zh-CN" sz="2400" dirty="0" smtClean="0">
                  <a:solidFill>
                    <a:schemeClr val="bg1"/>
                  </a:solidFill>
                  <a:latin typeface="微软雅黑" pitchFamily="34" charset="-122"/>
                  <a:ea typeface="微软雅黑" pitchFamily="34" charset="-122"/>
                </a:rPr>
                <a:t>3</a:t>
              </a:r>
              <a:endParaRPr lang="en-US" altLang="zh-CN" sz="2400" dirty="0">
                <a:solidFill>
                  <a:schemeClr val="bg1"/>
                </a:solidFill>
                <a:latin typeface="微软雅黑" pitchFamily="34" charset="-122"/>
                <a:ea typeface="微软雅黑" pitchFamily="34" charset="-122"/>
              </a:endParaRPr>
            </a:p>
          </p:txBody>
        </p:sp>
      </p:grpSp>
      <p:grpSp>
        <p:nvGrpSpPr>
          <p:cNvPr id="26" name="组合 25"/>
          <p:cNvGrpSpPr/>
          <p:nvPr/>
        </p:nvGrpSpPr>
        <p:grpSpPr>
          <a:xfrm>
            <a:off x="2059612" y="4970489"/>
            <a:ext cx="4869448" cy="668311"/>
            <a:chOff x="2139462" y="4953000"/>
            <a:chExt cx="4789598" cy="725485"/>
          </a:xfrm>
        </p:grpSpPr>
        <p:sp>
          <p:nvSpPr>
            <p:cNvPr id="22" name="AutoShape 81"/>
            <p:cNvSpPr>
              <a:spLocks noChangeArrowheads="1"/>
            </p:cNvSpPr>
            <p:nvPr/>
          </p:nvSpPr>
          <p:spPr bwMode="gray">
            <a:xfrm>
              <a:off x="2585660" y="4997683"/>
              <a:ext cx="4343400" cy="647466"/>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latin typeface="微软雅黑" pitchFamily="34" charset="-122"/>
                <a:ea typeface="微软雅黑" pitchFamily="34" charset="-122"/>
              </a:endParaRPr>
            </a:p>
          </p:txBody>
        </p:sp>
        <p:sp>
          <p:nvSpPr>
            <p:cNvPr id="23" name="AutoShape 82"/>
            <p:cNvSpPr>
              <a:spLocks noChangeArrowheads="1"/>
            </p:cNvSpPr>
            <p:nvPr/>
          </p:nvSpPr>
          <p:spPr bwMode="gray">
            <a:xfrm>
              <a:off x="2139462" y="4953000"/>
              <a:ext cx="748067" cy="725485"/>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latin typeface="微软雅黑" pitchFamily="34" charset="-122"/>
                <a:ea typeface="微软雅黑" pitchFamily="34" charset="-122"/>
              </a:endParaRPr>
            </a:p>
          </p:txBody>
        </p:sp>
        <p:sp>
          <p:nvSpPr>
            <p:cNvPr id="24" name="Text Box 83"/>
            <p:cNvSpPr txBox="1">
              <a:spLocks noChangeArrowheads="1"/>
            </p:cNvSpPr>
            <p:nvPr/>
          </p:nvSpPr>
          <p:spPr bwMode="gray">
            <a:xfrm>
              <a:off x="3195260" y="5118438"/>
              <a:ext cx="3124200" cy="400110"/>
            </a:xfrm>
            <a:prstGeom prst="rect">
              <a:avLst/>
            </a:prstGeom>
            <a:noFill/>
            <a:ln w="9525" algn="ctr">
              <a:noFill/>
              <a:miter lim="800000"/>
              <a:headEnd/>
              <a:tailEnd/>
            </a:ln>
          </p:spPr>
          <p:txBody>
            <a:bodyPr>
              <a:spAutoFit/>
            </a:bodyPr>
            <a:lstStyle/>
            <a:p>
              <a:pPr algn="ctr" eaLnBrk="0" hangingPunct="0"/>
              <a:r>
                <a:rPr lang="zh-CN" altLang="en-US" sz="2000" b="1" dirty="0" smtClean="0">
                  <a:solidFill>
                    <a:schemeClr val="bg1"/>
                  </a:solidFill>
                  <a:latin typeface="微软雅黑" pitchFamily="34" charset="-122"/>
                  <a:ea typeface="微软雅黑" pitchFamily="34" charset="-122"/>
                </a:rPr>
                <a:t>附录</a:t>
              </a:r>
              <a:endParaRPr lang="en-US" altLang="zh-CN" sz="2000" b="1" dirty="0">
                <a:solidFill>
                  <a:schemeClr val="bg1"/>
                </a:solidFill>
                <a:latin typeface="微软雅黑" pitchFamily="34" charset="-122"/>
                <a:ea typeface="微软雅黑" pitchFamily="34" charset="-122"/>
              </a:endParaRPr>
            </a:p>
          </p:txBody>
        </p:sp>
        <p:sp>
          <p:nvSpPr>
            <p:cNvPr id="25" name="Text Box 84"/>
            <p:cNvSpPr txBox="1">
              <a:spLocks noChangeArrowheads="1"/>
            </p:cNvSpPr>
            <p:nvPr/>
          </p:nvSpPr>
          <p:spPr bwMode="gray">
            <a:xfrm>
              <a:off x="2332660" y="5068885"/>
              <a:ext cx="398277" cy="461665"/>
            </a:xfrm>
            <a:prstGeom prst="rect">
              <a:avLst/>
            </a:prstGeom>
            <a:noFill/>
            <a:ln w="9525" algn="ctr">
              <a:noFill/>
              <a:miter lim="800000"/>
              <a:headEnd/>
              <a:tailEnd/>
            </a:ln>
          </p:spPr>
          <p:txBody>
            <a:bodyPr wrap="square">
              <a:spAutoFit/>
            </a:bodyPr>
            <a:lstStyle/>
            <a:p>
              <a:pPr algn="ctr" eaLnBrk="0" hangingPunct="0"/>
              <a:r>
                <a:rPr lang="en-US" altLang="zh-CN" sz="2400" dirty="0" smtClean="0">
                  <a:solidFill>
                    <a:schemeClr val="bg1"/>
                  </a:solidFill>
                  <a:latin typeface="微软雅黑" pitchFamily="34" charset="-122"/>
                  <a:ea typeface="微软雅黑" pitchFamily="34" charset="-122"/>
                </a:rPr>
                <a:t>4</a:t>
              </a:r>
              <a:endParaRPr lang="en-US" altLang="zh-CN" sz="2400" dirty="0">
                <a:solidFill>
                  <a:schemeClr val="bg1"/>
                </a:solidFill>
                <a:latin typeface="微软雅黑" pitchFamily="34" charset="-122"/>
                <a:ea typeface="微软雅黑" pitchFamily="34" charset="-122"/>
              </a:endParaRPr>
            </a:p>
          </p:txBody>
        </p:sp>
      </p:grpSp>
      <p:sp>
        <p:nvSpPr>
          <p:cNvPr id="6" name="灯片编号占位符 5"/>
          <p:cNvSpPr>
            <a:spLocks noGrp="1"/>
          </p:cNvSpPr>
          <p:nvPr>
            <p:ph type="sldNum" sz="quarter" idx="11"/>
          </p:nvPr>
        </p:nvSpPr>
        <p:spPr/>
        <p:txBody>
          <a:bodyPr/>
          <a:lstStyle/>
          <a:p>
            <a:pPr>
              <a:defRPr/>
            </a:pPr>
            <a:fld id="{A4B4F8BA-D396-4B6F-96AD-64CC3167B321}" type="slidenum">
              <a:rPr lang="zh-CN" altLang="en-US" smtClean="0"/>
              <a:pPr>
                <a:defRPr/>
              </a:pPr>
              <a:t>8</a:t>
            </a:fld>
            <a:endParaRPr lang="en-US" altLang="zh-CN"/>
          </a:p>
        </p:txBody>
      </p:sp>
    </p:spTree>
    <p:extLst>
      <p:ext uri="{BB962C8B-B14F-4D97-AF65-F5344CB8AC3E}">
        <p14:creationId xmlns="" xmlns:p14="http://schemas.microsoft.com/office/powerpoint/2010/main" val="8705654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auto">
          <a:xfrm>
            <a:off x="1295400" y="4257674"/>
            <a:ext cx="2246312" cy="1228725"/>
          </a:xfrm>
          <a:prstGeom prst="rightArrow">
            <a:avLst>
              <a:gd name="adj1" fmla="val 58657"/>
              <a:gd name="adj2" fmla="val 23769"/>
            </a:avLst>
          </a:prstGeom>
          <a:solidFill>
            <a:schemeClr val="hlink"/>
          </a:solidFill>
          <a:ln w="6350">
            <a:solidFill>
              <a:schemeClr val="hlink"/>
            </a:solidFill>
            <a:miter lim="800000"/>
            <a:headEnd/>
            <a:tailEnd/>
          </a:ln>
        </p:spPr>
        <p:txBody>
          <a:bodyPr wrap="none" lIns="72000" tIns="0" rIns="0" bIns="0" anchor="ctr"/>
          <a:lstStyle/>
          <a:p>
            <a:endParaRPr lang="zh-CN" altLang="en-US" dirty="0">
              <a:latin typeface="微软雅黑" pitchFamily="34" charset="-122"/>
            </a:endParaRPr>
          </a:p>
        </p:txBody>
      </p:sp>
      <p:sp>
        <p:nvSpPr>
          <p:cNvPr id="2" name="标题 1"/>
          <p:cNvSpPr>
            <a:spLocks noGrp="1"/>
          </p:cNvSpPr>
          <p:nvPr>
            <p:ph type="title"/>
          </p:nvPr>
        </p:nvSpPr>
        <p:spPr/>
        <p:txBody>
          <a:bodyPr/>
          <a:lstStyle/>
          <a:p>
            <a:r>
              <a:rPr lang="zh-CN" altLang="en-US" dirty="0" smtClean="0"/>
              <a:t>媒体失实报道成为消费者对医疗美容产生误解的影响因素</a:t>
            </a:r>
            <a:endParaRPr lang="zh-CN" altLang="en-US" dirty="0"/>
          </a:p>
        </p:txBody>
      </p:sp>
      <p:sp>
        <p:nvSpPr>
          <p:cNvPr id="6" name="AutoShape 4"/>
          <p:cNvSpPr>
            <a:spLocks noChangeArrowheads="1"/>
          </p:cNvSpPr>
          <p:nvPr/>
        </p:nvSpPr>
        <p:spPr bwMode="auto">
          <a:xfrm flipH="1">
            <a:off x="5526088" y="4257674"/>
            <a:ext cx="2246312" cy="1228725"/>
          </a:xfrm>
          <a:prstGeom prst="rightArrow">
            <a:avLst>
              <a:gd name="adj1" fmla="val 58657"/>
              <a:gd name="adj2" fmla="val 23769"/>
            </a:avLst>
          </a:prstGeom>
          <a:solidFill>
            <a:schemeClr val="hlink"/>
          </a:solidFill>
          <a:ln w="6350">
            <a:solidFill>
              <a:schemeClr val="hlink"/>
            </a:solidFill>
            <a:miter lim="800000"/>
            <a:headEnd/>
            <a:tailEnd/>
          </a:ln>
        </p:spPr>
        <p:txBody>
          <a:bodyPr wrap="none" lIns="72000" tIns="0" rIns="0" bIns="0" anchor="ctr"/>
          <a:lstStyle/>
          <a:p>
            <a:endParaRPr lang="zh-CN" altLang="en-US" dirty="0">
              <a:latin typeface="微软雅黑" pitchFamily="34" charset="-122"/>
            </a:endParaRPr>
          </a:p>
        </p:txBody>
      </p:sp>
      <p:sp>
        <p:nvSpPr>
          <p:cNvPr id="7" name="Freeform 5"/>
          <p:cNvSpPr>
            <a:spLocks/>
          </p:cNvSpPr>
          <p:nvPr/>
        </p:nvSpPr>
        <p:spPr bwMode="auto">
          <a:xfrm>
            <a:off x="3086100" y="3581400"/>
            <a:ext cx="2922588" cy="2438400"/>
          </a:xfrm>
          <a:custGeom>
            <a:avLst/>
            <a:gdLst/>
            <a:ahLst/>
            <a:cxnLst>
              <a:cxn ang="0">
                <a:pos x="9" y="0"/>
              </a:cxn>
              <a:cxn ang="0">
                <a:pos x="460" y="1043"/>
              </a:cxn>
              <a:cxn ang="0">
                <a:pos x="0" y="2071"/>
              </a:cxn>
              <a:cxn ang="0">
                <a:pos x="1841" y="2071"/>
              </a:cxn>
              <a:cxn ang="0">
                <a:pos x="1365" y="1043"/>
              </a:cxn>
              <a:cxn ang="0">
                <a:pos x="1841" y="0"/>
              </a:cxn>
              <a:cxn ang="0">
                <a:pos x="9" y="0"/>
              </a:cxn>
            </a:cxnLst>
            <a:rect l="0" t="0" r="r" b="b"/>
            <a:pathLst>
              <a:path w="1841" h="2071">
                <a:moveTo>
                  <a:pt x="9" y="0"/>
                </a:moveTo>
                <a:cubicBezTo>
                  <a:pt x="354" y="304"/>
                  <a:pt x="461" y="698"/>
                  <a:pt x="460" y="1043"/>
                </a:cubicBezTo>
                <a:cubicBezTo>
                  <a:pt x="459" y="1388"/>
                  <a:pt x="362" y="1783"/>
                  <a:pt x="0" y="2071"/>
                </a:cubicBezTo>
                <a:cubicBezTo>
                  <a:pt x="920" y="2071"/>
                  <a:pt x="1841" y="2071"/>
                  <a:pt x="1841" y="2071"/>
                </a:cubicBezTo>
                <a:cubicBezTo>
                  <a:pt x="1529" y="1923"/>
                  <a:pt x="1365" y="1388"/>
                  <a:pt x="1365" y="1043"/>
                </a:cubicBezTo>
                <a:cubicBezTo>
                  <a:pt x="1365" y="698"/>
                  <a:pt x="1513" y="172"/>
                  <a:pt x="1841" y="0"/>
                </a:cubicBezTo>
                <a:cubicBezTo>
                  <a:pt x="1841" y="0"/>
                  <a:pt x="9" y="0"/>
                  <a:pt x="9" y="0"/>
                </a:cubicBezTo>
                <a:close/>
              </a:path>
            </a:pathLst>
          </a:custGeom>
          <a:solidFill>
            <a:schemeClr val="accent2"/>
          </a:solidFill>
          <a:ln w="6350" cap="flat" cmpd="sng">
            <a:solidFill>
              <a:schemeClr val="accent2"/>
            </a:solidFill>
            <a:prstDash val="solid"/>
            <a:round/>
            <a:headEnd type="none" w="med" len="med"/>
            <a:tailEnd type="none" w="med" len="med"/>
          </a:ln>
          <a:effectLst>
            <a:outerShdw dist="35921" dir="2700000" algn="ctr" rotWithShape="0">
              <a:schemeClr val="hlink"/>
            </a:outerShdw>
          </a:effectLst>
        </p:spPr>
        <p:txBody>
          <a:bodyPr wrap="none" lIns="72000" tIns="0" rIns="0" bIns="0" anchor="ctr"/>
          <a:lstStyle/>
          <a:p>
            <a:pPr>
              <a:defRPr/>
            </a:pPr>
            <a:endParaRPr lang="zh-CN" altLang="en-US" dirty="0">
              <a:latin typeface="微软雅黑" pitchFamily="34" charset="-122"/>
            </a:endParaRPr>
          </a:p>
        </p:txBody>
      </p:sp>
      <p:sp>
        <p:nvSpPr>
          <p:cNvPr id="8" name="TextBox 7"/>
          <p:cNvSpPr txBox="1"/>
          <p:nvPr/>
        </p:nvSpPr>
        <p:spPr>
          <a:xfrm>
            <a:off x="1524000" y="4495800"/>
            <a:ext cx="1905000" cy="738664"/>
          </a:xfrm>
          <a:prstGeom prst="rect">
            <a:avLst/>
          </a:prstGeom>
          <a:noFill/>
        </p:spPr>
        <p:txBody>
          <a:bodyPr wrap="square" rtlCol="0">
            <a:spAutoFit/>
          </a:bodyPr>
          <a:lstStyle/>
          <a:p>
            <a:r>
              <a:rPr lang="zh-CN" altLang="zh-CN" sz="1400" dirty="0" smtClean="0">
                <a:latin typeface="微软雅黑" pitchFamily="34" charset="-122"/>
              </a:rPr>
              <a:t>医疗美容很多潜在消费者</a:t>
            </a:r>
            <a:r>
              <a:rPr lang="zh-CN" altLang="en-US" sz="1400" dirty="0" smtClean="0">
                <a:latin typeface="微软雅黑" pitchFamily="34" charset="-122"/>
              </a:rPr>
              <a:t>受到报道影响而</a:t>
            </a:r>
            <a:r>
              <a:rPr lang="zh-CN" altLang="zh-CN" sz="1400" dirty="0" smtClean="0">
                <a:latin typeface="微软雅黑" pitchFamily="34" charset="-122"/>
              </a:rPr>
              <a:t>流失</a:t>
            </a:r>
            <a:endParaRPr lang="zh-CN" altLang="en-US" sz="1400" dirty="0">
              <a:latin typeface="微软雅黑" pitchFamily="34" charset="-122"/>
            </a:endParaRPr>
          </a:p>
        </p:txBody>
      </p:sp>
      <p:sp>
        <p:nvSpPr>
          <p:cNvPr id="10" name="TextBox 9"/>
          <p:cNvSpPr txBox="1"/>
          <p:nvPr/>
        </p:nvSpPr>
        <p:spPr>
          <a:xfrm>
            <a:off x="5715000" y="4495800"/>
            <a:ext cx="2057400" cy="738664"/>
          </a:xfrm>
          <a:prstGeom prst="rect">
            <a:avLst/>
          </a:prstGeom>
          <a:noFill/>
        </p:spPr>
        <p:txBody>
          <a:bodyPr wrap="square" rtlCol="0">
            <a:spAutoFit/>
          </a:bodyPr>
          <a:lstStyle/>
          <a:p>
            <a:r>
              <a:rPr lang="zh-CN" altLang="en-US" sz="1400" dirty="0" smtClean="0">
                <a:latin typeface="微软雅黑" pitchFamily="34" charset="-122"/>
              </a:rPr>
              <a:t>社会对医疗美容行业产生误解，对医疗美容行业发展产生不良影响。</a:t>
            </a:r>
            <a:endParaRPr lang="zh-CN" altLang="en-US" sz="1400" dirty="0">
              <a:latin typeface="微软雅黑" pitchFamily="34" charset="-122"/>
            </a:endParaRPr>
          </a:p>
        </p:txBody>
      </p:sp>
      <p:sp>
        <p:nvSpPr>
          <p:cNvPr id="11" name="TextBox 10"/>
          <p:cNvSpPr txBox="1"/>
          <p:nvPr/>
        </p:nvSpPr>
        <p:spPr>
          <a:xfrm>
            <a:off x="3962400" y="3916740"/>
            <a:ext cx="1295400" cy="1569660"/>
          </a:xfrm>
          <a:prstGeom prst="rect">
            <a:avLst/>
          </a:prstGeom>
          <a:noFill/>
        </p:spPr>
        <p:txBody>
          <a:bodyPr wrap="square" rtlCol="0">
            <a:spAutoFit/>
          </a:bodyPr>
          <a:lstStyle/>
          <a:p>
            <a:pPr>
              <a:lnSpc>
                <a:spcPct val="150000"/>
              </a:lnSpc>
            </a:pPr>
            <a:r>
              <a:rPr lang="zh-CN" altLang="en-US" sz="1600" dirty="0" smtClean="0">
                <a:latin typeface="微软雅黑" pitchFamily="34" charset="-122"/>
              </a:rPr>
              <a:t>医疗美容目标市场不断缩水，行业前景堪忧</a:t>
            </a:r>
            <a:endParaRPr lang="zh-CN" altLang="en-US" sz="1600" dirty="0">
              <a:latin typeface="微软雅黑" pitchFamily="34" charset="-122"/>
            </a:endParaRPr>
          </a:p>
        </p:txBody>
      </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80</a:t>
            </a:fld>
            <a:endParaRPr lang="en-US" altLang="zh-CN"/>
          </a:p>
        </p:txBody>
      </p:sp>
      <p:sp>
        <p:nvSpPr>
          <p:cNvPr id="12"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目前医疗美容的相关纠纷多集中在“对整形效果不满意”、“整形后出现并发症”或“由整形产品带来的副作用”，但碍于缺乏统一的衡量标准，所以在发生纠纷时往往难以</a:t>
            </a:r>
            <a:r>
              <a:rPr lang="zh-CN" altLang="en-US" sz="1400" kern="0" dirty="0" smtClean="0">
                <a:latin typeface="微软雅黑" pitchFamily="34" charset="-122"/>
                <a:ea typeface="微软雅黑" pitchFamily="34" charset="-122"/>
              </a:rPr>
              <a:t>判断。</a:t>
            </a:r>
            <a:endParaRPr lang="zh-CN" altLang="en-US" sz="1400" kern="0" dirty="0">
              <a:latin typeface="微软雅黑" pitchFamily="34" charset="-122"/>
              <a:ea typeface="微软雅黑" pitchFamily="34" charset="-122"/>
            </a:endParaRPr>
          </a:p>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在医疗纠纷发生时，媒体往往更倾向于保护弱者（即医疗美容就医者）的权益，所以部分媒体对相关事件的报道会有失偏颇；但这种偏颇对医疗美容行业的影响</a:t>
            </a:r>
            <a:r>
              <a:rPr lang="zh-CN" altLang="en-US" sz="1400" kern="0" dirty="0" smtClean="0">
                <a:latin typeface="微软雅黑" pitchFamily="34" charset="-122"/>
                <a:ea typeface="微软雅黑" pitchFamily="34" charset="-122"/>
              </a:rPr>
              <a:t>确实是巨大</a:t>
            </a:r>
            <a:r>
              <a:rPr lang="zh-CN" altLang="en-US" sz="1400" kern="0" dirty="0">
                <a:latin typeface="微软雅黑" pitchFamily="34" charset="-122"/>
                <a:ea typeface="微软雅黑" pitchFamily="34" charset="-122"/>
              </a:rPr>
              <a:t>的：一方面使得消费者</a:t>
            </a:r>
            <a:r>
              <a:rPr lang="zh-CN" altLang="en-US" sz="1400" kern="0" dirty="0" smtClean="0">
                <a:latin typeface="微软雅黑" pitchFamily="34" charset="-122"/>
                <a:ea typeface="微软雅黑" pitchFamily="34" charset="-122"/>
              </a:rPr>
              <a:t>对医疗美容机构</a:t>
            </a:r>
            <a:r>
              <a:rPr lang="zh-CN" altLang="en-US" sz="1400" kern="0" dirty="0">
                <a:latin typeface="微软雅黑" pitchFamily="34" charset="-122"/>
                <a:ea typeface="微软雅黑" pitchFamily="34" charset="-122"/>
              </a:rPr>
              <a:t>的信心缺失，另一方面，也造成了医疗美容很多潜在消费者的流失。所以我们呼吁在实际的医疗美容纠纷报道过程中，应权衡就医者与医疗机构双方的观点，从尊重医学本身的角度出发，对相关事件进行客观、全面的报告。</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t>未来医疗美容行业机遇与威胁并存</a:t>
            </a:r>
            <a:endParaRPr lang="zh-CN" altLang="en-US" sz="2400" dirty="0"/>
          </a:p>
        </p:txBody>
      </p:sp>
      <p:sp>
        <p:nvSpPr>
          <p:cNvPr id="4" name="Rectangle 3"/>
          <p:cNvSpPr>
            <a:spLocks noChangeArrowheads="1"/>
          </p:cNvSpPr>
          <p:nvPr/>
        </p:nvSpPr>
        <p:spPr bwMode="auto">
          <a:xfrm>
            <a:off x="671512" y="2328863"/>
            <a:ext cx="3741737" cy="3102388"/>
          </a:xfrm>
          <a:prstGeom prst="rect">
            <a:avLst/>
          </a:prstGeom>
          <a:noFill/>
          <a:ln w="6350">
            <a:noFill/>
            <a:miter lim="800000"/>
            <a:headEnd/>
            <a:tailEnd/>
          </a:ln>
        </p:spPr>
        <p:txBody>
          <a:bodyPr lIns="0" tIns="0" rIns="0" bIns="0">
            <a:spAutoFit/>
          </a:bodyPr>
          <a:lstStyle/>
          <a:p>
            <a:pPr marL="190500" lvl="1" indent="-188913" defTabSz="330200">
              <a:lnSpc>
                <a:spcPct val="120000"/>
              </a:lnSpc>
              <a:buFontTx/>
              <a:buChar char="•"/>
              <a:tabLst>
                <a:tab pos="8521700" algn="r"/>
              </a:tabLst>
            </a:pPr>
            <a:r>
              <a:rPr lang="zh-CN" altLang="zh-CN" sz="1400" dirty="0" smtClean="0">
                <a:latin typeface="微软雅黑" pitchFamily="34" charset="-122"/>
                <a:ea typeface="微软雅黑" pitchFamily="34" charset="-122"/>
              </a:rPr>
              <a:t>从增长模式上看，正从简单的数量扩张向结构优化转变；</a:t>
            </a:r>
            <a:endParaRPr lang="en-US" altLang="zh-CN" sz="1400" dirty="0" smtClean="0">
              <a:latin typeface="微软雅黑" pitchFamily="34" charset="-122"/>
              <a:ea typeface="微软雅黑" pitchFamily="34" charset="-122"/>
            </a:endParaRPr>
          </a:p>
          <a:p>
            <a:pPr marL="190500" lvl="1" indent="-188913" defTabSz="330200">
              <a:lnSpc>
                <a:spcPct val="120000"/>
              </a:lnSpc>
              <a:buFontTx/>
              <a:buChar char="•"/>
              <a:tabLst>
                <a:tab pos="8521700" algn="r"/>
              </a:tabLst>
            </a:pPr>
            <a:r>
              <a:rPr lang="zh-CN" altLang="zh-CN" sz="1400" dirty="0" smtClean="0">
                <a:latin typeface="微软雅黑" pitchFamily="34" charset="-122"/>
                <a:ea typeface="微软雅黑" pitchFamily="34" charset="-122"/>
              </a:rPr>
              <a:t>从产品结构看，正从基本消费向个性化消费转变；</a:t>
            </a:r>
            <a:endParaRPr lang="en-US" altLang="zh-CN" sz="1400" dirty="0" smtClean="0">
              <a:latin typeface="微软雅黑" pitchFamily="34" charset="-122"/>
              <a:ea typeface="微软雅黑" pitchFamily="34" charset="-122"/>
            </a:endParaRPr>
          </a:p>
          <a:p>
            <a:pPr marL="190500" lvl="1" indent="-188913" defTabSz="330200">
              <a:lnSpc>
                <a:spcPct val="120000"/>
              </a:lnSpc>
              <a:buFontTx/>
              <a:buChar char="•"/>
              <a:tabLst>
                <a:tab pos="8521700" algn="r"/>
              </a:tabLst>
            </a:pPr>
            <a:r>
              <a:rPr lang="zh-CN" altLang="zh-CN" sz="1400" dirty="0" smtClean="0">
                <a:latin typeface="微软雅黑" pitchFamily="34" charset="-122"/>
                <a:ea typeface="微软雅黑" pitchFamily="34" charset="-122"/>
              </a:rPr>
              <a:t>从品牌结构看，正从外资主导向中外合资竞争转变；</a:t>
            </a:r>
            <a:endParaRPr lang="en-US" altLang="zh-CN" sz="1400" dirty="0" smtClean="0">
              <a:latin typeface="微软雅黑" pitchFamily="34" charset="-122"/>
              <a:ea typeface="微软雅黑" pitchFamily="34" charset="-122"/>
            </a:endParaRPr>
          </a:p>
          <a:p>
            <a:pPr marL="190500" lvl="1" indent="-188913" defTabSz="330200">
              <a:lnSpc>
                <a:spcPct val="120000"/>
              </a:lnSpc>
              <a:buFontTx/>
              <a:buChar char="•"/>
              <a:tabLst>
                <a:tab pos="8521700" algn="r"/>
              </a:tabLst>
            </a:pPr>
            <a:r>
              <a:rPr lang="zh-CN" altLang="zh-CN" sz="1400" dirty="0" smtClean="0">
                <a:latin typeface="微软雅黑" pitchFamily="34" charset="-122"/>
                <a:ea typeface="微软雅黑" pitchFamily="34" charset="-122"/>
              </a:rPr>
              <a:t>从城乡结构看，正从城市为主、农村为辅，向城乡并重转变；</a:t>
            </a:r>
            <a:endParaRPr lang="en-US" altLang="zh-CN" sz="1400" dirty="0" smtClean="0">
              <a:latin typeface="微软雅黑" pitchFamily="34" charset="-122"/>
              <a:ea typeface="微软雅黑" pitchFamily="34" charset="-122"/>
            </a:endParaRPr>
          </a:p>
          <a:p>
            <a:pPr marL="190500" lvl="1" indent="-188913" defTabSz="330200">
              <a:lnSpc>
                <a:spcPct val="120000"/>
              </a:lnSpc>
              <a:buFontTx/>
              <a:buChar char="•"/>
              <a:tabLst>
                <a:tab pos="8521700" algn="r"/>
              </a:tabLst>
            </a:pPr>
            <a:r>
              <a:rPr lang="zh-CN" altLang="zh-CN" sz="1400" dirty="0" smtClean="0">
                <a:latin typeface="微软雅黑" pitchFamily="34" charset="-122"/>
                <a:ea typeface="微软雅黑" pitchFamily="34" charset="-122"/>
              </a:rPr>
              <a:t>从渠道结构看，传统业态渠道向现代立体渠道发展；</a:t>
            </a:r>
            <a:endParaRPr lang="en-US" altLang="zh-CN" sz="1400" dirty="0" smtClean="0">
              <a:latin typeface="微软雅黑" pitchFamily="34" charset="-122"/>
              <a:ea typeface="微软雅黑" pitchFamily="34" charset="-122"/>
            </a:endParaRPr>
          </a:p>
          <a:p>
            <a:pPr marL="190500" lvl="1" indent="-188913" defTabSz="330200">
              <a:lnSpc>
                <a:spcPct val="120000"/>
              </a:lnSpc>
              <a:buFontTx/>
              <a:buChar char="•"/>
              <a:tabLst>
                <a:tab pos="8521700" algn="r"/>
              </a:tabLst>
            </a:pPr>
            <a:r>
              <a:rPr lang="zh-CN" altLang="zh-CN" sz="1400" dirty="0" smtClean="0">
                <a:latin typeface="微软雅黑" pitchFamily="34" charset="-122"/>
                <a:ea typeface="微软雅黑" pitchFamily="34" charset="-122"/>
              </a:rPr>
              <a:t>从区域结构看，定位区域市场正在逐步向定位全国市场的方向转变。</a:t>
            </a:r>
            <a:r>
              <a:rPr kumimoji="1" lang="zh-CN" altLang="de-DE" sz="1400" b="0" dirty="0" smtClean="0">
                <a:latin typeface="微软雅黑" pitchFamily="34" charset="-122"/>
                <a:ea typeface="微软雅黑" pitchFamily="34" charset="-122"/>
              </a:rPr>
              <a:t> </a:t>
            </a:r>
            <a:endParaRPr kumimoji="1" lang="zh-CN" altLang="de-DE" sz="1400" b="0" dirty="0">
              <a:latin typeface="微软雅黑" pitchFamily="34" charset="-122"/>
              <a:ea typeface="微软雅黑" pitchFamily="34" charset="-122"/>
            </a:endParaRPr>
          </a:p>
        </p:txBody>
      </p:sp>
      <p:sp>
        <p:nvSpPr>
          <p:cNvPr id="5" name="AutoShape 4"/>
          <p:cNvSpPr>
            <a:spLocks noChangeArrowheads="1"/>
          </p:cNvSpPr>
          <p:nvPr/>
        </p:nvSpPr>
        <p:spPr bwMode="auto">
          <a:xfrm rot="16200000" flipV="1">
            <a:off x="2289174" y="3835401"/>
            <a:ext cx="487363" cy="3925887"/>
          </a:xfrm>
          <a:prstGeom prst="homePlate">
            <a:avLst>
              <a:gd name="adj" fmla="val 16616"/>
            </a:avLst>
          </a:prstGeom>
          <a:solidFill>
            <a:schemeClr val="accent2"/>
          </a:solidFill>
          <a:ln w="6350">
            <a:noFill/>
            <a:miter lim="800000"/>
            <a:headEnd/>
            <a:tailEnd/>
          </a:ln>
          <a:effectLst>
            <a:outerShdw dist="35921" dir="2700000" algn="ctr" rotWithShape="0">
              <a:schemeClr val="hlink"/>
            </a:outerShdw>
          </a:effectLst>
        </p:spPr>
        <p:txBody>
          <a:bodyPr wrap="none" lIns="0" tIns="0" rIns="0" bIns="0" anchor="ctr"/>
          <a:lstStyle/>
          <a:p>
            <a:pPr>
              <a:defRPr/>
            </a:pPr>
            <a:endParaRPr lang="zh-CN" altLang="en-US" dirty="0">
              <a:latin typeface="微软雅黑" pitchFamily="34" charset="-122"/>
              <a:ea typeface="微软雅黑" pitchFamily="34" charset="-122"/>
            </a:endParaRPr>
          </a:p>
        </p:txBody>
      </p:sp>
      <p:sp>
        <p:nvSpPr>
          <p:cNvPr id="6" name="Freeform 5"/>
          <p:cNvSpPr>
            <a:spLocks/>
          </p:cNvSpPr>
          <p:nvPr/>
        </p:nvSpPr>
        <p:spPr bwMode="auto">
          <a:xfrm flipV="1">
            <a:off x="568324" y="2209801"/>
            <a:ext cx="3929063" cy="3295650"/>
          </a:xfrm>
          <a:custGeom>
            <a:avLst/>
            <a:gdLst>
              <a:gd name="T0" fmla="*/ 0 w 2475"/>
              <a:gd name="T1" fmla="*/ 0 h 2076"/>
              <a:gd name="T2" fmla="*/ 2147483647 w 2475"/>
              <a:gd name="T3" fmla="*/ 2147483647 h 2076"/>
              <a:gd name="T4" fmla="*/ 2147483647 w 2475"/>
              <a:gd name="T5" fmla="*/ 0 h 2076"/>
              <a:gd name="T6" fmla="*/ 2147483647 w 2475"/>
              <a:gd name="T7" fmla="*/ 2147483647 h 2076"/>
              <a:gd name="T8" fmla="*/ 0 w 2475"/>
              <a:gd name="T9" fmla="*/ 2147483647 h 2076"/>
              <a:gd name="T10" fmla="*/ 0 w 2475"/>
              <a:gd name="T11" fmla="*/ 0 h 2076"/>
              <a:gd name="T12" fmla="*/ 0 60000 65536"/>
              <a:gd name="T13" fmla="*/ 0 60000 65536"/>
              <a:gd name="T14" fmla="*/ 0 60000 65536"/>
              <a:gd name="T15" fmla="*/ 0 60000 65536"/>
              <a:gd name="T16" fmla="*/ 0 60000 65536"/>
              <a:gd name="T17" fmla="*/ 0 60000 65536"/>
              <a:gd name="T18" fmla="*/ 0 w 2475"/>
              <a:gd name="T19" fmla="*/ 0 h 2076"/>
              <a:gd name="T20" fmla="*/ 2475 w 2475"/>
              <a:gd name="T21" fmla="*/ 2076 h 2076"/>
            </a:gdLst>
            <a:ahLst/>
            <a:cxnLst>
              <a:cxn ang="T12">
                <a:pos x="T0" y="T1"/>
              </a:cxn>
              <a:cxn ang="T13">
                <a:pos x="T2" y="T3"/>
              </a:cxn>
              <a:cxn ang="T14">
                <a:pos x="T4" y="T5"/>
              </a:cxn>
              <a:cxn ang="T15">
                <a:pos x="T6" y="T7"/>
              </a:cxn>
              <a:cxn ang="T16">
                <a:pos x="T8" y="T9"/>
              </a:cxn>
              <a:cxn ang="T17">
                <a:pos x="T10" y="T11"/>
              </a:cxn>
            </a:cxnLst>
            <a:rect l="T18" t="T19" r="T20" b="T21"/>
            <a:pathLst>
              <a:path w="2475" h="2076">
                <a:moveTo>
                  <a:pt x="0" y="0"/>
                </a:moveTo>
                <a:lnTo>
                  <a:pt x="1228" y="49"/>
                </a:lnTo>
                <a:lnTo>
                  <a:pt x="2475" y="0"/>
                </a:lnTo>
                <a:lnTo>
                  <a:pt x="2475" y="2076"/>
                </a:lnTo>
                <a:lnTo>
                  <a:pt x="0" y="2076"/>
                </a:lnTo>
                <a:lnTo>
                  <a:pt x="0" y="0"/>
                </a:lnTo>
                <a:close/>
              </a:path>
            </a:pathLst>
          </a:custGeom>
          <a:noFill/>
          <a:ln w="6350" cap="flat" cmpd="sng">
            <a:solidFill>
              <a:schemeClr val="tx1"/>
            </a:solidFill>
            <a:prstDash val="solid"/>
            <a:round/>
            <a:headEnd/>
            <a:tailEnd/>
          </a:ln>
        </p:spPr>
        <p:txBody>
          <a:bodyPr wrap="none" lIns="0" tIns="0" rIns="0" bIns="0" anchor="ctr"/>
          <a:lstStyle/>
          <a:p>
            <a:endParaRPr lang="zh-CN" altLang="en-US" dirty="0">
              <a:latin typeface="微软雅黑" pitchFamily="34" charset="-122"/>
              <a:ea typeface="微软雅黑" pitchFamily="34" charset="-122"/>
            </a:endParaRPr>
          </a:p>
        </p:txBody>
      </p:sp>
      <p:sp>
        <p:nvSpPr>
          <p:cNvPr id="7" name="AutoShape 6"/>
          <p:cNvSpPr>
            <a:spLocks noChangeArrowheads="1"/>
          </p:cNvSpPr>
          <p:nvPr/>
        </p:nvSpPr>
        <p:spPr bwMode="auto">
          <a:xfrm rot="5400000">
            <a:off x="6329363" y="487363"/>
            <a:ext cx="481012" cy="3925887"/>
          </a:xfrm>
          <a:prstGeom prst="homePlate">
            <a:avLst>
              <a:gd name="adj" fmla="val 15185"/>
            </a:avLst>
          </a:prstGeom>
          <a:solidFill>
            <a:schemeClr val="accent2"/>
          </a:solidFill>
          <a:ln w="6350">
            <a:noFill/>
            <a:miter lim="800000"/>
            <a:headEnd/>
            <a:tailEnd/>
          </a:ln>
          <a:effectLst>
            <a:outerShdw dist="35921" dir="2700000" algn="ctr" rotWithShape="0">
              <a:schemeClr val="hlink"/>
            </a:outerShdw>
          </a:effectLst>
        </p:spPr>
        <p:txBody>
          <a:bodyPr wrap="none" lIns="0" tIns="0" rIns="0" bIns="0" anchor="ctr"/>
          <a:lstStyle/>
          <a:p>
            <a:pPr>
              <a:defRPr/>
            </a:pPr>
            <a:endParaRPr lang="zh-CN" altLang="en-US" dirty="0">
              <a:latin typeface="微软雅黑" pitchFamily="34" charset="-122"/>
              <a:ea typeface="微软雅黑" pitchFamily="34" charset="-122"/>
            </a:endParaRPr>
          </a:p>
        </p:txBody>
      </p:sp>
      <p:sp>
        <p:nvSpPr>
          <p:cNvPr id="8" name="Rectangle 7"/>
          <p:cNvSpPr>
            <a:spLocks noChangeArrowheads="1"/>
          </p:cNvSpPr>
          <p:nvPr/>
        </p:nvSpPr>
        <p:spPr bwMode="auto">
          <a:xfrm>
            <a:off x="4708525" y="2824163"/>
            <a:ext cx="3741737" cy="2800767"/>
          </a:xfrm>
          <a:prstGeom prst="rect">
            <a:avLst/>
          </a:prstGeom>
          <a:noFill/>
          <a:ln w="6350">
            <a:noFill/>
            <a:miter lim="800000"/>
            <a:headEnd/>
            <a:tailEnd/>
          </a:ln>
        </p:spPr>
        <p:txBody>
          <a:bodyPr lIns="0" tIns="0" rIns="0" bIns="0">
            <a:spAutoFit/>
          </a:bodyPr>
          <a:lstStyle/>
          <a:p>
            <a:pPr marL="190500" lvl="1" indent="-188913" defTabSz="330200">
              <a:lnSpc>
                <a:spcPct val="130000"/>
              </a:lnSpc>
              <a:buFontTx/>
              <a:buChar char="•"/>
              <a:tabLst>
                <a:tab pos="8521700" algn="r"/>
              </a:tabLst>
            </a:pPr>
            <a:r>
              <a:rPr lang="zh-CN" altLang="en-US" sz="1400" dirty="0">
                <a:latin typeface="微软雅黑" pitchFamily="34" charset="-122"/>
                <a:ea typeface="微软雅黑" pitchFamily="34" charset="-122"/>
              </a:rPr>
              <a:t>医疗美容</a:t>
            </a:r>
            <a:r>
              <a:rPr lang="zh-CN" altLang="zh-CN" sz="1400" dirty="0">
                <a:latin typeface="微软雅黑" pitchFamily="34" charset="-122"/>
                <a:ea typeface="微软雅黑" pitchFamily="34" charset="-122"/>
              </a:rPr>
              <a:t>行业进入的技术和资金门槛不高，经营面临的情况却很复杂</a:t>
            </a:r>
            <a:r>
              <a:rPr lang="zh-CN" altLang="en-US" sz="1400" dirty="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a:p>
            <a:pPr marL="190500" lvl="1" indent="-188913" defTabSz="330200">
              <a:lnSpc>
                <a:spcPct val="130000"/>
              </a:lnSpc>
              <a:buFontTx/>
              <a:buChar char="•"/>
              <a:tabLst>
                <a:tab pos="8521700" algn="r"/>
              </a:tabLst>
            </a:pPr>
            <a:r>
              <a:rPr lang="zh-CN" altLang="en-US" sz="1400" dirty="0">
                <a:latin typeface="微软雅黑" pitchFamily="34" charset="-122"/>
                <a:ea typeface="微软雅黑" pitchFamily="34" charset="-122"/>
              </a:rPr>
              <a:t>医疗美容</a:t>
            </a:r>
            <a:r>
              <a:rPr lang="zh-CN" altLang="zh-CN" sz="1400" dirty="0">
                <a:latin typeface="微软雅黑" pitchFamily="34" charset="-122"/>
                <a:ea typeface="微软雅黑" pitchFamily="34" charset="-122"/>
              </a:rPr>
              <a:t>市场存在巨大的需求、利润和成长空间</a:t>
            </a:r>
            <a:r>
              <a:rPr lang="zh-CN" altLang="en-US" sz="1400" dirty="0">
                <a:latin typeface="微软雅黑" pitchFamily="34" charset="-122"/>
                <a:ea typeface="微软雅黑" pitchFamily="34" charset="-122"/>
              </a:rPr>
              <a:t>，</a:t>
            </a:r>
            <a:r>
              <a:rPr lang="zh-CN" altLang="zh-CN" sz="1400" dirty="0">
                <a:latin typeface="微软雅黑" pitchFamily="34" charset="-122"/>
                <a:ea typeface="微软雅黑" pitchFamily="34" charset="-122"/>
              </a:rPr>
              <a:t>导致企业膨胀过于迅速，企业的决策意识、管理水平、软硬件设备设施</a:t>
            </a:r>
            <a:r>
              <a:rPr lang="zh-CN" altLang="en-US" sz="1400" dirty="0">
                <a:latin typeface="微软雅黑" pitchFamily="34" charset="-122"/>
                <a:ea typeface="微软雅黑" pitchFamily="34" charset="-122"/>
              </a:rPr>
              <a:t>亟需</a:t>
            </a:r>
            <a:r>
              <a:rPr lang="zh-CN" altLang="zh-CN" sz="1400" dirty="0">
                <a:latin typeface="微软雅黑" pitchFamily="34" charset="-122"/>
                <a:ea typeface="微软雅黑" pitchFamily="34" charset="-122"/>
              </a:rPr>
              <a:t>提高</a:t>
            </a:r>
            <a:r>
              <a:rPr lang="zh-CN" altLang="en-US" sz="1400" dirty="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a:p>
            <a:pPr marL="190500" lvl="1" indent="-188913" defTabSz="330200">
              <a:lnSpc>
                <a:spcPct val="130000"/>
              </a:lnSpc>
              <a:buFontTx/>
              <a:buChar char="•"/>
              <a:tabLst>
                <a:tab pos="8521700" algn="r"/>
              </a:tabLst>
            </a:pPr>
            <a:r>
              <a:rPr lang="zh-CN" altLang="zh-CN" sz="1400" dirty="0">
                <a:latin typeface="微软雅黑" pitchFamily="34" charset="-122"/>
                <a:ea typeface="微软雅黑" pitchFamily="34" charset="-122"/>
              </a:rPr>
              <a:t>企业又不得不面对激烈的同质化市场竞争，急于先行抢占市场份额、提升市场地位</a:t>
            </a:r>
            <a:r>
              <a:rPr lang="zh-CN" altLang="en-US" sz="1400" dirty="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a:p>
            <a:pPr marL="190500" lvl="1" indent="-188913" defTabSz="330200">
              <a:lnSpc>
                <a:spcPct val="130000"/>
              </a:lnSpc>
              <a:buFontTx/>
              <a:buChar char="•"/>
              <a:tabLst>
                <a:tab pos="8521700" algn="r"/>
              </a:tabLst>
            </a:pPr>
            <a:r>
              <a:rPr lang="zh-CN" altLang="zh-CN" sz="1400" dirty="0">
                <a:latin typeface="微软雅黑" pitchFamily="34" charset="-122"/>
                <a:ea typeface="微软雅黑" pitchFamily="34" charset="-122"/>
              </a:rPr>
              <a:t>企业还得面对专业技术市场不成熟甚至匮乏的问题以及民营企业难以吸引到高级技术人才的现实问题。</a:t>
            </a:r>
          </a:p>
        </p:txBody>
      </p:sp>
      <p:sp>
        <p:nvSpPr>
          <p:cNvPr id="9" name="Text Box 8"/>
          <p:cNvSpPr txBox="1">
            <a:spLocks noChangeArrowheads="1"/>
          </p:cNvSpPr>
          <p:nvPr/>
        </p:nvSpPr>
        <p:spPr bwMode="auto">
          <a:xfrm>
            <a:off x="4892675" y="2303384"/>
            <a:ext cx="3352800" cy="246221"/>
          </a:xfrm>
          <a:prstGeom prst="rect">
            <a:avLst/>
          </a:prstGeom>
          <a:noFill/>
          <a:ln w="6350">
            <a:noFill/>
            <a:miter lim="800000"/>
            <a:headEnd/>
            <a:tailEnd/>
          </a:ln>
        </p:spPr>
        <p:txBody>
          <a:bodyPr lIns="0" tIns="0" rIns="0" bIns="0" anchor="ctr">
            <a:spAutoFit/>
          </a:bodyPr>
          <a:lstStyle/>
          <a:p>
            <a:pPr algn="ctr"/>
            <a:r>
              <a:rPr lang="zh-CN" altLang="en-US" sz="1600" b="1" dirty="0" smtClean="0">
                <a:solidFill>
                  <a:schemeClr val="tx1"/>
                </a:solidFill>
                <a:latin typeface="微软雅黑" pitchFamily="34" charset="-122"/>
                <a:ea typeface="微软雅黑" pitchFamily="34" charset="-122"/>
              </a:rPr>
              <a:t>威  胁</a:t>
            </a:r>
            <a:endParaRPr lang="zh-CN" altLang="en-US" sz="1600" b="1" dirty="0">
              <a:solidFill>
                <a:schemeClr val="tx1"/>
              </a:solidFill>
              <a:latin typeface="微软雅黑" pitchFamily="34" charset="-122"/>
              <a:ea typeface="微软雅黑" pitchFamily="34" charset="-122"/>
            </a:endParaRPr>
          </a:p>
        </p:txBody>
      </p:sp>
      <p:sp>
        <p:nvSpPr>
          <p:cNvPr id="10" name="Freeform 9"/>
          <p:cNvSpPr>
            <a:spLocks/>
          </p:cNvSpPr>
          <p:nvPr/>
        </p:nvSpPr>
        <p:spPr bwMode="auto">
          <a:xfrm>
            <a:off x="4605337" y="2746376"/>
            <a:ext cx="3929063" cy="3295650"/>
          </a:xfrm>
          <a:custGeom>
            <a:avLst/>
            <a:gdLst>
              <a:gd name="T0" fmla="*/ 0 w 2475"/>
              <a:gd name="T1" fmla="*/ 0 h 2076"/>
              <a:gd name="T2" fmla="*/ 2147483647 w 2475"/>
              <a:gd name="T3" fmla="*/ 2147483647 h 2076"/>
              <a:gd name="T4" fmla="*/ 2147483647 w 2475"/>
              <a:gd name="T5" fmla="*/ 0 h 2076"/>
              <a:gd name="T6" fmla="*/ 2147483647 w 2475"/>
              <a:gd name="T7" fmla="*/ 2147483647 h 2076"/>
              <a:gd name="T8" fmla="*/ 0 w 2475"/>
              <a:gd name="T9" fmla="*/ 2147483647 h 2076"/>
              <a:gd name="T10" fmla="*/ 0 w 2475"/>
              <a:gd name="T11" fmla="*/ 0 h 2076"/>
              <a:gd name="T12" fmla="*/ 0 60000 65536"/>
              <a:gd name="T13" fmla="*/ 0 60000 65536"/>
              <a:gd name="T14" fmla="*/ 0 60000 65536"/>
              <a:gd name="T15" fmla="*/ 0 60000 65536"/>
              <a:gd name="T16" fmla="*/ 0 60000 65536"/>
              <a:gd name="T17" fmla="*/ 0 60000 65536"/>
              <a:gd name="T18" fmla="*/ 0 w 2475"/>
              <a:gd name="T19" fmla="*/ 0 h 2076"/>
              <a:gd name="T20" fmla="*/ 2475 w 2475"/>
              <a:gd name="T21" fmla="*/ 2076 h 2076"/>
            </a:gdLst>
            <a:ahLst/>
            <a:cxnLst>
              <a:cxn ang="T12">
                <a:pos x="T0" y="T1"/>
              </a:cxn>
              <a:cxn ang="T13">
                <a:pos x="T2" y="T3"/>
              </a:cxn>
              <a:cxn ang="T14">
                <a:pos x="T4" y="T5"/>
              </a:cxn>
              <a:cxn ang="T15">
                <a:pos x="T6" y="T7"/>
              </a:cxn>
              <a:cxn ang="T16">
                <a:pos x="T8" y="T9"/>
              </a:cxn>
              <a:cxn ang="T17">
                <a:pos x="T10" y="T11"/>
              </a:cxn>
            </a:cxnLst>
            <a:rect l="T18" t="T19" r="T20" b="T21"/>
            <a:pathLst>
              <a:path w="2475" h="2076">
                <a:moveTo>
                  <a:pt x="0" y="0"/>
                </a:moveTo>
                <a:lnTo>
                  <a:pt x="1228" y="49"/>
                </a:lnTo>
                <a:lnTo>
                  <a:pt x="2475" y="0"/>
                </a:lnTo>
                <a:lnTo>
                  <a:pt x="2475" y="2076"/>
                </a:lnTo>
                <a:lnTo>
                  <a:pt x="0" y="2076"/>
                </a:lnTo>
                <a:lnTo>
                  <a:pt x="0" y="0"/>
                </a:lnTo>
                <a:close/>
              </a:path>
            </a:pathLst>
          </a:custGeom>
          <a:noFill/>
          <a:ln w="6350" cap="flat" cmpd="sng">
            <a:solidFill>
              <a:schemeClr val="tx1"/>
            </a:solidFill>
            <a:prstDash val="solid"/>
            <a:round/>
            <a:headEnd/>
            <a:tailEnd/>
          </a:ln>
        </p:spPr>
        <p:txBody>
          <a:bodyPr wrap="none" lIns="0" tIns="0" rIns="0" bIns="0" anchor="ctr"/>
          <a:lstStyle/>
          <a:p>
            <a:endParaRPr lang="zh-CN" altLang="en-US" dirty="0">
              <a:latin typeface="微软雅黑" pitchFamily="34" charset="-122"/>
              <a:ea typeface="微软雅黑" pitchFamily="34" charset="-122"/>
            </a:endParaRPr>
          </a:p>
        </p:txBody>
      </p:sp>
      <p:sp>
        <p:nvSpPr>
          <p:cNvPr id="11" name="Text Box 10"/>
          <p:cNvSpPr txBox="1">
            <a:spLocks noChangeArrowheads="1"/>
          </p:cNvSpPr>
          <p:nvPr/>
        </p:nvSpPr>
        <p:spPr bwMode="auto">
          <a:xfrm>
            <a:off x="855662" y="5699047"/>
            <a:ext cx="3352800" cy="246221"/>
          </a:xfrm>
          <a:prstGeom prst="rect">
            <a:avLst/>
          </a:prstGeom>
          <a:noFill/>
          <a:ln w="6350">
            <a:noFill/>
            <a:miter lim="800000"/>
            <a:headEnd/>
            <a:tailEnd/>
          </a:ln>
        </p:spPr>
        <p:txBody>
          <a:bodyPr lIns="0" tIns="0" rIns="0" bIns="0" anchor="ctr">
            <a:spAutoFit/>
          </a:bodyPr>
          <a:lstStyle/>
          <a:p>
            <a:pPr algn="ctr"/>
            <a:r>
              <a:rPr lang="zh-CN" altLang="en-US" sz="1600" b="1" dirty="0" smtClean="0">
                <a:solidFill>
                  <a:schemeClr val="tx1"/>
                </a:solidFill>
                <a:latin typeface="微软雅黑" pitchFamily="34" charset="-122"/>
                <a:ea typeface="微软雅黑" pitchFamily="34" charset="-122"/>
              </a:rPr>
              <a:t>机  遇</a:t>
            </a:r>
            <a:endParaRPr lang="zh-CN" altLang="en-US" sz="1600" b="1" dirty="0">
              <a:solidFill>
                <a:schemeClr val="tx1"/>
              </a:solidFill>
              <a:latin typeface="微软雅黑" pitchFamily="34" charset="-122"/>
              <a:ea typeface="微软雅黑" pitchFamily="34" charset="-122"/>
            </a:endParaRPr>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81</a:t>
            </a:fld>
            <a:endParaRPr lang="en-US" altLang="zh-CN"/>
          </a:p>
        </p:txBody>
      </p:sp>
      <p:sp>
        <p:nvSpPr>
          <p:cNvPr id="13"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目前医疗美容行业的发展较快，形成“市场引导技术”的特殊市场结构，一方面是日益增长的市场需求，</a:t>
            </a:r>
            <a:r>
              <a:rPr lang="zh-CN" altLang="en-US" sz="1400" kern="0" dirty="0" smtClean="0">
                <a:latin typeface="微软雅黑" pitchFamily="34" charset="-122"/>
                <a:ea typeface="微软雅黑" pitchFamily="34" charset="-122"/>
              </a:rPr>
              <a:t>另一方面是较为</a:t>
            </a:r>
            <a:r>
              <a:rPr lang="zh-CN" altLang="en-US" sz="1400" kern="0" dirty="0">
                <a:latin typeface="微软雅黑" pitchFamily="34" charset="-122"/>
                <a:ea typeface="微软雅黑" pitchFamily="34" charset="-122"/>
              </a:rPr>
              <a:t>混乱的市场现状，从未来的医疗美容机构发展趋势看，机遇与威胁并存。</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医疗美容行业发展趋势（一）</a:t>
            </a:r>
            <a:endParaRPr lang="zh-CN" altLang="en-US" dirty="0"/>
          </a:p>
        </p:txBody>
      </p:sp>
      <p:sp>
        <p:nvSpPr>
          <p:cNvPr id="3" name="内容占位符 2"/>
          <p:cNvSpPr>
            <a:spLocks noGrp="1"/>
          </p:cNvSpPr>
          <p:nvPr>
            <p:ph idx="1"/>
          </p:nvPr>
        </p:nvSpPr>
        <p:spPr>
          <a:xfrm>
            <a:off x="457200" y="1066800"/>
            <a:ext cx="8229600" cy="4791075"/>
          </a:xfrm>
        </p:spPr>
        <p:txBody>
          <a:bodyPr/>
          <a:lstStyle/>
          <a:p>
            <a:pPr>
              <a:buFont typeface="Wingdings" pitchFamily="2" charset="2"/>
              <a:buChar char="Ø"/>
            </a:pPr>
            <a:r>
              <a:rPr lang="zh-CN" altLang="en-US" b="1" dirty="0" smtClean="0"/>
              <a:t>医疗美容业更加发达，医疗美容机构急剧增加</a:t>
            </a:r>
          </a:p>
          <a:p>
            <a:pPr indent="12700">
              <a:buNone/>
            </a:pPr>
            <a:r>
              <a:rPr lang="zh-CN" altLang="en-US" dirty="0" smtClean="0"/>
              <a:t>随着经济的发展、科学的发达、社会的进步、竞争的加剧，越来越多的人希望通过医疗美容改变自己的形象，在入学、求职、工作、恋爱、婚姻、社交、生活等人生各个方面获得优势，提高自己的生活质量和生活品位，甚至改变自己的人生。中国有</a:t>
            </a:r>
            <a:r>
              <a:rPr lang="en-US" dirty="0" smtClean="0"/>
              <a:t>13</a:t>
            </a:r>
            <a:r>
              <a:rPr lang="zh-CN" altLang="en-US" dirty="0" smtClean="0"/>
              <a:t>亿人口，未来的医疗美容市场潜力巨大。为适应这一新的形势，越来越多的人才、越来越多的资金将进入医疗美容行业，医学医疗美容机构数量将在短期内急剧增加，并向地级市和县级市发展。</a:t>
            </a:r>
          </a:p>
          <a:p>
            <a:pPr>
              <a:buNone/>
            </a:pPr>
            <a:r>
              <a:rPr lang="en-US" dirty="0" smtClean="0"/>
              <a:t> </a:t>
            </a:r>
            <a:endParaRPr lang="zh-CN" altLang="en-US" dirty="0" smtClean="0"/>
          </a:p>
          <a:p>
            <a:pPr>
              <a:buFont typeface="Wingdings" pitchFamily="2" charset="2"/>
              <a:buChar char="Ø"/>
            </a:pPr>
            <a:r>
              <a:rPr lang="zh-CN" altLang="en-US" b="1" dirty="0" smtClean="0"/>
              <a:t>医疗美容服务将从服务</a:t>
            </a:r>
            <a:r>
              <a:rPr lang="en-US" b="1" dirty="0" smtClean="0"/>
              <a:t>“</a:t>
            </a:r>
            <a:r>
              <a:rPr lang="zh-CN" altLang="en-US" b="1" dirty="0" smtClean="0"/>
              <a:t>病人</a:t>
            </a:r>
            <a:r>
              <a:rPr lang="en-US" b="1" dirty="0" smtClean="0"/>
              <a:t>”</a:t>
            </a:r>
            <a:r>
              <a:rPr lang="zh-CN" altLang="en-US" b="1" dirty="0" smtClean="0"/>
              <a:t>转向服务</a:t>
            </a:r>
            <a:r>
              <a:rPr lang="en-US" b="1" dirty="0" smtClean="0"/>
              <a:t>“</a:t>
            </a:r>
            <a:r>
              <a:rPr lang="zh-CN" altLang="en-US" b="1" dirty="0" smtClean="0"/>
              <a:t>顾客</a:t>
            </a:r>
            <a:r>
              <a:rPr lang="en-US" b="1" dirty="0" smtClean="0"/>
              <a:t>”</a:t>
            </a:r>
            <a:endParaRPr lang="zh-CN" altLang="en-US" b="1" dirty="0" smtClean="0"/>
          </a:p>
          <a:p>
            <a:pPr indent="12700">
              <a:buNone/>
            </a:pPr>
            <a:r>
              <a:rPr lang="en-US" dirty="0" smtClean="0"/>
              <a:t>“</a:t>
            </a:r>
            <a:r>
              <a:rPr lang="zh-CN" altLang="en-US" dirty="0" smtClean="0"/>
              <a:t>病人</a:t>
            </a:r>
            <a:r>
              <a:rPr lang="en-US" dirty="0" smtClean="0"/>
              <a:t>”</a:t>
            </a:r>
            <a:r>
              <a:rPr lang="zh-CN" altLang="en-US" dirty="0" smtClean="0"/>
              <a:t>就诊目的是为了治病，</a:t>
            </a:r>
            <a:r>
              <a:rPr lang="en-US" dirty="0" smtClean="0"/>
              <a:t>“</a:t>
            </a:r>
            <a:r>
              <a:rPr lang="zh-CN" altLang="en-US" dirty="0" smtClean="0"/>
              <a:t>顾客</a:t>
            </a:r>
            <a:r>
              <a:rPr lang="en-US" dirty="0" smtClean="0"/>
              <a:t>”</a:t>
            </a:r>
            <a:r>
              <a:rPr lang="zh-CN" altLang="en-US" dirty="0" smtClean="0"/>
              <a:t>就诊目的是为了求美。未来</a:t>
            </a:r>
            <a:r>
              <a:rPr lang="zh-CN" altLang="en-US" dirty="0"/>
              <a:t>的医疗美容机构</a:t>
            </a:r>
            <a:r>
              <a:rPr lang="zh-CN" altLang="en-US" dirty="0" smtClean="0"/>
              <a:t>将淡化医院特征，更像是一家具有医学美容功能、环境优美、服务优质的高级宾馆或高级会所。医疗美容机构不仅要为</a:t>
            </a:r>
            <a:r>
              <a:rPr lang="en-US" dirty="0" smtClean="0"/>
              <a:t>“</a:t>
            </a:r>
            <a:r>
              <a:rPr lang="zh-CN" altLang="en-US" dirty="0" smtClean="0"/>
              <a:t>顾客</a:t>
            </a:r>
            <a:r>
              <a:rPr lang="en-US" dirty="0" smtClean="0"/>
              <a:t>”</a:t>
            </a:r>
            <a:r>
              <a:rPr lang="zh-CN" altLang="en-US" dirty="0" smtClean="0"/>
              <a:t>提供优质的医疗美容服务，同时也要为</a:t>
            </a:r>
            <a:r>
              <a:rPr lang="en-US" dirty="0" smtClean="0"/>
              <a:t>“</a:t>
            </a:r>
            <a:r>
              <a:rPr lang="zh-CN" altLang="en-US" dirty="0" smtClean="0"/>
              <a:t>顾客</a:t>
            </a:r>
            <a:r>
              <a:rPr lang="en-US" dirty="0" smtClean="0"/>
              <a:t>”</a:t>
            </a:r>
            <a:r>
              <a:rPr lang="zh-CN" altLang="en-US" dirty="0" smtClean="0"/>
              <a:t>提供优美的服务环境，提供各种生活便利，做到医疗美容服务和生活美容服务的统一，让</a:t>
            </a:r>
            <a:r>
              <a:rPr lang="en-US" dirty="0" smtClean="0"/>
              <a:t>“</a:t>
            </a:r>
            <a:r>
              <a:rPr lang="zh-CN" altLang="en-US" dirty="0" smtClean="0"/>
              <a:t>顾客</a:t>
            </a:r>
            <a:r>
              <a:rPr lang="en-US" dirty="0" smtClean="0"/>
              <a:t>”</a:t>
            </a:r>
            <a:r>
              <a:rPr lang="zh-CN" altLang="en-US" dirty="0" smtClean="0"/>
              <a:t>高度满意。</a:t>
            </a:r>
          </a:p>
          <a:p>
            <a:pPr>
              <a:buNone/>
            </a:pPr>
            <a:endParaRPr lang="zh-CN" altLang="en-US" dirty="0" smtClean="0"/>
          </a:p>
          <a:p>
            <a:pPr>
              <a:buFont typeface="Wingdings" pitchFamily="2" charset="2"/>
              <a:buChar char="Ø"/>
            </a:pPr>
            <a:r>
              <a:rPr lang="zh-CN" altLang="en-US" b="1" dirty="0" smtClean="0"/>
              <a:t>品牌医疗美容机构引领行业风骚</a:t>
            </a:r>
            <a:endParaRPr lang="zh-CN" altLang="en-US" dirty="0" smtClean="0"/>
          </a:p>
          <a:p>
            <a:pPr indent="12700">
              <a:buNone/>
            </a:pPr>
            <a:r>
              <a:rPr lang="zh-CN" altLang="en-US" dirty="0" smtClean="0"/>
              <a:t>目前的医疗美容市场鱼龙混杂，良莠不齐。仅有少数几家大型公立医院的整复外科已经得到群众认可，并初步建立了自己的品牌。但这几家大型公立医院由于经营理念和经营体制等方面的原因，短期内还只能以整复为主，整形美容为辅，引进</a:t>
            </a:r>
            <a:r>
              <a:rPr lang="en-US" dirty="0" smtClean="0"/>
              <a:t>“</a:t>
            </a:r>
            <a:r>
              <a:rPr lang="zh-CN" altLang="en-US" dirty="0" smtClean="0"/>
              <a:t>锦上添花</a:t>
            </a:r>
            <a:r>
              <a:rPr lang="en-US" dirty="0" smtClean="0"/>
              <a:t>”</a:t>
            </a:r>
            <a:r>
              <a:rPr lang="zh-CN" altLang="en-US" dirty="0" smtClean="0"/>
              <a:t>式的生活美容、实行宾馆化管理目前尚有不小难度；不少公立医院不愿意、不擅长甚至拒绝进行品牌的推广和宣传。理念的落后，体制的呆板制约了公立大医院整形美容科的发展。而新生的民营医疗美容机构经营体制机动灵活，注重引进现代经营管理理念，实行医学整形美容与生活美容的统一，为</a:t>
            </a:r>
            <a:r>
              <a:rPr lang="en-US" dirty="0" smtClean="0"/>
              <a:t>“</a:t>
            </a:r>
            <a:r>
              <a:rPr lang="zh-CN" altLang="en-US" dirty="0" smtClean="0"/>
              <a:t>顾客</a:t>
            </a:r>
            <a:r>
              <a:rPr lang="en-US" dirty="0" smtClean="0"/>
              <a:t>”</a:t>
            </a:r>
            <a:r>
              <a:rPr lang="zh-CN" altLang="en-US" dirty="0" smtClean="0"/>
              <a:t>提供优质医学整形美容服务的同时，为</a:t>
            </a:r>
            <a:r>
              <a:rPr lang="en-US" dirty="0" smtClean="0"/>
              <a:t>“</a:t>
            </a:r>
            <a:r>
              <a:rPr lang="zh-CN" altLang="en-US" dirty="0" smtClean="0"/>
              <a:t>顾客</a:t>
            </a:r>
            <a:r>
              <a:rPr lang="en-US" dirty="0" smtClean="0"/>
              <a:t>”</a:t>
            </a:r>
            <a:r>
              <a:rPr lang="zh-CN" altLang="en-US" dirty="0" smtClean="0"/>
              <a:t>提供生活美容服务和各种生活便利，并且特别注重专家品牌和医院品牌的建立、维护和推广。不久的将来，一部分诚信经营、管理规范、在群众中拥有良好口碑、具有雄厚实力的民营医疗美容机构的品牌将得以建立，品牌的作用将得到显现。</a:t>
            </a:r>
            <a:endParaRPr lang="zh-CN" altLang="en-US" dirty="0"/>
          </a:p>
        </p:txBody>
      </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82</a:t>
            </a:fld>
            <a:endParaRPr lang="en-US" altLang="zh-CN"/>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医疗美容行业发展趋势（二）</a:t>
            </a:r>
            <a:endParaRPr lang="zh-CN" altLang="en-US" dirty="0"/>
          </a:p>
        </p:txBody>
      </p:sp>
      <p:sp>
        <p:nvSpPr>
          <p:cNvPr id="3" name="内容占位符 2"/>
          <p:cNvSpPr>
            <a:spLocks noGrp="1"/>
          </p:cNvSpPr>
          <p:nvPr>
            <p:ph idx="1"/>
          </p:nvPr>
        </p:nvSpPr>
        <p:spPr>
          <a:xfrm>
            <a:off x="457200" y="1304925"/>
            <a:ext cx="8229600" cy="4791075"/>
          </a:xfrm>
        </p:spPr>
        <p:txBody>
          <a:bodyPr/>
          <a:lstStyle/>
          <a:p>
            <a:pPr>
              <a:lnSpc>
                <a:spcPct val="150000"/>
              </a:lnSpc>
              <a:buNone/>
            </a:pPr>
            <a:endParaRPr lang="zh-CN" altLang="en-US" dirty="0" smtClean="0"/>
          </a:p>
          <a:p>
            <a:pPr>
              <a:lnSpc>
                <a:spcPct val="150000"/>
              </a:lnSpc>
              <a:buFont typeface="Wingdings" pitchFamily="2" charset="2"/>
              <a:buChar char="Ø"/>
            </a:pPr>
            <a:r>
              <a:rPr lang="en-US" b="1" dirty="0" smtClean="0"/>
              <a:t> </a:t>
            </a:r>
            <a:r>
              <a:rPr lang="zh-CN" altLang="en-US" b="1" dirty="0" smtClean="0"/>
              <a:t>医疗美容学科涉及的内容将更加广泛</a:t>
            </a:r>
            <a:r>
              <a:rPr lang="en-US" b="1" dirty="0" smtClean="0"/>
              <a:t> </a:t>
            </a:r>
          </a:p>
          <a:p>
            <a:pPr indent="12700">
              <a:lnSpc>
                <a:spcPct val="150000"/>
              </a:lnSpc>
              <a:buNone/>
            </a:pPr>
            <a:r>
              <a:rPr lang="zh-CN" altLang="en-US" dirty="0" smtClean="0"/>
              <a:t>医疗美容学科是一门涉猎范围非常广泛的学科，主要包括医学、康复学、美学等学科，随着医疗美容的进一步发展，医疗美容服务的进一步细化，未来医疗美容在心理学、营养学、伦理学、市场与营销、管理学、生活美容等众多学科将均有涉及，对医疗美容从业者的要求也会不断提高。</a:t>
            </a:r>
          </a:p>
          <a:p>
            <a:pPr>
              <a:lnSpc>
                <a:spcPct val="150000"/>
              </a:lnSpc>
              <a:buNone/>
            </a:pPr>
            <a:r>
              <a:rPr lang="en-US" dirty="0" smtClean="0"/>
              <a:t> </a:t>
            </a:r>
            <a:endParaRPr lang="zh-CN" altLang="en-US" dirty="0" smtClean="0"/>
          </a:p>
          <a:p>
            <a:pPr>
              <a:lnSpc>
                <a:spcPct val="150000"/>
              </a:lnSpc>
              <a:buFont typeface="Wingdings" pitchFamily="2" charset="2"/>
              <a:buChar char="Ø"/>
            </a:pPr>
            <a:r>
              <a:rPr lang="en-US" b="1" dirty="0" smtClean="0"/>
              <a:t> </a:t>
            </a:r>
            <a:r>
              <a:rPr lang="zh-CN" altLang="en-US" b="1" dirty="0" smtClean="0"/>
              <a:t>医疗美容技术从</a:t>
            </a:r>
            <a:r>
              <a:rPr lang="en-US" b="1" dirty="0" smtClean="0"/>
              <a:t>“</a:t>
            </a:r>
            <a:r>
              <a:rPr lang="zh-CN" altLang="en-US" b="1" dirty="0" smtClean="0"/>
              <a:t>粗糙</a:t>
            </a:r>
            <a:r>
              <a:rPr lang="en-US" b="1" dirty="0" smtClean="0"/>
              <a:t>”</a:t>
            </a:r>
            <a:r>
              <a:rPr lang="zh-CN" altLang="en-US" b="1" dirty="0" smtClean="0"/>
              <a:t>走向</a:t>
            </a:r>
            <a:r>
              <a:rPr lang="en-US" b="1" dirty="0" smtClean="0"/>
              <a:t>“</a:t>
            </a:r>
            <a:r>
              <a:rPr lang="zh-CN" altLang="en-US" b="1" dirty="0" smtClean="0"/>
              <a:t>精细</a:t>
            </a:r>
            <a:r>
              <a:rPr lang="en-US" b="1" dirty="0" smtClean="0"/>
              <a:t>”</a:t>
            </a:r>
            <a:r>
              <a:rPr lang="en-US" dirty="0" smtClean="0"/>
              <a:t> </a:t>
            </a:r>
            <a:endParaRPr lang="zh-CN" altLang="en-US" dirty="0" smtClean="0"/>
          </a:p>
          <a:p>
            <a:pPr indent="12700">
              <a:lnSpc>
                <a:spcPct val="150000"/>
              </a:lnSpc>
              <a:buNone/>
            </a:pPr>
            <a:r>
              <a:rPr lang="zh-CN" altLang="en-US" dirty="0" smtClean="0"/>
              <a:t>为了满足众多消费者对美的追求，创伤更小、风险更少、恢复更快、效果更好的微创整形技术将成为整形美容科未来的发展方向，且整形美容将从粗糙式、流水线式的操作方法不断地向精细化的操作方式演变。</a:t>
            </a:r>
            <a:endParaRPr lang="zh-CN" altLang="en-US" dirty="0"/>
          </a:p>
        </p:txBody>
      </p:sp>
      <p:sp>
        <p:nvSpPr>
          <p:cNvPr id="4" name="灯片编号占位符 3"/>
          <p:cNvSpPr>
            <a:spLocks noGrp="1"/>
          </p:cNvSpPr>
          <p:nvPr>
            <p:ph type="sldNum" sz="quarter" idx="11"/>
          </p:nvPr>
        </p:nvSpPr>
        <p:spPr/>
        <p:txBody>
          <a:bodyPr/>
          <a:lstStyle/>
          <a:p>
            <a:pPr>
              <a:defRPr/>
            </a:pPr>
            <a:fld id="{A4B4F8BA-D396-4B6F-96AD-64CC3167B321}" type="slidenum">
              <a:rPr lang="zh-CN" altLang="en-US" smtClean="0"/>
              <a:pPr>
                <a:defRPr/>
              </a:pPr>
              <a:t>83</a:t>
            </a:fld>
            <a:endParaRPr lang="en-US" altLang="zh-CN"/>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医疗美容行业发展趋势（三）</a:t>
            </a:r>
            <a:endParaRPr lang="zh-CN" altLang="en-US" dirty="0"/>
          </a:p>
        </p:txBody>
      </p:sp>
      <p:sp>
        <p:nvSpPr>
          <p:cNvPr id="4" name="内容占位符 2"/>
          <p:cNvSpPr>
            <a:spLocks noGrp="1"/>
          </p:cNvSpPr>
          <p:nvPr>
            <p:ph idx="1"/>
          </p:nvPr>
        </p:nvSpPr>
        <p:spPr>
          <a:xfrm>
            <a:off x="457200" y="1304925"/>
            <a:ext cx="8229600" cy="4791075"/>
          </a:xfrm>
        </p:spPr>
        <p:txBody>
          <a:bodyPr/>
          <a:lstStyle/>
          <a:p>
            <a:pPr>
              <a:lnSpc>
                <a:spcPct val="150000"/>
              </a:lnSpc>
              <a:buNone/>
            </a:pPr>
            <a:endParaRPr lang="zh-CN" altLang="en-US" dirty="0" smtClean="0"/>
          </a:p>
          <a:p>
            <a:pPr>
              <a:lnSpc>
                <a:spcPct val="150000"/>
              </a:lnSpc>
              <a:buFont typeface="Wingdings" pitchFamily="2" charset="2"/>
              <a:buChar char="Ø"/>
            </a:pPr>
            <a:r>
              <a:rPr lang="en-US" b="1" dirty="0" smtClean="0"/>
              <a:t> </a:t>
            </a:r>
            <a:r>
              <a:rPr lang="zh-CN" altLang="en-US" b="1" dirty="0" smtClean="0"/>
              <a:t>医疗美容市场从一线城市向二三线城市蔓延</a:t>
            </a:r>
            <a:r>
              <a:rPr lang="en-US" b="1" dirty="0" smtClean="0"/>
              <a:t> </a:t>
            </a:r>
          </a:p>
          <a:p>
            <a:pPr indent="12700">
              <a:lnSpc>
                <a:spcPct val="150000"/>
              </a:lnSpc>
              <a:buNone/>
            </a:pPr>
            <a:r>
              <a:rPr lang="zh-CN" altLang="en-US" dirty="0" smtClean="0"/>
              <a:t>随着国家鼓励民营机构进入医疗领域以后，各地（特别是一线城市中）医疗美容机构的增多，造成特定地区的整形机构数量较集中，竞争也相对激烈。出于对合理配置医疗资源的角度考虑，未来在这些整形美容资源相对集中的区域将减少新增整形美容机构。与之相对应，随着整形美容在消费者心目中的接受度不断提高，目前二三线城市的整形美容消费需求正在不断上升，整形美容市场相对更加广阔。</a:t>
            </a:r>
          </a:p>
          <a:p>
            <a:pPr>
              <a:lnSpc>
                <a:spcPct val="150000"/>
              </a:lnSpc>
              <a:buNone/>
            </a:pPr>
            <a:r>
              <a:rPr lang="en-US" dirty="0" smtClean="0"/>
              <a:t> </a:t>
            </a:r>
            <a:endParaRPr lang="zh-CN" altLang="en-US" dirty="0" smtClean="0"/>
          </a:p>
          <a:p>
            <a:pPr>
              <a:lnSpc>
                <a:spcPct val="150000"/>
              </a:lnSpc>
              <a:buFont typeface="Wingdings" pitchFamily="2" charset="2"/>
              <a:buChar char="Ø"/>
            </a:pPr>
            <a:r>
              <a:rPr lang="en-US" b="1" dirty="0" smtClean="0"/>
              <a:t> </a:t>
            </a:r>
            <a:r>
              <a:rPr lang="zh-CN" altLang="en-US" b="1" dirty="0" smtClean="0"/>
              <a:t>男性及中老年医疗整形市场份额不断提升</a:t>
            </a:r>
            <a:endParaRPr lang="zh-CN" altLang="en-US" dirty="0" smtClean="0"/>
          </a:p>
          <a:p>
            <a:pPr indent="12700">
              <a:lnSpc>
                <a:spcPct val="150000"/>
              </a:lnSpc>
              <a:buNone/>
            </a:pPr>
            <a:r>
              <a:rPr lang="zh-CN" altLang="zh-CN" dirty="0" smtClean="0"/>
              <a:t>随着社会的发展及人们求美观念的开放，男性</a:t>
            </a:r>
            <a:r>
              <a:rPr lang="zh-CN" altLang="en-US" dirty="0"/>
              <a:t>中老年</a:t>
            </a:r>
            <a:r>
              <a:rPr lang="zh-CN" altLang="zh-CN" dirty="0" smtClean="0"/>
              <a:t>也开始逐渐进入</a:t>
            </a:r>
            <a:r>
              <a:rPr lang="zh-CN" altLang="en-US" dirty="0" smtClean="0"/>
              <a:t>整形美容</a:t>
            </a:r>
            <a:r>
              <a:rPr lang="zh-CN" altLang="zh-CN" dirty="0" smtClean="0"/>
              <a:t>的行列，针对男性的</a:t>
            </a:r>
            <a:r>
              <a:rPr lang="zh-CN" altLang="en-US" dirty="0" smtClean="0"/>
              <a:t>整形美容目前更多的</a:t>
            </a:r>
            <a:r>
              <a:rPr lang="zh-CN" altLang="zh-CN" dirty="0" smtClean="0"/>
              <a:t>集中在面部及会阴部，，针对</a:t>
            </a:r>
            <a:r>
              <a:rPr lang="zh-CN" altLang="en-US" dirty="0" smtClean="0"/>
              <a:t>中老年</a:t>
            </a:r>
            <a:r>
              <a:rPr lang="zh-CN" altLang="zh-CN" dirty="0" smtClean="0"/>
              <a:t>的</a:t>
            </a:r>
            <a:r>
              <a:rPr lang="zh-CN" altLang="en-US" dirty="0"/>
              <a:t>整形美容目前更多的</a:t>
            </a:r>
            <a:r>
              <a:rPr lang="zh-CN" altLang="zh-CN" dirty="0"/>
              <a:t>集中</a:t>
            </a:r>
            <a:r>
              <a:rPr lang="zh-CN" altLang="zh-CN" dirty="0" smtClean="0"/>
              <a:t>在</a:t>
            </a:r>
            <a:r>
              <a:rPr lang="zh-CN" altLang="en-US" dirty="0" smtClean="0"/>
              <a:t>拉皮祛斑等面部年轻化项目</a:t>
            </a:r>
            <a:r>
              <a:rPr lang="zh-CN" altLang="zh-CN" dirty="0" smtClean="0"/>
              <a:t>，</a:t>
            </a:r>
            <a:r>
              <a:rPr lang="zh-CN" altLang="en-US" dirty="0" smtClean="0"/>
              <a:t>随着未来整形美容观念的日渐普及，</a:t>
            </a:r>
            <a:r>
              <a:rPr lang="zh-CN" altLang="en-US" dirty="0"/>
              <a:t>男性及中老年整形</a:t>
            </a:r>
            <a:r>
              <a:rPr lang="zh-CN" altLang="en-US" dirty="0" smtClean="0"/>
              <a:t>美容市场需求在未来将会不断提升。</a:t>
            </a:r>
            <a:endParaRPr lang="zh-CN" altLang="en-US" dirty="0"/>
          </a:p>
        </p:txBody>
      </p:sp>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84</a:t>
            </a:fld>
            <a:endParaRPr lang="en-US" altLang="zh-CN"/>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1295400"/>
            <a:ext cx="8229600" cy="563563"/>
          </a:xfrm>
        </p:spPr>
        <p:txBody>
          <a:bodyPr/>
          <a:lstStyle/>
          <a:p>
            <a:pPr eaLnBrk="1" hangingPunct="1"/>
            <a:r>
              <a:rPr lang="zh-CN" altLang="en-US" b="1" dirty="0" smtClean="0">
                <a:solidFill>
                  <a:schemeClr val="tx1"/>
                </a:solidFill>
              </a:rPr>
              <a:t>目   录</a:t>
            </a:r>
            <a:endParaRPr lang="en-US" altLang="zh-CN" b="1" dirty="0" smtClean="0">
              <a:solidFill>
                <a:schemeClr val="tx1"/>
              </a:solidFill>
            </a:endParaRPr>
          </a:p>
        </p:txBody>
      </p:sp>
      <p:grpSp>
        <p:nvGrpSpPr>
          <p:cNvPr id="2" name="组合 1"/>
          <p:cNvGrpSpPr/>
          <p:nvPr/>
        </p:nvGrpSpPr>
        <p:grpSpPr>
          <a:xfrm>
            <a:off x="2053652" y="2227289"/>
            <a:ext cx="4875408" cy="668311"/>
            <a:chOff x="2133600" y="2209800"/>
            <a:chExt cx="4795460" cy="725485"/>
          </a:xfrm>
        </p:grpSpPr>
        <p:sp>
          <p:nvSpPr>
            <p:cNvPr id="7" name="AutoShape 66"/>
            <p:cNvSpPr>
              <a:spLocks noChangeArrowheads="1"/>
            </p:cNvSpPr>
            <p:nvPr/>
          </p:nvSpPr>
          <p:spPr bwMode="gray">
            <a:xfrm>
              <a:off x="2585660" y="2254483"/>
              <a:ext cx="4343400" cy="64746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dirty="0">
                <a:solidFill>
                  <a:schemeClr val="bg1"/>
                </a:solidFill>
                <a:latin typeface="微软雅黑" pitchFamily="34" charset="-122"/>
                <a:ea typeface="微软雅黑" pitchFamily="34" charset="-122"/>
              </a:endParaRPr>
            </a:p>
          </p:txBody>
        </p:sp>
        <p:sp>
          <p:nvSpPr>
            <p:cNvPr id="8" name="AutoShape 67"/>
            <p:cNvSpPr>
              <a:spLocks noChangeArrowheads="1"/>
            </p:cNvSpPr>
            <p:nvPr/>
          </p:nvSpPr>
          <p:spPr bwMode="gray">
            <a:xfrm>
              <a:off x="2133600" y="2209800"/>
              <a:ext cx="748067" cy="72548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dirty="0">
                <a:solidFill>
                  <a:schemeClr val="bg1"/>
                </a:solidFill>
                <a:latin typeface="微软雅黑" pitchFamily="34" charset="-122"/>
                <a:ea typeface="微软雅黑" pitchFamily="34" charset="-122"/>
              </a:endParaRPr>
            </a:p>
          </p:txBody>
        </p:sp>
        <p:sp>
          <p:nvSpPr>
            <p:cNvPr id="9" name="Text Box 68"/>
            <p:cNvSpPr txBox="1">
              <a:spLocks noChangeArrowheads="1"/>
            </p:cNvSpPr>
            <p:nvPr/>
          </p:nvSpPr>
          <p:spPr bwMode="gray">
            <a:xfrm>
              <a:off x="3042860" y="2375238"/>
              <a:ext cx="3429000" cy="434339"/>
            </a:xfrm>
            <a:prstGeom prst="rect">
              <a:avLst/>
            </a:prstGeom>
            <a:noFill/>
            <a:ln w="9525" algn="ctr">
              <a:noFill/>
              <a:miter lim="800000"/>
              <a:headEnd/>
              <a:tailEnd/>
            </a:ln>
          </p:spPr>
          <p:txBody>
            <a:bodyPr>
              <a:spAutoFit/>
            </a:bodyPr>
            <a:lstStyle/>
            <a:p>
              <a:pPr algn="ctr" eaLnBrk="0" hangingPunct="0"/>
              <a:r>
                <a:rPr lang="zh-CN" altLang="en-US" sz="2000" b="1" dirty="0" smtClean="0">
                  <a:solidFill>
                    <a:schemeClr val="bg1"/>
                  </a:solidFill>
                  <a:latin typeface="微软雅黑" pitchFamily="34" charset="-122"/>
                  <a:ea typeface="微软雅黑" pitchFamily="34" charset="-122"/>
                </a:rPr>
                <a:t>执行报告</a:t>
              </a:r>
              <a:endParaRPr lang="en-US" altLang="zh-CN" sz="2000" b="1" dirty="0">
                <a:solidFill>
                  <a:schemeClr val="bg1"/>
                </a:solidFill>
                <a:latin typeface="微软雅黑" pitchFamily="34" charset="-122"/>
                <a:ea typeface="微软雅黑" pitchFamily="34" charset="-122"/>
              </a:endParaRPr>
            </a:p>
          </p:txBody>
        </p:sp>
        <p:sp>
          <p:nvSpPr>
            <p:cNvPr id="10" name="Text Box 69"/>
            <p:cNvSpPr txBox="1">
              <a:spLocks noChangeArrowheads="1"/>
            </p:cNvSpPr>
            <p:nvPr/>
          </p:nvSpPr>
          <p:spPr bwMode="gray">
            <a:xfrm>
              <a:off x="2326798" y="2325685"/>
              <a:ext cx="398277" cy="501160"/>
            </a:xfrm>
            <a:prstGeom prst="rect">
              <a:avLst/>
            </a:prstGeom>
            <a:noFill/>
            <a:ln w="9525" algn="ctr">
              <a:noFill/>
              <a:miter lim="800000"/>
              <a:headEnd/>
              <a:tailEnd/>
            </a:ln>
          </p:spPr>
          <p:txBody>
            <a:bodyPr wrap="square">
              <a:spAutoFit/>
            </a:bodyPr>
            <a:lstStyle/>
            <a:p>
              <a:pPr algn="ctr" eaLnBrk="0" hangingPunct="0"/>
              <a:r>
                <a:rPr lang="en-US" altLang="zh-CN" sz="2400" dirty="0">
                  <a:solidFill>
                    <a:schemeClr val="bg1"/>
                  </a:solidFill>
                  <a:latin typeface="微软雅黑" pitchFamily="34" charset="-122"/>
                  <a:ea typeface="微软雅黑" pitchFamily="34" charset="-122"/>
                </a:rPr>
                <a:t>1</a:t>
              </a:r>
            </a:p>
          </p:txBody>
        </p:sp>
      </p:grpSp>
      <p:grpSp>
        <p:nvGrpSpPr>
          <p:cNvPr id="3" name="组合 2"/>
          <p:cNvGrpSpPr/>
          <p:nvPr/>
        </p:nvGrpSpPr>
        <p:grpSpPr>
          <a:xfrm>
            <a:off x="2053652" y="3141689"/>
            <a:ext cx="4875408" cy="668311"/>
            <a:chOff x="2133600" y="3124200"/>
            <a:chExt cx="4795460" cy="725485"/>
          </a:xfrm>
        </p:grpSpPr>
        <p:sp>
          <p:nvSpPr>
            <p:cNvPr id="12" name="AutoShape 81"/>
            <p:cNvSpPr>
              <a:spLocks noChangeArrowheads="1"/>
            </p:cNvSpPr>
            <p:nvPr/>
          </p:nvSpPr>
          <p:spPr bwMode="gray">
            <a:xfrm>
              <a:off x="2585660" y="3168883"/>
              <a:ext cx="4343400" cy="647466"/>
            </a:xfrm>
            <a:prstGeom prst="roundRect">
              <a:avLst>
                <a:gd name="adj" fmla="val 16667"/>
              </a:avLst>
            </a:prstGeom>
            <a:solidFill>
              <a:schemeClr val="accent5">
                <a:lumMod val="9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b="1" dirty="0">
                <a:solidFill>
                  <a:schemeClr val="bg1"/>
                </a:solidFill>
                <a:latin typeface="微软雅黑" pitchFamily="34" charset="-122"/>
                <a:ea typeface="微软雅黑" pitchFamily="34" charset="-122"/>
              </a:endParaRPr>
            </a:p>
          </p:txBody>
        </p:sp>
        <p:sp>
          <p:nvSpPr>
            <p:cNvPr id="13" name="AutoShape 82"/>
            <p:cNvSpPr>
              <a:spLocks noChangeArrowheads="1"/>
            </p:cNvSpPr>
            <p:nvPr/>
          </p:nvSpPr>
          <p:spPr bwMode="gray">
            <a:xfrm>
              <a:off x="2133600" y="3124200"/>
              <a:ext cx="748067" cy="725485"/>
            </a:xfrm>
            <a:prstGeom prst="diamond">
              <a:avLst/>
            </a:prstGeom>
            <a:solidFill>
              <a:schemeClr val="accent5">
                <a:lumMod val="9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b="1" dirty="0">
                <a:solidFill>
                  <a:schemeClr val="bg1"/>
                </a:solidFill>
                <a:latin typeface="微软雅黑" pitchFamily="34" charset="-122"/>
                <a:ea typeface="微软雅黑" pitchFamily="34" charset="-122"/>
              </a:endParaRPr>
            </a:p>
          </p:txBody>
        </p:sp>
        <p:sp>
          <p:nvSpPr>
            <p:cNvPr id="14" name="Text Box 83"/>
            <p:cNvSpPr txBox="1">
              <a:spLocks noChangeArrowheads="1"/>
            </p:cNvSpPr>
            <p:nvPr/>
          </p:nvSpPr>
          <p:spPr bwMode="gray">
            <a:xfrm>
              <a:off x="3195260" y="3289638"/>
              <a:ext cx="3124200" cy="434339"/>
            </a:xfrm>
            <a:prstGeom prst="rect">
              <a:avLst/>
            </a:prstGeom>
            <a:noFill/>
            <a:ln w="9525" algn="ctr">
              <a:noFill/>
              <a:miter lim="800000"/>
              <a:headEnd/>
              <a:tailEnd/>
            </a:ln>
          </p:spPr>
          <p:txBody>
            <a:bodyPr>
              <a:spAutoFit/>
            </a:bodyPr>
            <a:lstStyle/>
            <a:p>
              <a:pPr algn="ctr" eaLnBrk="0" hangingPunct="0"/>
              <a:r>
                <a:rPr lang="zh-CN" altLang="en-US" sz="2000" b="1" dirty="0" smtClean="0">
                  <a:solidFill>
                    <a:schemeClr val="bg1"/>
                  </a:solidFill>
                  <a:latin typeface="微软雅黑" pitchFamily="34" charset="-122"/>
                  <a:ea typeface="微软雅黑" pitchFamily="34" charset="-122"/>
                </a:rPr>
                <a:t>主要发现</a:t>
              </a:r>
              <a:endParaRPr lang="en-US" altLang="zh-CN" sz="2000" b="1" dirty="0">
                <a:solidFill>
                  <a:schemeClr val="bg1"/>
                </a:solidFill>
                <a:latin typeface="微软雅黑" pitchFamily="34" charset="-122"/>
                <a:ea typeface="微软雅黑" pitchFamily="34" charset="-122"/>
              </a:endParaRPr>
            </a:p>
          </p:txBody>
        </p:sp>
        <p:sp>
          <p:nvSpPr>
            <p:cNvPr id="15" name="Text Box 84"/>
            <p:cNvSpPr txBox="1">
              <a:spLocks noChangeArrowheads="1"/>
            </p:cNvSpPr>
            <p:nvPr/>
          </p:nvSpPr>
          <p:spPr bwMode="gray">
            <a:xfrm>
              <a:off x="2326798" y="3240085"/>
              <a:ext cx="398277" cy="501160"/>
            </a:xfrm>
            <a:prstGeom prst="rect">
              <a:avLst/>
            </a:prstGeom>
            <a:noFill/>
            <a:ln w="9525" algn="ctr">
              <a:noFill/>
              <a:miter lim="800000"/>
              <a:headEnd/>
              <a:tailEnd/>
            </a:ln>
          </p:spPr>
          <p:txBody>
            <a:bodyPr wrap="square">
              <a:spAutoFit/>
            </a:bodyPr>
            <a:lstStyle/>
            <a:p>
              <a:pPr algn="ctr" eaLnBrk="0" hangingPunct="0"/>
              <a:r>
                <a:rPr lang="en-US" altLang="zh-CN" sz="2400" dirty="0" smtClean="0">
                  <a:solidFill>
                    <a:schemeClr val="bg1"/>
                  </a:solidFill>
                  <a:latin typeface="微软雅黑" pitchFamily="34" charset="-122"/>
                  <a:ea typeface="微软雅黑" pitchFamily="34" charset="-122"/>
                </a:rPr>
                <a:t>2</a:t>
              </a:r>
              <a:endParaRPr lang="en-US" altLang="zh-CN" sz="2400" dirty="0">
                <a:solidFill>
                  <a:schemeClr val="bg1"/>
                </a:solidFill>
                <a:latin typeface="微软雅黑" pitchFamily="34" charset="-122"/>
                <a:ea typeface="微软雅黑" pitchFamily="34" charset="-122"/>
              </a:endParaRPr>
            </a:p>
          </p:txBody>
        </p:sp>
      </p:grpSp>
      <p:grpSp>
        <p:nvGrpSpPr>
          <p:cNvPr id="4" name="组合 3"/>
          <p:cNvGrpSpPr/>
          <p:nvPr/>
        </p:nvGrpSpPr>
        <p:grpSpPr>
          <a:xfrm>
            <a:off x="2053652" y="4056089"/>
            <a:ext cx="4875408" cy="668311"/>
            <a:chOff x="2133600" y="4038600"/>
            <a:chExt cx="4795460" cy="725485"/>
          </a:xfrm>
        </p:grpSpPr>
        <p:sp>
          <p:nvSpPr>
            <p:cNvPr id="17" name="AutoShape 81"/>
            <p:cNvSpPr>
              <a:spLocks noChangeArrowheads="1"/>
            </p:cNvSpPr>
            <p:nvPr/>
          </p:nvSpPr>
          <p:spPr bwMode="gray">
            <a:xfrm>
              <a:off x="2585660" y="4083283"/>
              <a:ext cx="4343400" cy="647466"/>
            </a:xfrm>
            <a:prstGeom prst="roundRect">
              <a:avLst>
                <a:gd name="adj" fmla="val 16667"/>
              </a:avLst>
            </a:prstGeom>
            <a:solidFill>
              <a:schemeClr val="accent6"/>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b="1" dirty="0">
                <a:solidFill>
                  <a:schemeClr val="bg1"/>
                </a:solidFill>
                <a:latin typeface="微软雅黑" pitchFamily="34" charset="-122"/>
              </a:endParaRPr>
            </a:p>
          </p:txBody>
        </p:sp>
        <p:sp>
          <p:nvSpPr>
            <p:cNvPr id="18" name="AutoShape 82"/>
            <p:cNvSpPr>
              <a:spLocks noChangeArrowheads="1"/>
            </p:cNvSpPr>
            <p:nvPr/>
          </p:nvSpPr>
          <p:spPr bwMode="gray">
            <a:xfrm>
              <a:off x="2133600" y="4038600"/>
              <a:ext cx="748067" cy="725485"/>
            </a:xfrm>
            <a:prstGeom prst="diamond">
              <a:avLst/>
            </a:prstGeom>
            <a:solidFill>
              <a:schemeClr val="accent6"/>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b="1" dirty="0">
                <a:solidFill>
                  <a:schemeClr val="bg1"/>
                </a:solidFill>
                <a:latin typeface="微软雅黑" pitchFamily="34" charset="-122"/>
              </a:endParaRPr>
            </a:p>
          </p:txBody>
        </p:sp>
        <p:sp>
          <p:nvSpPr>
            <p:cNvPr id="19" name="Text Box 83"/>
            <p:cNvSpPr txBox="1">
              <a:spLocks noChangeArrowheads="1"/>
            </p:cNvSpPr>
            <p:nvPr/>
          </p:nvSpPr>
          <p:spPr bwMode="gray">
            <a:xfrm>
              <a:off x="2852360" y="4204038"/>
              <a:ext cx="3810000" cy="434339"/>
            </a:xfrm>
            <a:prstGeom prst="rect">
              <a:avLst/>
            </a:prstGeom>
            <a:noFill/>
            <a:ln w="9525" algn="ctr">
              <a:noFill/>
              <a:miter lim="800000"/>
              <a:headEnd/>
              <a:tailEnd/>
            </a:ln>
            <a:effectLst/>
          </p:spPr>
          <p:txBody>
            <a:bodyPr wrap="square">
              <a:spAutoFit/>
            </a:bodyPr>
            <a:lstStyle/>
            <a:p>
              <a:pPr algn="ctr" eaLnBrk="0" hangingPunct="0">
                <a:defRPr/>
              </a:pPr>
              <a:r>
                <a:rPr lang="zh-CN" altLang="en-US" sz="2000" b="1" dirty="0" smtClean="0">
                  <a:solidFill>
                    <a:schemeClr val="bg1"/>
                  </a:solidFill>
                  <a:latin typeface="微软雅黑" pitchFamily="34" charset="-122"/>
                  <a:ea typeface="微软雅黑" pitchFamily="34" charset="-122"/>
                </a:rPr>
                <a:t>主体报告</a:t>
              </a:r>
              <a:endParaRPr lang="en-US" altLang="zh-CN" sz="2000" b="1" dirty="0">
                <a:solidFill>
                  <a:schemeClr val="bg1"/>
                </a:solidFill>
                <a:latin typeface="微软雅黑" pitchFamily="34" charset="-122"/>
                <a:ea typeface="微软雅黑" pitchFamily="34" charset="-122"/>
              </a:endParaRPr>
            </a:p>
          </p:txBody>
        </p:sp>
        <p:sp>
          <p:nvSpPr>
            <p:cNvPr id="20" name="Text Box 84"/>
            <p:cNvSpPr txBox="1">
              <a:spLocks noChangeArrowheads="1"/>
            </p:cNvSpPr>
            <p:nvPr/>
          </p:nvSpPr>
          <p:spPr bwMode="gray">
            <a:xfrm>
              <a:off x="2326798" y="4154485"/>
              <a:ext cx="398277" cy="501160"/>
            </a:xfrm>
            <a:prstGeom prst="rect">
              <a:avLst/>
            </a:prstGeom>
            <a:noFill/>
            <a:ln w="9525" algn="ctr">
              <a:noFill/>
              <a:miter lim="800000"/>
              <a:headEnd/>
              <a:tailEnd/>
            </a:ln>
            <a:effectLst/>
          </p:spPr>
          <p:txBody>
            <a:bodyPr wrap="square">
              <a:spAutoFit/>
            </a:bodyPr>
            <a:lstStyle/>
            <a:p>
              <a:pPr algn="ctr" eaLnBrk="0" hangingPunct="0">
                <a:defRPr/>
              </a:pPr>
              <a:r>
                <a:rPr lang="en-US" altLang="zh-CN" sz="2400" dirty="0" smtClean="0">
                  <a:solidFill>
                    <a:schemeClr val="bg1"/>
                  </a:solidFill>
                  <a:latin typeface="微软雅黑" pitchFamily="34" charset="-122"/>
                  <a:ea typeface="微软雅黑" pitchFamily="34" charset="-122"/>
                </a:rPr>
                <a:t>3</a:t>
              </a:r>
              <a:endParaRPr lang="en-US" altLang="zh-CN" sz="2400" dirty="0">
                <a:solidFill>
                  <a:schemeClr val="bg1"/>
                </a:solidFill>
                <a:latin typeface="微软雅黑" pitchFamily="34" charset="-122"/>
                <a:ea typeface="微软雅黑" pitchFamily="34" charset="-122"/>
              </a:endParaRPr>
            </a:p>
          </p:txBody>
        </p:sp>
      </p:grpSp>
      <p:grpSp>
        <p:nvGrpSpPr>
          <p:cNvPr id="26" name="组合 25"/>
          <p:cNvGrpSpPr/>
          <p:nvPr/>
        </p:nvGrpSpPr>
        <p:grpSpPr>
          <a:xfrm>
            <a:off x="2059612" y="4970489"/>
            <a:ext cx="4869448" cy="668311"/>
            <a:chOff x="2139462" y="4953000"/>
            <a:chExt cx="4789598" cy="725485"/>
          </a:xfrm>
        </p:grpSpPr>
        <p:sp>
          <p:nvSpPr>
            <p:cNvPr id="22" name="AutoShape 81"/>
            <p:cNvSpPr>
              <a:spLocks noChangeArrowheads="1"/>
            </p:cNvSpPr>
            <p:nvPr/>
          </p:nvSpPr>
          <p:spPr bwMode="gray">
            <a:xfrm>
              <a:off x="2585660" y="4997683"/>
              <a:ext cx="4343400" cy="647466"/>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b="1" dirty="0">
                <a:solidFill>
                  <a:srgbClr val="FF0000"/>
                </a:solidFill>
                <a:latin typeface="微软雅黑" pitchFamily="34" charset="-122"/>
                <a:ea typeface="微软雅黑" pitchFamily="34" charset="-122"/>
              </a:endParaRPr>
            </a:p>
          </p:txBody>
        </p:sp>
        <p:sp>
          <p:nvSpPr>
            <p:cNvPr id="23" name="AutoShape 82"/>
            <p:cNvSpPr>
              <a:spLocks noChangeArrowheads="1"/>
            </p:cNvSpPr>
            <p:nvPr/>
          </p:nvSpPr>
          <p:spPr bwMode="gray">
            <a:xfrm>
              <a:off x="2139462" y="4953000"/>
              <a:ext cx="748067" cy="725485"/>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b="1" dirty="0">
                <a:solidFill>
                  <a:srgbClr val="FF0000"/>
                </a:solidFill>
                <a:latin typeface="微软雅黑" pitchFamily="34" charset="-122"/>
                <a:ea typeface="微软雅黑" pitchFamily="34" charset="-122"/>
              </a:endParaRPr>
            </a:p>
          </p:txBody>
        </p:sp>
        <p:sp>
          <p:nvSpPr>
            <p:cNvPr id="24" name="Text Box 83"/>
            <p:cNvSpPr txBox="1">
              <a:spLocks noChangeArrowheads="1"/>
            </p:cNvSpPr>
            <p:nvPr/>
          </p:nvSpPr>
          <p:spPr bwMode="gray">
            <a:xfrm>
              <a:off x="3195260" y="5118438"/>
              <a:ext cx="3124200" cy="434339"/>
            </a:xfrm>
            <a:prstGeom prst="rect">
              <a:avLst/>
            </a:prstGeom>
            <a:noFill/>
            <a:ln w="9525" algn="ctr">
              <a:noFill/>
              <a:miter lim="800000"/>
              <a:headEnd/>
              <a:tailEnd/>
            </a:ln>
          </p:spPr>
          <p:txBody>
            <a:bodyPr>
              <a:spAutoFit/>
            </a:bodyPr>
            <a:lstStyle/>
            <a:p>
              <a:pPr algn="ctr" eaLnBrk="0" hangingPunct="0"/>
              <a:r>
                <a:rPr lang="zh-CN" altLang="en-US" sz="2000" b="1" dirty="0" smtClean="0">
                  <a:solidFill>
                    <a:srgbClr val="FF0000"/>
                  </a:solidFill>
                  <a:latin typeface="微软雅黑" pitchFamily="34" charset="-122"/>
                  <a:ea typeface="微软雅黑" pitchFamily="34" charset="-122"/>
                </a:rPr>
                <a:t>附录</a:t>
              </a:r>
              <a:endParaRPr lang="en-US" altLang="zh-CN" sz="2000" b="1" dirty="0">
                <a:solidFill>
                  <a:schemeClr val="bg1"/>
                </a:solidFill>
                <a:latin typeface="微软雅黑" pitchFamily="34" charset="-122"/>
                <a:ea typeface="微软雅黑" pitchFamily="34" charset="-122"/>
              </a:endParaRPr>
            </a:p>
          </p:txBody>
        </p:sp>
        <p:sp>
          <p:nvSpPr>
            <p:cNvPr id="25" name="Text Box 84"/>
            <p:cNvSpPr txBox="1">
              <a:spLocks noChangeArrowheads="1"/>
            </p:cNvSpPr>
            <p:nvPr/>
          </p:nvSpPr>
          <p:spPr bwMode="gray">
            <a:xfrm>
              <a:off x="2332660" y="5068885"/>
              <a:ext cx="398277" cy="501160"/>
            </a:xfrm>
            <a:prstGeom prst="rect">
              <a:avLst/>
            </a:prstGeom>
            <a:noFill/>
            <a:ln w="9525" algn="ctr">
              <a:noFill/>
              <a:miter lim="800000"/>
              <a:headEnd/>
              <a:tailEnd/>
            </a:ln>
          </p:spPr>
          <p:txBody>
            <a:bodyPr wrap="square">
              <a:spAutoFit/>
            </a:bodyPr>
            <a:lstStyle/>
            <a:p>
              <a:pPr algn="ctr" eaLnBrk="0" hangingPunct="0"/>
              <a:r>
                <a:rPr lang="en-US" altLang="zh-CN" sz="2400" b="1" dirty="0" smtClean="0">
                  <a:solidFill>
                    <a:srgbClr val="FF0000"/>
                  </a:solidFill>
                  <a:latin typeface="微软雅黑" pitchFamily="34" charset="-122"/>
                  <a:ea typeface="微软雅黑" pitchFamily="34" charset="-122"/>
                </a:rPr>
                <a:t>4</a:t>
              </a:r>
              <a:endParaRPr lang="en-US" altLang="zh-CN" sz="2400" b="1" dirty="0">
                <a:solidFill>
                  <a:srgbClr val="FF0000"/>
                </a:solidFill>
                <a:latin typeface="微软雅黑" pitchFamily="34" charset="-122"/>
                <a:ea typeface="微软雅黑" pitchFamily="34" charset="-122"/>
              </a:endParaRPr>
            </a:p>
          </p:txBody>
        </p:sp>
      </p:grpSp>
      <p:sp>
        <p:nvSpPr>
          <p:cNvPr id="6" name="灯片编号占位符 5"/>
          <p:cNvSpPr>
            <a:spLocks noGrp="1"/>
          </p:cNvSpPr>
          <p:nvPr>
            <p:ph type="sldNum" sz="quarter" idx="11"/>
          </p:nvPr>
        </p:nvSpPr>
        <p:spPr/>
        <p:txBody>
          <a:bodyPr/>
          <a:lstStyle/>
          <a:p>
            <a:pPr>
              <a:defRPr/>
            </a:pPr>
            <a:fld id="{A4B4F8BA-D396-4B6F-96AD-64CC3167B321}" type="slidenum">
              <a:rPr lang="zh-CN" altLang="en-US" smtClean="0"/>
              <a:pPr>
                <a:defRPr/>
              </a:pPr>
              <a:t>85</a:t>
            </a:fld>
            <a:endParaRPr lang="en-US" altLang="zh-CN"/>
          </a:p>
        </p:txBody>
      </p:sp>
    </p:spTree>
    <p:extLst>
      <p:ext uri="{BB962C8B-B14F-4D97-AF65-F5344CB8AC3E}">
        <p14:creationId xmlns="" xmlns:p14="http://schemas.microsoft.com/office/powerpoint/2010/main" val="176764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鸣谢：专家名单（一）</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3501648825"/>
              </p:ext>
            </p:extLst>
          </p:nvPr>
        </p:nvGraphicFramePr>
        <p:xfrm>
          <a:off x="609600" y="1905000"/>
          <a:ext cx="7848600" cy="4191005"/>
        </p:xfrm>
        <a:graphic>
          <a:graphicData uri="http://schemas.openxmlformats.org/drawingml/2006/table">
            <a:tbl>
              <a:tblPr firstRow="1" bandRow="1">
                <a:tableStyleId>{5C22544A-7EE6-4342-B048-85BDC9FD1C3A}</a:tableStyleId>
              </a:tblPr>
              <a:tblGrid>
                <a:gridCol w="3276600"/>
                <a:gridCol w="4572000"/>
              </a:tblGrid>
              <a:tr h="322385">
                <a:tc>
                  <a:txBody>
                    <a:bodyPr/>
                    <a:lstStyle/>
                    <a:p>
                      <a:pPr algn="ctr" fontAlgn="ctr"/>
                      <a:r>
                        <a:rPr lang="zh-CN" altLang="en-US" sz="1400" b="1" i="0" u="none" strike="noStrike" dirty="0">
                          <a:solidFill>
                            <a:srgbClr val="000000"/>
                          </a:solidFill>
                          <a:latin typeface="微软雅黑" pitchFamily="34" charset="-122"/>
                          <a:ea typeface="微软雅黑" pitchFamily="34" charset="-122"/>
                        </a:rPr>
                        <a:t>姓名</a:t>
                      </a:r>
                    </a:p>
                  </a:txBody>
                  <a:tcPr marL="9525" marR="9525" marT="9525" marB="0" anchor="ctr"/>
                </a:tc>
                <a:tc>
                  <a:txBody>
                    <a:bodyPr/>
                    <a:lstStyle/>
                    <a:p>
                      <a:pPr algn="ctr" fontAlgn="ctr"/>
                      <a:r>
                        <a:rPr lang="zh-CN" altLang="en-US" sz="1400" b="1" i="0" u="none" strike="noStrike" dirty="0">
                          <a:solidFill>
                            <a:srgbClr val="000000"/>
                          </a:solidFill>
                          <a:latin typeface="微软雅黑" pitchFamily="34" charset="-122"/>
                          <a:ea typeface="微软雅黑" pitchFamily="34" charset="-122"/>
                        </a:rPr>
                        <a:t>单位</a:t>
                      </a:r>
                    </a:p>
                  </a:txBody>
                  <a:tcPr marL="9525" marR="9525" marT="9525" marB="0" anchor="ctr"/>
                </a:tc>
              </a:tr>
              <a:tr h="322385">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吴玉家</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解放军</a:t>
                      </a:r>
                      <a:r>
                        <a:rPr lang="en-US" altLang="zh-CN" sz="1400" b="0" i="0" u="none" strike="noStrike">
                          <a:solidFill>
                            <a:srgbClr val="000000"/>
                          </a:solidFill>
                          <a:effectLst/>
                          <a:latin typeface="微软雅黑" pitchFamily="34" charset="-122"/>
                          <a:ea typeface="微软雅黑" pitchFamily="34" charset="-122"/>
                        </a:rPr>
                        <a:t>309</a:t>
                      </a:r>
                      <a:r>
                        <a:rPr lang="zh-CN" altLang="en-US" sz="1400" b="0" i="0" u="none" strike="noStrike">
                          <a:solidFill>
                            <a:srgbClr val="000000"/>
                          </a:solidFill>
                          <a:effectLst/>
                          <a:latin typeface="微软雅黑" pitchFamily="34" charset="-122"/>
                          <a:ea typeface="微软雅黑" pitchFamily="34" charset="-122"/>
                        </a:rPr>
                        <a:t>医院整形美容烧伤修复中心</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谢阳春</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中国医学科学院整形外科医院（八大处医院）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王乃佐</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北京医疗整形美容业协会</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马小兵</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北京医院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鲁礼新</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北京叶子整形美容医院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周刚</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北京伊美尔整形美容医院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邵真</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北京黄寺美容外科医院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张国强</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美中互利医疗有限公司</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陈国雄</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北京华韩医疗美容医院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王继萍</a:t>
                      </a:r>
                    </a:p>
                  </a:txBody>
                  <a:tcPr marL="9525" marR="9525" marT="9525" marB="0" anchor="ctr"/>
                </a:tc>
                <a:tc>
                  <a:txBody>
                    <a:bodyPr/>
                    <a:lstStyle/>
                    <a:p>
                      <a:pPr algn="ctr" rtl="0" fontAlgn="ctr"/>
                      <a:r>
                        <a:rPr lang="zh-CN" altLang="en-US" sz="1400" b="0" i="0" u="none" strike="noStrike" dirty="0" smtClean="0">
                          <a:solidFill>
                            <a:srgbClr val="000000"/>
                          </a:solidFill>
                          <a:effectLst/>
                          <a:latin typeface="微软雅黑" pitchFamily="34" charset="-122"/>
                          <a:ea typeface="微软雅黑" pitchFamily="34" charset="-122"/>
                        </a:rPr>
                        <a:t>中国人民解放军总医院附属医院（</a:t>
                      </a:r>
                      <a:r>
                        <a:rPr lang="en-US" altLang="zh-CN" sz="1400" b="0" i="0" u="none" strike="noStrike" dirty="0" smtClean="0">
                          <a:solidFill>
                            <a:srgbClr val="000000"/>
                          </a:solidFill>
                          <a:effectLst/>
                          <a:latin typeface="微软雅黑" pitchFamily="34" charset="-122"/>
                          <a:ea typeface="微软雅黑" pitchFamily="34" charset="-122"/>
                        </a:rPr>
                        <a:t>304</a:t>
                      </a:r>
                      <a:r>
                        <a:rPr lang="zh-CN" altLang="en-US" sz="1400" b="0" i="0" u="none" strike="noStrike" dirty="0" smtClean="0">
                          <a:solidFill>
                            <a:srgbClr val="000000"/>
                          </a:solidFill>
                          <a:effectLst/>
                          <a:latin typeface="微软雅黑" pitchFamily="34" charset="-122"/>
                          <a:ea typeface="微软雅黑" pitchFamily="34" charset="-122"/>
                        </a:rPr>
                        <a:t>医院）</a:t>
                      </a:r>
                      <a:endParaRPr lang="en-US" altLang="zh-CN" sz="1400" b="0" i="0" u="none" strike="noStrike" dirty="0">
                        <a:solidFill>
                          <a:srgbClr val="000000"/>
                        </a:solidFill>
                        <a:effectLst/>
                        <a:latin typeface="微软雅黑" pitchFamily="34" charset="-122"/>
                        <a:ea typeface="微软雅黑" pitchFamily="34" charset="-122"/>
                      </a:endParaRP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徐盈斌</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中山一院</a:t>
                      </a:r>
                    </a:p>
                  </a:txBody>
                  <a:tcPr marL="9525" marR="9525" marT="9525" marB="0" anchor="ctr"/>
                </a:tc>
              </a:tr>
              <a:tr h="322385">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樊明山</a:t>
                      </a:r>
                    </a:p>
                  </a:txBody>
                  <a:tcPr marL="9525" marR="9525" marT="9525" marB="0" anchor="ctr">
                    <a:lnB w="12700" cap="flat" cmpd="sng" algn="ctr">
                      <a:solidFill>
                        <a:schemeClr val="accent1"/>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成都</a:t>
                      </a:r>
                      <a:r>
                        <a:rPr lang="zh-CN" altLang="en-US" sz="1400" b="0" i="0" u="none" strike="noStrike" dirty="0" smtClean="0">
                          <a:solidFill>
                            <a:srgbClr val="000000"/>
                          </a:solidFill>
                          <a:effectLst/>
                          <a:latin typeface="微软雅黑" pitchFamily="34" charset="-122"/>
                          <a:ea typeface="微软雅黑" pitchFamily="34" charset="-122"/>
                        </a:rPr>
                        <a:t>西婵美容</a:t>
                      </a:r>
                      <a:r>
                        <a:rPr lang="zh-CN" altLang="en-US" sz="1400" b="0" i="0" u="none" strike="noStrike" dirty="0">
                          <a:solidFill>
                            <a:srgbClr val="000000"/>
                          </a:solidFill>
                          <a:effectLst/>
                          <a:latin typeface="微软雅黑" pitchFamily="34" charset="-122"/>
                          <a:ea typeface="微软雅黑" pitchFamily="34" charset="-122"/>
                        </a:rPr>
                        <a:t>整形医院</a:t>
                      </a:r>
                    </a:p>
                  </a:txBody>
                  <a:tcPr marL="9525" marR="9525" marT="9525" marB="0" anchor="ctr">
                    <a:lnB w="12700" cap="flat" cmpd="sng" algn="ctr">
                      <a:solidFill>
                        <a:schemeClr val="accent1"/>
                      </a:solidFill>
                      <a:prstDash val="solid"/>
                      <a:round/>
                      <a:headEnd type="none" w="med" len="med"/>
                      <a:tailEnd type="none" w="med" len="med"/>
                    </a:lnB>
                  </a:tcPr>
                </a:tc>
              </a:tr>
            </a:tbl>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86</a:t>
            </a:fld>
            <a:endParaRPr lang="en-US" altLang="zh-CN"/>
          </a:p>
        </p:txBody>
      </p:sp>
      <p:sp>
        <p:nvSpPr>
          <p:cNvPr id="8" name="内容占位符 2"/>
          <p:cNvSpPr txBox="1">
            <a:spLocks/>
          </p:cNvSpPr>
          <p:nvPr/>
        </p:nvSpPr>
        <p:spPr bwMode="auto">
          <a:xfrm>
            <a:off x="381000" y="1066800"/>
            <a:ext cx="8305800" cy="10572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buFont typeface="Wingdings" pitchFamily="2" charset="2"/>
              <a:buChar char="v"/>
              <a:defRPr/>
            </a:pPr>
            <a:r>
              <a:rPr lang="zh-CN" altLang="en-US" sz="1400" kern="0" dirty="0">
                <a:latin typeface="微软雅黑" pitchFamily="34" charset="-122"/>
                <a:ea typeface="微软雅黑" pitchFamily="34" charset="-122"/>
              </a:rPr>
              <a:t>在本次报告撰写过程中，</a:t>
            </a:r>
            <a:r>
              <a:rPr lang="zh-CN" altLang="en-US" sz="1400" kern="0" dirty="0" smtClean="0">
                <a:latin typeface="微软雅黑" pitchFamily="34" charset="-122"/>
                <a:ea typeface="微软雅黑" pitchFamily="34" charset="-122"/>
              </a:rPr>
              <a:t>得到多位医疗美容行业</a:t>
            </a:r>
            <a:r>
              <a:rPr lang="zh-CN" altLang="en-US" sz="1400" kern="0" dirty="0">
                <a:latin typeface="微软雅黑" pitchFamily="34" charset="-122"/>
                <a:ea typeface="微软雅黑" pitchFamily="34" charset="-122"/>
              </a:rPr>
              <a:t>人士的支持，在选题及研究过程中得到众位专家的悉心指导</a:t>
            </a:r>
            <a:r>
              <a:rPr lang="zh-CN" altLang="en-US" sz="1400" kern="0" dirty="0" smtClean="0">
                <a:latin typeface="微软雅黑" pitchFamily="34" charset="-122"/>
                <a:ea typeface="微软雅黑" pitchFamily="34" charset="-122"/>
              </a:rPr>
              <a:t>。在此特</a:t>
            </a:r>
            <a:r>
              <a:rPr lang="zh-CN" altLang="en-US" sz="1400" kern="0" dirty="0">
                <a:latin typeface="微软雅黑" pitchFamily="34" charset="-122"/>
                <a:ea typeface="微软雅黑" pitchFamily="34" charset="-122"/>
              </a:rPr>
              <a:t>将部分专家名单予以列</a:t>
            </a:r>
            <a:r>
              <a:rPr lang="zh-CN" altLang="en-US" sz="1400" kern="0" dirty="0" smtClean="0">
                <a:latin typeface="微软雅黑" pitchFamily="34" charset="-122"/>
                <a:ea typeface="微软雅黑" pitchFamily="34" charset="-122"/>
              </a:rPr>
              <a:t>明（按照访问时间顺序排列），</a:t>
            </a:r>
            <a:r>
              <a:rPr lang="zh-CN" altLang="en-US" sz="1400" kern="0" dirty="0">
                <a:latin typeface="微软雅黑" pitchFamily="34" charset="-122"/>
                <a:ea typeface="微软雅黑" pitchFamily="34" charset="-122"/>
              </a:rPr>
              <a:t>感谢</a:t>
            </a:r>
            <a:r>
              <a:rPr lang="zh-CN" altLang="en-US" sz="1400" kern="0" dirty="0" smtClean="0">
                <a:latin typeface="微软雅黑" pitchFamily="34" charset="-122"/>
                <a:ea typeface="微软雅黑" pitchFamily="34" charset="-122"/>
              </a:rPr>
              <a:t>他们提供的支持。</a:t>
            </a:r>
            <a:endParaRPr lang="zh-CN" altLang="en-US" sz="1400" kern="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鸣谢：专家名单（</a:t>
            </a:r>
            <a:r>
              <a:rPr lang="zh-CN" altLang="en-US" dirty="0" smtClean="0"/>
              <a:t>二）</a:t>
            </a:r>
            <a:endParaRPr lang="zh-CN" altLang="en-US" dirty="0"/>
          </a:p>
        </p:txBody>
      </p:sp>
      <p:graphicFrame>
        <p:nvGraphicFramePr>
          <p:cNvPr id="4" name="内容占位符 3"/>
          <p:cNvGraphicFramePr>
            <a:graphicFrameLocks noGrp="1"/>
          </p:cNvGraphicFramePr>
          <p:nvPr>
            <p:ph idx="1"/>
            <p:extLst>
              <p:ext uri="{D42A27DB-BD31-4B8C-83A1-F6EECF244321}">
                <p14:modId xmlns="" xmlns:p14="http://schemas.microsoft.com/office/powerpoint/2010/main" val="643684048"/>
              </p:ext>
            </p:extLst>
          </p:nvPr>
        </p:nvGraphicFramePr>
        <p:xfrm>
          <a:off x="609600" y="1905000"/>
          <a:ext cx="7848601" cy="4191005"/>
        </p:xfrm>
        <a:graphic>
          <a:graphicData uri="http://schemas.openxmlformats.org/drawingml/2006/table">
            <a:tbl>
              <a:tblPr firstRow="1" bandRow="1">
                <a:tableStyleId>{5C22544A-7EE6-4342-B048-85BDC9FD1C3A}</a:tableStyleId>
              </a:tblPr>
              <a:tblGrid>
                <a:gridCol w="3276600"/>
                <a:gridCol w="4572001"/>
              </a:tblGrid>
              <a:tr h="322385">
                <a:tc>
                  <a:txBody>
                    <a:bodyPr/>
                    <a:lstStyle/>
                    <a:p>
                      <a:pPr algn="ctr" fontAlgn="ctr"/>
                      <a:r>
                        <a:rPr lang="zh-CN" altLang="en-US" sz="1400" b="1" i="0" u="none" strike="noStrike" dirty="0">
                          <a:solidFill>
                            <a:srgbClr val="000000"/>
                          </a:solidFill>
                          <a:latin typeface="微软雅黑" pitchFamily="34" charset="-122"/>
                          <a:ea typeface="微软雅黑" pitchFamily="34" charset="-122"/>
                        </a:rPr>
                        <a:t>姓名</a:t>
                      </a:r>
                    </a:p>
                  </a:txBody>
                  <a:tcPr marL="9525" marR="9525" marT="9525" marB="0" anchor="ctr"/>
                </a:tc>
                <a:tc>
                  <a:txBody>
                    <a:bodyPr/>
                    <a:lstStyle/>
                    <a:p>
                      <a:pPr algn="ctr" fontAlgn="ctr"/>
                      <a:r>
                        <a:rPr lang="zh-CN" altLang="en-US" sz="1400" b="1" i="0" u="none" strike="noStrike" dirty="0">
                          <a:solidFill>
                            <a:srgbClr val="000000"/>
                          </a:solidFill>
                          <a:latin typeface="微软雅黑" pitchFamily="34" charset="-122"/>
                          <a:ea typeface="微软雅黑" pitchFamily="34" charset="-122"/>
                        </a:rPr>
                        <a:t>单位</a:t>
                      </a:r>
                    </a:p>
                  </a:txBody>
                  <a:tcPr marL="9525" marR="9525" marT="9525" marB="0" anchor="ctr"/>
                </a:tc>
              </a:tr>
              <a:tr h="322385">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高傅雷</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成都悦好美容整形医院  </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惠俐</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广东省药学院附属第一医院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李平</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广东省药学院附属第一医院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童仁联</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广州市红十字会医院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丁芷林</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北京可思美医疗整形美容中心</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梁淑贤</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华熙福瑞达生物医药有限公司</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姜平</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南方医科大学南方医院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陈锦安</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上海交通大学医学院附属第九人民医院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祁佐良</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上海交通大学医学院附属第九人民医院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孙宝珊</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上海交通大学医学院附属第九人民医院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姚敏</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上海交通大学医学院附属第三人民医院</a:t>
                      </a:r>
                    </a:p>
                  </a:txBody>
                  <a:tcPr marL="9525" marR="9525" marT="9525" marB="0" anchor="ctr"/>
                </a:tc>
              </a:tr>
              <a:tr h="322385">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吕金陵</a:t>
                      </a:r>
                    </a:p>
                  </a:txBody>
                  <a:tcPr marL="9525" marR="9525" marT="9525" marB="0" anchor="ctr">
                    <a:lnB w="12700" cap="flat" cmpd="sng" algn="ctr">
                      <a:solidFill>
                        <a:schemeClr val="accent1"/>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上海港华整形美容医院</a:t>
                      </a:r>
                    </a:p>
                  </a:txBody>
                  <a:tcPr marL="9525" marR="9525" marT="9525" marB="0" anchor="ctr">
                    <a:lnB w="12700" cap="flat" cmpd="sng" algn="ctr">
                      <a:solidFill>
                        <a:schemeClr val="accent1"/>
                      </a:solidFill>
                      <a:prstDash val="solid"/>
                      <a:round/>
                      <a:headEnd type="none" w="med" len="med"/>
                      <a:tailEnd type="none" w="med" len="med"/>
                    </a:lnB>
                  </a:tcPr>
                </a:tc>
              </a:tr>
            </a:tbl>
          </a:graphicData>
        </a:graphic>
      </p:graphicFrame>
      <p:sp>
        <p:nvSpPr>
          <p:cNvPr id="3" name="灯片编号占位符 2"/>
          <p:cNvSpPr>
            <a:spLocks noGrp="1"/>
          </p:cNvSpPr>
          <p:nvPr>
            <p:ph type="sldNum" sz="quarter" idx="11"/>
          </p:nvPr>
        </p:nvSpPr>
        <p:spPr/>
        <p:txBody>
          <a:bodyPr/>
          <a:lstStyle/>
          <a:p>
            <a:pPr>
              <a:defRPr/>
            </a:pPr>
            <a:fld id="{A4B4F8BA-D396-4B6F-96AD-64CC3167B321}" type="slidenum">
              <a:rPr lang="zh-CN" altLang="en-US" smtClean="0"/>
              <a:pPr>
                <a:defRPr/>
              </a:pPr>
              <a:t>87</a:t>
            </a:fld>
            <a:endParaRPr lang="en-US" altLang="zh-CN"/>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extLst>
              <p:ext uri="{D42A27DB-BD31-4B8C-83A1-F6EECF244321}">
                <p14:modId xmlns="" xmlns:p14="http://schemas.microsoft.com/office/powerpoint/2010/main" val="422000655"/>
              </p:ext>
            </p:extLst>
          </p:nvPr>
        </p:nvGraphicFramePr>
        <p:xfrm>
          <a:off x="609600" y="1905000"/>
          <a:ext cx="7848601" cy="4191005"/>
        </p:xfrm>
        <a:graphic>
          <a:graphicData uri="http://schemas.openxmlformats.org/drawingml/2006/table">
            <a:tbl>
              <a:tblPr firstRow="1" bandRow="1">
                <a:tableStyleId>{5C22544A-7EE6-4342-B048-85BDC9FD1C3A}</a:tableStyleId>
              </a:tblPr>
              <a:tblGrid>
                <a:gridCol w="3276600"/>
                <a:gridCol w="4572001"/>
              </a:tblGrid>
              <a:tr h="322385">
                <a:tc>
                  <a:txBody>
                    <a:bodyPr/>
                    <a:lstStyle/>
                    <a:p>
                      <a:pPr algn="ctr" fontAlgn="ctr"/>
                      <a:r>
                        <a:rPr lang="zh-CN" altLang="en-US" sz="1400" b="1" i="0" u="none" strike="noStrike" dirty="0">
                          <a:solidFill>
                            <a:srgbClr val="000000"/>
                          </a:solidFill>
                          <a:latin typeface="微软雅黑" pitchFamily="34" charset="-122"/>
                          <a:ea typeface="微软雅黑" pitchFamily="34" charset="-122"/>
                        </a:rPr>
                        <a:t>姓名</a:t>
                      </a:r>
                    </a:p>
                  </a:txBody>
                  <a:tcPr marL="9525" marR="9525" marT="9525" marB="0" anchor="ctr"/>
                </a:tc>
                <a:tc>
                  <a:txBody>
                    <a:bodyPr/>
                    <a:lstStyle/>
                    <a:p>
                      <a:pPr algn="ctr" fontAlgn="ctr"/>
                      <a:r>
                        <a:rPr lang="zh-CN" altLang="en-US" sz="1400" b="1" i="0" u="none" strike="noStrike" dirty="0">
                          <a:solidFill>
                            <a:srgbClr val="000000"/>
                          </a:solidFill>
                          <a:latin typeface="微软雅黑" pitchFamily="34" charset="-122"/>
                          <a:ea typeface="微软雅黑" pitchFamily="34" charset="-122"/>
                        </a:rPr>
                        <a:t>单位</a:t>
                      </a:r>
                    </a:p>
                  </a:txBody>
                  <a:tcPr marL="9525" marR="9525" marT="9525" marB="0" anchor="ctr"/>
                </a:tc>
              </a:tr>
              <a:tr h="322385">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穆雄铮</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上海华山医院</a:t>
                      </a:r>
                    </a:p>
                  </a:txBody>
                  <a:tcPr marL="9525" marR="9525" marT="9525" marB="0" anchor="ctr"/>
                </a:tc>
              </a:tr>
              <a:tr h="322385">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张大铭</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上海铭谊咨询有限公司</a:t>
                      </a:r>
                    </a:p>
                  </a:txBody>
                  <a:tcPr marL="9525" marR="9525" marT="9525" marB="0" anchor="ctr"/>
                </a:tc>
              </a:tr>
              <a:tr h="322385">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范志宏</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上海交通大学医学院附属仁济医院</a:t>
                      </a:r>
                    </a:p>
                  </a:txBody>
                  <a:tcPr marL="9525" marR="9525" marT="9525" marB="0" anchor="ctr"/>
                </a:tc>
              </a:tr>
              <a:tr h="322385">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刘春龙</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上海天大医疗美容医院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欧阳天祥</a:t>
                      </a:r>
                    </a:p>
                  </a:txBody>
                  <a:tcPr marL="9525" marR="9525" marT="9525" marB="0" anchor="ctr"/>
                </a:tc>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上海新华医院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王锦文</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中国人民解放军第</a:t>
                      </a:r>
                      <a:r>
                        <a:rPr lang="en-US" altLang="zh-CN" sz="1400" b="0" i="0" u="none" strike="noStrike" dirty="0">
                          <a:solidFill>
                            <a:srgbClr val="000000"/>
                          </a:solidFill>
                          <a:effectLst/>
                          <a:latin typeface="微软雅黑" pitchFamily="34" charset="-122"/>
                          <a:ea typeface="微软雅黑" pitchFamily="34" charset="-122"/>
                        </a:rPr>
                        <a:t>202</a:t>
                      </a:r>
                      <a:r>
                        <a:rPr lang="zh-CN" altLang="en-US" sz="1400" b="0" i="0" u="none" strike="noStrike" dirty="0">
                          <a:solidFill>
                            <a:srgbClr val="000000"/>
                          </a:solidFill>
                          <a:effectLst/>
                          <a:latin typeface="微软雅黑" pitchFamily="34" charset="-122"/>
                          <a:ea typeface="微软雅黑" pitchFamily="34" charset="-122"/>
                        </a:rPr>
                        <a:t>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黄威</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沈阳军区总医院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张健</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沈阳市第七人民医院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刘杰伟</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广州曙光医学整形美容医院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欧阳春</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四川米兰美容外科医院</a:t>
                      </a:r>
                    </a:p>
                  </a:txBody>
                  <a:tcPr marL="9525" marR="9525" marT="9525" marB="0" anchor="ctr"/>
                </a:tc>
              </a:tr>
              <a:tr h="322385">
                <a:tc>
                  <a:txBody>
                    <a:bodyPr/>
                    <a:lstStyle/>
                    <a:p>
                      <a:pPr algn="ctr" rtl="0" fontAlgn="ctr"/>
                      <a:r>
                        <a:rPr lang="zh-CN" altLang="en-US" sz="1400" b="0" i="0" u="none" strike="noStrike">
                          <a:solidFill>
                            <a:srgbClr val="000000"/>
                          </a:solidFill>
                          <a:effectLst/>
                          <a:latin typeface="微软雅黑" pitchFamily="34" charset="-122"/>
                          <a:ea typeface="微软雅黑" pitchFamily="34" charset="-122"/>
                        </a:rPr>
                        <a:t>卢凡 </a:t>
                      </a:r>
                    </a:p>
                  </a:txBody>
                  <a:tcPr marL="9525" marR="9525" marT="9525" marB="0" anchor="ct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四川省人民医院</a:t>
                      </a:r>
                    </a:p>
                  </a:txBody>
                  <a:tcPr marL="9525" marR="9525" marT="9525" marB="0" anchor="ctr"/>
                </a:tc>
              </a:tr>
              <a:tr h="322385">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李钟伟</a:t>
                      </a:r>
                    </a:p>
                  </a:txBody>
                  <a:tcPr marL="9525" marR="9525" marT="9525" marB="0" anchor="ctr">
                    <a:lnB w="12700" cap="flat" cmpd="sng" algn="ctr">
                      <a:solidFill>
                        <a:schemeClr val="accent1"/>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itchFamily="34" charset="-122"/>
                          <a:ea typeface="微软雅黑" pitchFamily="34" charset="-122"/>
                        </a:rPr>
                        <a:t>武汉伊美尚整形美容医院有限公司</a:t>
                      </a:r>
                    </a:p>
                  </a:txBody>
                  <a:tcPr marL="9525" marR="9525" marT="9525" marB="0" anchor="ctr">
                    <a:lnB w="12700" cap="flat" cmpd="sng" algn="ctr">
                      <a:solidFill>
                        <a:schemeClr val="accent1"/>
                      </a:solidFill>
                      <a:prstDash val="solid"/>
                      <a:round/>
                      <a:headEnd type="none" w="med" len="med"/>
                      <a:tailEnd type="none" w="med" len="med"/>
                    </a:lnB>
                  </a:tcPr>
                </a:tc>
              </a:tr>
            </a:tbl>
          </a:graphicData>
        </a:graphic>
      </p:graphicFrame>
      <p:sp>
        <p:nvSpPr>
          <p:cNvPr id="5" name="标题 1"/>
          <p:cNvSpPr>
            <a:spLocks noGrp="1"/>
          </p:cNvSpPr>
          <p:nvPr>
            <p:ph type="title"/>
          </p:nvPr>
        </p:nvSpPr>
        <p:spPr>
          <a:xfrm>
            <a:off x="533400" y="412750"/>
            <a:ext cx="8229600" cy="563563"/>
          </a:xfrm>
        </p:spPr>
        <p:txBody>
          <a:bodyPr/>
          <a:lstStyle/>
          <a:p>
            <a:r>
              <a:rPr lang="zh-CN" altLang="en-US" dirty="0"/>
              <a:t>鸣谢：专家名单（</a:t>
            </a:r>
            <a:r>
              <a:rPr lang="zh-CN" altLang="en-US" dirty="0" smtClean="0"/>
              <a:t>三）</a:t>
            </a:r>
            <a:endParaRPr lang="zh-CN" altLang="en-US" dirty="0"/>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88</a:t>
            </a:fld>
            <a:endParaRPr lang="en-US" altLang="zh-CN"/>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WordArt 5"/>
          <p:cNvSpPr>
            <a:spLocks noChangeArrowheads="1" noChangeShapeType="1" noTextEdit="1"/>
          </p:cNvSpPr>
          <p:nvPr/>
        </p:nvSpPr>
        <p:spPr bwMode="gray">
          <a:xfrm>
            <a:off x="2362200" y="3200400"/>
            <a:ext cx="4343400" cy="609600"/>
          </a:xfrm>
          <a:prstGeom prst="rect">
            <a:avLst/>
          </a:prstGeom>
        </p:spPr>
        <p:txBody>
          <a:bodyPr wrap="none" fromWordArt="1">
            <a:prstTxWarp prst="textDeflate">
              <a:avLst>
                <a:gd name="adj" fmla="val 0"/>
              </a:avLst>
            </a:prstTxWarp>
          </a:bodyPr>
          <a:lstStyle/>
          <a:p>
            <a:pPr algn="ctr"/>
            <a:r>
              <a:rPr lang="en-US" altLang="zh-CN" sz="3600" b="1" kern="10" dirty="0">
                <a:ln w="19050">
                  <a:solidFill>
                    <a:srgbClr val="FFFFFF"/>
                  </a:solidFill>
                  <a:round/>
                  <a:headEnd/>
                  <a:tailEnd/>
                </a:ln>
                <a:gradFill rotWithShape="1">
                  <a:gsLst>
                    <a:gs pos="0">
                      <a:schemeClr val="hlink"/>
                    </a:gs>
                    <a:gs pos="100000">
                      <a:schemeClr val="accent1"/>
                    </a:gs>
                  </a:gsLst>
                  <a:lin ang="0" scaled="1"/>
                </a:gradFill>
                <a:effectLst>
                  <a:outerShdw dist="71842" dir="2700000" algn="ctr" rotWithShape="0">
                    <a:schemeClr val="tx1">
                      <a:alpha val="50000"/>
                    </a:schemeClr>
                  </a:outerShdw>
                </a:effectLst>
                <a:latin typeface="微软雅黑" pitchFamily="34" charset="-122"/>
                <a:cs typeface="Arial"/>
              </a:rPr>
              <a:t>Thank You !</a:t>
            </a:r>
            <a:endParaRPr lang="zh-CN" altLang="en-US" sz="3600" b="1" kern="10" dirty="0">
              <a:ln w="19050">
                <a:solidFill>
                  <a:srgbClr val="FFFFFF"/>
                </a:solidFill>
                <a:round/>
                <a:headEnd/>
                <a:tailEnd/>
              </a:ln>
              <a:gradFill rotWithShape="1">
                <a:gsLst>
                  <a:gs pos="0">
                    <a:schemeClr val="hlink"/>
                  </a:gs>
                  <a:gs pos="100000">
                    <a:schemeClr val="accent1"/>
                  </a:gs>
                </a:gsLst>
                <a:lin ang="0" scaled="1"/>
              </a:gradFill>
              <a:effectLst>
                <a:outerShdw dist="71842" dir="2700000" algn="ctr" rotWithShape="0">
                  <a:schemeClr val="tx1">
                    <a:alpha val="50000"/>
                  </a:schemeClr>
                </a:outerShdw>
              </a:effectLst>
              <a:latin typeface="微软雅黑" pitchFamily="34" charset="-122"/>
              <a:cs typeface="Arial"/>
            </a:endParaRPr>
          </a:p>
        </p:txBody>
      </p:sp>
      <p:sp>
        <p:nvSpPr>
          <p:cNvPr id="3" name="灯片编号占位符 3"/>
          <p:cNvSpPr>
            <a:spLocks noGrp="1"/>
          </p:cNvSpPr>
          <p:nvPr>
            <p:ph type="sldNum" sz="quarter" idx="11"/>
          </p:nvPr>
        </p:nvSpPr>
        <p:spPr>
          <a:xfrm>
            <a:off x="3962400" y="6553200"/>
            <a:ext cx="1219200" cy="227013"/>
          </a:xfrm>
        </p:spPr>
        <p:txBody>
          <a:bodyPr/>
          <a:lstStyle/>
          <a:p>
            <a:pPr>
              <a:defRPr/>
            </a:pPr>
            <a:fld id="{A4B4F8BA-D396-4B6F-96AD-64CC3167B321}" type="slidenum">
              <a:rPr lang="zh-CN" altLang="en-US" smtClean="0"/>
              <a:pPr>
                <a:defRPr/>
              </a:pPr>
              <a:t>89</a:t>
            </a:fld>
            <a:endParaRPr lang="en-US" altLang="zh-CN" dirty="0"/>
          </a:p>
        </p:txBody>
      </p:sp>
      <p:sp>
        <p:nvSpPr>
          <p:cNvPr id="4" name="TextBox 3"/>
          <p:cNvSpPr txBox="1"/>
          <p:nvPr/>
        </p:nvSpPr>
        <p:spPr>
          <a:xfrm>
            <a:off x="1905000" y="4810780"/>
            <a:ext cx="5029200" cy="523220"/>
          </a:xfrm>
          <a:prstGeom prst="rect">
            <a:avLst/>
          </a:prstGeom>
          <a:noFill/>
        </p:spPr>
        <p:txBody>
          <a:bodyPr wrap="square" rtlCol="0">
            <a:spAutoFit/>
          </a:bodyPr>
          <a:lstStyle/>
          <a:p>
            <a:pPr algn="ctr"/>
            <a:r>
              <a:rPr lang="zh-CN" altLang="en-US" sz="2800" dirty="0" smtClean="0">
                <a:latin typeface="微软雅黑" pitchFamily="34" charset="-122"/>
                <a:ea typeface="微软雅黑" pitchFamily="34" charset="-122"/>
              </a:rPr>
              <a:t>版权所</a:t>
            </a:r>
            <a:r>
              <a:rPr lang="zh-CN" altLang="en-US" sz="2800" dirty="0" smtClean="0">
                <a:latin typeface="微软雅黑" pitchFamily="34" charset="-122"/>
                <a:ea typeface="微软雅黑" pitchFamily="34" charset="-122"/>
              </a:rPr>
              <a:t>有，请勿翻印！</a:t>
            </a:r>
            <a:endParaRPr lang="zh-CN" altLang="en-US" sz="28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1971675" y="1219200"/>
            <a:ext cx="6840538" cy="5054183"/>
          </a:xfrm>
          <a:prstGeom prst="rect">
            <a:avLst/>
          </a:prstGeom>
          <a:noFill/>
          <a:ln w="9525">
            <a:solidFill>
              <a:schemeClr val="tx1"/>
            </a:solidFill>
            <a:miter lim="800000"/>
            <a:headEnd/>
            <a:tailEnd/>
          </a:ln>
        </p:spPr>
        <p:txBody>
          <a:bodyPr lIns="0" tIns="0" rIns="0" bIns="0" anchor="ctr"/>
          <a:lstStyle/>
          <a:p>
            <a:pPr marL="265113" indent="-180975" defTabSz="762000" eaLnBrk="0" hangingPunct="0">
              <a:lnSpc>
                <a:spcPct val="140000"/>
              </a:lnSpc>
              <a:spcBef>
                <a:spcPts val="500"/>
              </a:spcBef>
              <a:spcAft>
                <a:spcPts val="0"/>
              </a:spcAft>
              <a:buFont typeface="Wingdings" pitchFamily="2" charset="2"/>
              <a:buChar char="Ø"/>
            </a:pPr>
            <a:r>
              <a:rPr lang="zh-CN" altLang="en-US" sz="1400" b="1" dirty="0" smtClean="0">
                <a:latin typeface="微软雅黑" pitchFamily="34" charset="-122"/>
                <a:ea typeface="微软雅黑" pitchFamily="34" charset="-122"/>
              </a:rPr>
              <a:t>市场</a:t>
            </a:r>
            <a:r>
              <a:rPr lang="zh-CN" altLang="en-US" sz="1400" b="1" dirty="0">
                <a:latin typeface="微软雅黑" pitchFamily="34" charset="-122"/>
                <a:ea typeface="微软雅黑" pitchFamily="34" charset="-122"/>
              </a:rPr>
              <a:t>规模大，发展潜力猛，利润空间</a:t>
            </a:r>
            <a:r>
              <a:rPr lang="zh-CN" altLang="en-US" sz="1400" b="1" dirty="0" smtClean="0">
                <a:latin typeface="微软雅黑" pitchFamily="34" charset="-122"/>
                <a:ea typeface="微软雅黑" pitchFamily="34" charset="-122"/>
              </a:rPr>
              <a:t>宽。</a:t>
            </a:r>
            <a:r>
              <a:rPr lang="zh-CN" altLang="en-US" sz="1400" dirty="0" smtClean="0">
                <a:latin typeface="微软雅黑" pitchFamily="34" charset="-122"/>
                <a:ea typeface="微软雅黑" pitchFamily="34" charset="-122"/>
              </a:rPr>
              <a:t>基于</a:t>
            </a:r>
            <a:r>
              <a:rPr lang="zh-CN" altLang="en-US" sz="1400" dirty="0">
                <a:latin typeface="微软雅黑" pitchFamily="34" charset="-122"/>
                <a:ea typeface="微软雅黑" pitchFamily="34" charset="-122"/>
              </a:rPr>
              <a:t>我国巨大的人口基数及现阶段医疗美容行业的发展趋势</a:t>
            </a:r>
            <a:r>
              <a:rPr lang="zh-CN" altLang="en-US" sz="1400" dirty="0" smtClean="0">
                <a:latin typeface="微软雅黑" pitchFamily="34" charset="-122"/>
                <a:ea typeface="微软雅黑" pitchFamily="34" charset="-122"/>
              </a:rPr>
              <a:t>，</a:t>
            </a:r>
            <a:r>
              <a:rPr lang="zh-CN" altLang="en-US" sz="1400" dirty="0">
                <a:latin typeface="微软雅黑" pitchFamily="34" charset="-122"/>
                <a:ea typeface="微软雅黑" pitchFamily="34" charset="-122"/>
              </a:rPr>
              <a:t>医疗美容已经</a:t>
            </a:r>
            <a:r>
              <a:rPr lang="zh-CN" altLang="en-US" sz="1400" dirty="0" smtClean="0">
                <a:latin typeface="微软雅黑" pitchFamily="34" charset="-122"/>
                <a:ea typeface="微软雅黑" pitchFamily="34" charset="-122"/>
              </a:rPr>
              <a:t>逐渐呈现全民化趋势，</a:t>
            </a:r>
            <a:r>
              <a:rPr lang="zh-CN" altLang="en-US" sz="1400" dirty="0">
                <a:latin typeface="微软雅黑" pitchFamily="34" charset="-122"/>
                <a:ea typeface="微软雅黑" pitchFamily="34" charset="-122"/>
              </a:rPr>
              <a:t>有广阔的发展</a:t>
            </a:r>
            <a:r>
              <a:rPr lang="zh-CN" altLang="en-US" sz="1400" dirty="0" smtClean="0">
                <a:latin typeface="微软雅黑" pitchFamily="34" charset="-122"/>
                <a:ea typeface="微软雅黑" pitchFamily="34" charset="-122"/>
              </a:rPr>
              <a:t>空间。</a:t>
            </a:r>
            <a:endParaRPr lang="zh-CN" altLang="en-US" sz="1400" dirty="0">
              <a:latin typeface="微软雅黑" pitchFamily="34" charset="-122"/>
              <a:ea typeface="微软雅黑" pitchFamily="34" charset="-122"/>
            </a:endParaRPr>
          </a:p>
          <a:p>
            <a:pPr marL="265113" indent="-180975" defTabSz="762000" eaLnBrk="0" hangingPunct="0">
              <a:lnSpc>
                <a:spcPct val="140000"/>
              </a:lnSpc>
              <a:spcBef>
                <a:spcPts val="500"/>
              </a:spcBef>
              <a:spcAft>
                <a:spcPts val="0"/>
              </a:spcAft>
              <a:buFont typeface="Wingdings" pitchFamily="2" charset="2"/>
              <a:buChar char="Ø"/>
            </a:pPr>
            <a:r>
              <a:rPr lang="zh-CN" altLang="en-US" sz="1400" b="1" dirty="0" smtClean="0">
                <a:latin typeface="微软雅黑" pitchFamily="34" charset="-122"/>
                <a:ea typeface="微软雅黑" pitchFamily="34" charset="-122"/>
              </a:rPr>
              <a:t>医疗</a:t>
            </a:r>
            <a:r>
              <a:rPr lang="zh-CN" altLang="en-US" sz="1400" b="1" dirty="0">
                <a:latin typeface="微软雅黑" pitchFamily="34" charset="-122"/>
                <a:ea typeface="微软雅黑" pitchFamily="34" charset="-122"/>
              </a:rPr>
              <a:t>美容市场已进入服务竞争</a:t>
            </a:r>
            <a:r>
              <a:rPr lang="zh-CN" altLang="en-US" sz="1400" b="1" dirty="0" smtClean="0">
                <a:latin typeface="微软雅黑" pitchFamily="34" charset="-122"/>
                <a:ea typeface="微软雅黑" pitchFamily="34" charset="-122"/>
              </a:rPr>
              <a:t>时代。</a:t>
            </a:r>
            <a:r>
              <a:rPr lang="zh-CN" altLang="en-US" sz="1400" dirty="0" smtClean="0">
                <a:latin typeface="微软雅黑" pitchFamily="34" charset="-122"/>
                <a:ea typeface="微软雅黑" pitchFamily="34" charset="-122"/>
              </a:rPr>
              <a:t>医疗</a:t>
            </a:r>
            <a:r>
              <a:rPr lang="zh-CN" altLang="en-US" sz="1400" dirty="0">
                <a:latin typeface="微软雅黑" pitchFamily="34" charset="-122"/>
                <a:ea typeface="微软雅黑" pitchFamily="34" charset="-122"/>
              </a:rPr>
              <a:t>美容是最早进行商业化运营的医学分科，社会资本的进入使得医疗美容市场的竞争不断加剧，服务竞争已经成为私立医疗美容机构的最主要竞争</a:t>
            </a:r>
            <a:r>
              <a:rPr lang="zh-CN" altLang="en-US" sz="1400" dirty="0" smtClean="0">
                <a:latin typeface="微软雅黑" pitchFamily="34" charset="-122"/>
                <a:ea typeface="微软雅黑" pitchFamily="34" charset="-122"/>
              </a:rPr>
              <a:t>手段。</a:t>
            </a:r>
            <a:endParaRPr lang="en-US" altLang="zh-CN" sz="1400" dirty="0" smtClean="0">
              <a:latin typeface="微软雅黑" pitchFamily="34" charset="-122"/>
              <a:ea typeface="微软雅黑" pitchFamily="34" charset="-122"/>
            </a:endParaRPr>
          </a:p>
          <a:p>
            <a:pPr marL="265113" indent="-180975" defTabSz="762000" eaLnBrk="0" hangingPunct="0">
              <a:lnSpc>
                <a:spcPct val="140000"/>
              </a:lnSpc>
              <a:spcBef>
                <a:spcPts val="500"/>
              </a:spcBef>
              <a:spcAft>
                <a:spcPts val="0"/>
              </a:spcAft>
              <a:buFont typeface="Wingdings" pitchFamily="2" charset="2"/>
              <a:buChar char="Ø"/>
            </a:pPr>
            <a:r>
              <a:rPr lang="zh-CN" altLang="en-US" sz="1400" b="1" dirty="0">
                <a:latin typeface="微软雅黑" pitchFamily="34" charset="-122"/>
                <a:ea typeface="微软雅黑" pitchFamily="34" charset="-122"/>
              </a:rPr>
              <a:t>我国的医疗美容正逐渐进入规范发展期。</a:t>
            </a:r>
            <a:r>
              <a:rPr lang="zh-CN" altLang="en-US" sz="1400" dirty="0">
                <a:latin typeface="微软雅黑" pitchFamily="34" charset="-122"/>
                <a:ea typeface="微软雅黑" pitchFamily="34" charset="-122"/>
              </a:rPr>
              <a:t>为了逐步规范我国的医疗美容行业，</a:t>
            </a:r>
            <a:r>
              <a:rPr lang="zh-CN" altLang="en-US" sz="1400" dirty="0" smtClean="0">
                <a:latin typeface="微软雅黑" pitchFamily="34" charset="-122"/>
                <a:ea typeface="微软雅黑" pitchFamily="34" charset="-122"/>
              </a:rPr>
              <a:t>目前各级</a:t>
            </a:r>
            <a:r>
              <a:rPr lang="zh-CN" altLang="en-US" sz="1400" dirty="0">
                <a:latin typeface="微软雅黑" pitchFamily="34" charset="-122"/>
                <a:ea typeface="微软雅黑" pitchFamily="34" charset="-122"/>
              </a:rPr>
              <a:t>管理机关、行业协会正在进一步的发挥作用，引导我国的医疗美容行业向更加规范的方向发展。</a:t>
            </a:r>
          </a:p>
          <a:p>
            <a:pPr marL="265113" indent="-180975" defTabSz="762000" eaLnBrk="0" hangingPunct="0">
              <a:lnSpc>
                <a:spcPct val="140000"/>
              </a:lnSpc>
              <a:spcBef>
                <a:spcPts val="500"/>
              </a:spcBef>
              <a:spcAft>
                <a:spcPts val="0"/>
              </a:spcAft>
              <a:buFont typeface="Wingdings" pitchFamily="2" charset="2"/>
              <a:buChar char="Ø"/>
            </a:pPr>
            <a:r>
              <a:rPr lang="zh-CN" altLang="en-US" sz="1400" b="1" dirty="0" smtClean="0">
                <a:latin typeface="微软雅黑" pitchFamily="34" charset="-122"/>
                <a:ea typeface="微软雅黑" pitchFamily="34" charset="-122"/>
              </a:rPr>
              <a:t>医疗</a:t>
            </a:r>
            <a:r>
              <a:rPr lang="zh-CN" altLang="en-US" sz="1400" b="1" dirty="0">
                <a:latin typeface="微软雅黑" pitchFamily="34" charset="-122"/>
                <a:ea typeface="微软雅黑" pitchFamily="34" charset="-122"/>
              </a:rPr>
              <a:t>美容行业发展</a:t>
            </a:r>
            <a:r>
              <a:rPr lang="zh-CN" altLang="en-US" sz="1400" b="1" dirty="0" smtClean="0">
                <a:latin typeface="微软雅黑" pitchFamily="34" charset="-122"/>
                <a:ea typeface="微软雅黑" pitchFamily="34" charset="-122"/>
              </a:rPr>
              <a:t>趋势。</a:t>
            </a:r>
            <a:r>
              <a:rPr lang="zh-CN" altLang="en-US" sz="1400" dirty="0" smtClean="0">
                <a:latin typeface="微软雅黑" pitchFamily="34" charset="-122"/>
                <a:ea typeface="微软雅黑" pitchFamily="34" charset="-122"/>
              </a:rPr>
              <a:t>医疗</a:t>
            </a:r>
            <a:r>
              <a:rPr lang="zh-CN" altLang="en-US" sz="1400" dirty="0">
                <a:latin typeface="微软雅黑" pitchFamily="34" charset="-122"/>
                <a:ea typeface="微软雅黑" pitchFamily="34" charset="-122"/>
              </a:rPr>
              <a:t>美容学科涉及的内容将更加</a:t>
            </a:r>
            <a:r>
              <a:rPr lang="zh-CN" altLang="en-US" sz="1400" dirty="0" smtClean="0">
                <a:latin typeface="微软雅黑" pitchFamily="34" charset="-122"/>
                <a:ea typeface="微软雅黑" pitchFamily="34" charset="-122"/>
              </a:rPr>
              <a:t>广泛</a:t>
            </a:r>
            <a:r>
              <a:rPr lang="zh-CN" altLang="en-US" sz="1400" dirty="0">
                <a:latin typeface="微软雅黑" pitchFamily="34" charset="-122"/>
                <a:ea typeface="微软雅黑" pitchFamily="34" charset="-122"/>
              </a:rPr>
              <a:t>；医疗美容业更加发达，医疗美容机构急剧增加；医疗美容市场从一线城市向二三线城市</a:t>
            </a:r>
            <a:r>
              <a:rPr lang="zh-CN" altLang="en-US" sz="1400" dirty="0" smtClean="0">
                <a:latin typeface="微软雅黑" pitchFamily="34" charset="-122"/>
                <a:ea typeface="微软雅黑" pitchFamily="34" charset="-122"/>
              </a:rPr>
              <a:t>蔓延；品牌</a:t>
            </a:r>
            <a:r>
              <a:rPr lang="zh-CN" altLang="en-US" sz="1400" dirty="0">
                <a:latin typeface="微软雅黑" pitchFamily="34" charset="-122"/>
                <a:ea typeface="微软雅黑" pitchFamily="34" charset="-122"/>
              </a:rPr>
              <a:t>医疗美容机构引领行业风骚；医疗美容</a:t>
            </a:r>
            <a:r>
              <a:rPr lang="zh-CN" altLang="en-US" sz="1400" dirty="0" smtClean="0">
                <a:latin typeface="微软雅黑" pitchFamily="34" charset="-122"/>
                <a:ea typeface="微软雅黑" pitchFamily="34" charset="-122"/>
              </a:rPr>
              <a:t>技术逐渐从</a:t>
            </a:r>
            <a:r>
              <a:rPr lang="zh-CN" altLang="en-US" sz="1400" dirty="0">
                <a:latin typeface="微软雅黑" pitchFamily="34" charset="-122"/>
                <a:ea typeface="微软雅黑" pitchFamily="34" charset="-122"/>
              </a:rPr>
              <a:t>“粗糙”走向</a:t>
            </a:r>
            <a:r>
              <a:rPr lang="zh-CN" altLang="en-US" sz="1400" dirty="0" smtClean="0">
                <a:latin typeface="微软雅黑" pitchFamily="34" charset="-122"/>
                <a:ea typeface="微软雅黑" pitchFamily="34" charset="-122"/>
              </a:rPr>
              <a:t>“精细”；服务将</a:t>
            </a:r>
            <a:r>
              <a:rPr lang="zh-CN" altLang="en-US" sz="1400" dirty="0">
                <a:latin typeface="微软雅黑" pitchFamily="34" charset="-122"/>
                <a:ea typeface="微软雅黑" pitchFamily="34" charset="-122"/>
              </a:rPr>
              <a:t>从服务“病人”转向服务“顾客”；</a:t>
            </a:r>
            <a:r>
              <a:rPr lang="zh-CN" altLang="en-US" sz="1400" dirty="0" smtClean="0">
                <a:latin typeface="微软雅黑" pitchFamily="34" charset="-122"/>
                <a:ea typeface="微软雅黑" pitchFamily="34" charset="-122"/>
              </a:rPr>
              <a:t>男性及中老年医疗市场</a:t>
            </a:r>
            <a:r>
              <a:rPr lang="zh-CN" altLang="en-US" sz="1400" dirty="0">
                <a:latin typeface="微软雅黑" pitchFamily="34" charset="-122"/>
                <a:ea typeface="微软雅黑" pitchFamily="34" charset="-122"/>
              </a:rPr>
              <a:t>份额不断提升。</a:t>
            </a:r>
            <a:endParaRPr lang="en-US" altLang="zh-CN" sz="1400" dirty="0" smtClean="0">
              <a:latin typeface="微软雅黑" pitchFamily="34" charset="-122"/>
              <a:ea typeface="微软雅黑" pitchFamily="34" charset="-122"/>
            </a:endParaRPr>
          </a:p>
          <a:p>
            <a:pPr marL="265113" indent="-180975" defTabSz="762000" eaLnBrk="0" hangingPunct="0">
              <a:lnSpc>
                <a:spcPct val="140000"/>
              </a:lnSpc>
              <a:spcBef>
                <a:spcPts val="500"/>
              </a:spcBef>
              <a:spcAft>
                <a:spcPts val="0"/>
              </a:spcAft>
              <a:buFont typeface="Wingdings" pitchFamily="2" charset="2"/>
              <a:buChar char="Ø"/>
            </a:pPr>
            <a:r>
              <a:rPr lang="zh-CN" altLang="en-US" sz="1400" b="1" dirty="0" smtClean="0">
                <a:latin typeface="微软雅黑" pitchFamily="34" charset="-122"/>
                <a:ea typeface="微软雅黑" pitchFamily="34" charset="-122"/>
              </a:rPr>
              <a:t>未来</a:t>
            </a:r>
            <a:r>
              <a:rPr lang="zh-CN" altLang="en-US" sz="1400" b="1" dirty="0">
                <a:latin typeface="微软雅黑" pitchFamily="34" charset="-122"/>
                <a:ea typeface="微软雅黑" pitchFamily="34" charset="-122"/>
              </a:rPr>
              <a:t>医疗美容行业机遇与威胁</a:t>
            </a:r>
            <a:r>
              <a:rPr lang="zh-CN" altLang="en-US" sz="1400" b="1" dirty="0" smtClean="0">
                <a:latin typeface="微软雅黑" pitchFamily="34" charset="-122"/>
                <a:ea typeface="微软雅黑" pitchFamily="34" charset="-122"/>
              </a:rPr>
              <a:t>并存。</a:t>
            </a:r>
            <a:r>
              <a:rPr lang="zh-CN" altLang="en-US" sz="1400" dirty="0" smtClean="0">
                <a:latin typeface="微软雅黑" pitchFamily="34" charset="-122"/>
                <a:ea typeface="微软雅黑" pitchFamily="34" charset="-122"/>
              </a:rPr>
              <a:t>机会如下：人们的求美需求成为</a:t>
            </a:r>
            <a:r>
              <a:rPr lang="zh-CN" altLang="en-US" sz="1400" dirty="0">
                <a:latin typeface="微软雅黑" pitchFamily="34" charset="-122"/>
                <a:ea typeface="微软雅黑" pitchFamily="34" charset="-122"/>
              </a:rPr>
              <a:t>医疗</a:t>
            </a:r>
            <a:r>
              <a:rPr lang="zh-CN" altLang="en-US" sz="1400" dirty="0" smtClean="0">
                <a:latin typeface="微软雅黑" pitchFamily="34" charset="-122"/>
                <a:ea typeface="微软雅黑" pitchFamily="34" charset="-122"/>
              </a:rPr>
              <a:t>美容发展的</a:t>
            </a:r>
            <a:r>
              <a:rPr lang="zh-CN" altLang="en-US" sz="1400" dirty="0">
                <a:latin typeface="微软雅黑" pitchFamily="34" charset="-122"/>
                <a:ea typeface="微软雅黑" pitchFamily="34" charset="-122"/>
              </a:rPr>
              <a:t>驱动因素</a:t>
            </a:r>
            <a:r>
              <a:rPr lang="zh-CN" altLang="en-US" sz="1400" dirty="0" smtClean="0">
                <a:latin typeface="微软雅黑" pitchFamily="34" charset="-122"/>
                <a:ea typeface="微软雅黑" pitchFamily="34" charset="-122"/>
              </a:rPr>
              <a:t>；技术与产品的发展完善助推医疗美容行业发展；产业政策鼓励</a:t>
            </a:r>
            <a:r>
              <a:rPr lang="zh-CN" altLang="en-US" sz="1400" dirty="0">
                <a:latin typeface="微软雅黑" pitchFamily="34" charset="-122"/>
                <a:ea typeface="微软雅黑" pitchFamily="34" charset="-122"/>
              </a:rPr>
              <a:t>及投资</a:t>
            </a:r>
            <a:r>
              <a:rPr lang="zh-CN" altLang="en-US" sz="1400" dirty="0" smtClean="0">
                <a:latin typeface="微软雅黑" pitchFamily="34" charset="-122"/>
                <a:ea typeface="微软雅黑" pitchFamily="34" charset="-122"/>
              </a:rPr>
              <a:t>金额增加是医疗美容业发展</a:t>
            </a:r>
            <a:r>
              <a:rPr lang="zh-CN" altLang="en-US" sz="1400" dirty="0">
                <a:latin typeface="微软雅黑" pitchFamily="34" charset="-122"/>
                <a:ea typeface="微软雅黑" pitchFamily="34" charset="-122"/>
              </a:rPr>
              <a:t>的政策及经济驱动</a:t>
            </a:r>
            <a:r>
              <a:rPr lang="zh-CN" altLang="en-US" sz="1400" dirty="0" smtClean="0">
                <a:latin typeface="微软雅黑" pitchFamily="34" charset="-122"/>
                <a:ea typeface="微软雅黑" pitchFamily="34" charset="-122"/>
              </a:rPr>
              <a:t>因素。危机如下：服务</a:t>
            </a:r>
            <a:r>
              <a:rPr lang="zh-CN" altLang="en-US" sz="1400" dirty="0">
                <a:latin typeface="微软雅黑" pitchFamily="34" charset="-122"/>
                <a:ea typeface="微软雅黑" pitchFamily="34" charset="-122"/>
              </a:rPr>
              <a:t>意识和品牌意识</a:t>
            </a:r>
            <a:r>
              <a:rPr lang="zh-CN" altLang="en-US" sz="1400" dirty="0" smtClean="0">
                <a:latin typeface="微软雅黑" pitchFamily="34" charset="-122"/>
                <a:ea typeface="微软雅黑" pitchFamily="34" charset="-122"/>
              </a:rPr>
              <a:t>淡薄；行业</a:t>
            </a:r>
            <a:r>
              <a:rPr lang="zh-CN" altLang="en-US" sz="1400" dirty="0">
                <a:latin typeface="微软雅黑" pitchFamily="34" charset="-122"/>
                <a:ea typeface="微软雅黑" pitchFamily="34" charset="-122"/>
              </a:rPr>
              <a:t>监督不</a:t>
            </a:r>
            <a:r>
              <a:rPr lang="zh-CN" altLang="en-US" sz="1400" dirty="0" smtClean="0">
                <a:latin typeface="微软雅黑" pitchFamily="34" charset="-122"/>
                <a:ea typeface="微软雅黑" pitchFamily="34" charset="-122"/>
              </a:rPr>
              <a:t>严，</a:t>
            </a:r>
            <a:r>
              <a:rPr lang="zh-CN" altLang="en-US" sz="1400" dirty="0">
                <a:latin typeface="微软雅黑" pitchFamily="34" charset="-122"/>
                <a:ea typeface="微软雅黑" pitchFamily="34" charset="-122"/>
              </a:rPr>
              <a:t>缺乏理性</a:t>
            </a:r>
            <a:r>
              <a:rPr lang="zh-CN" altLang="en-US" sz="1400" dirty="0" smtClean="0">
                <a:latin typeface="微软雅黑" pitchFamily="34" charset="-122"/>
                <a:ea typeface="微软雅黑" pitchFamily="34" charset="-122"/>
              </a:rPr>
              <a:t>引导；专业</a:t>
            </a:r>
            <a:r>
              <a:rPr lang="zh-CN" altLang="en-US" sz="1400" dirty="0">
                <a:latin typeface="微软雅黑" pitchFamily="34" charset="-122"/>
                <a:ea typeface="微软雅黑" pitchFamily="34" charset="-122"/>
              </a:rPr>
              <a:t>人才、专业技术和高端设备</a:t>
            </a:r>
            <a:r>
              <a:rPr lang="zh-CN" altLang="en-US" sz="1400" dirty="0" smtClean="0">
                <a:latin typeface="微软雅黑" pitchFamily="34" charset="-122"/>
                <a:ea typeface="微软雅黑" pitchFamily="34" charset="-122"/>
              </a:rPr>
              <a:t>匮乏。</a:t>
            </a:r>
            <a:endParaRPr lang="zh-CN" altLang="en-US" sz="1400" dirty="0">
              <a:latin typeface="微软雅黑" pitchFamily="34" charset="-122"/>
              <a:ea typeface="微软雅黑" pitchFamily="34" charset="-122"/>
            </a:endParaRPr>
          </a:p>
        </p:txBody>
      </p:sp>
      <p:sp>
        <p:nvSpPr>
          <p:cNvPr id="5" name="右箭头 25"/>
          <p:cNvSpPr>
            <a:spLocks noChangeArrowheads="1"/>
          </p:cNvSpPr>
          <p:nvPr/>
        </p:nvSpPr>
        <p:spPr bwMode="auto">
          <a:xfrm>
            <a:off x="149225" y="1219200"/>
            <a:ext cx="1730375" cy="630238"/>
          </a:xfrm>
          <a:prstGeom prst="rightArrow">
            <a:avLst>
              <a:gd name="adj1" fmla="val 100000"/>
              <a:gd name="adj2" fmla="val 11930"/>
            </a:avLst>
          </a:prstGeom>
          <a:gradFill rotWithShape="1">
            <a:gsLst>
              <a:gs pos="0">
                <a:srgbClr val="A1A89C"/>
              </a:gs>
              <a:gs pos="50000">
                <a:srgbClr val="E6F1DF"/>
              </a:gs>
              <a:gs pos="100000">
                <a:srgbClr val="A1A89C"/>
              </a:gs>
            </a:gsLst>
            <a:lin ang="5400000" scaled="1"/>
          </a:gradFill>
          <a:ln w="9525" algn="ctr">
            <a:solidFill>
              <a:srgbClr val="597D3E"/>
            </a:solidFill>
            <a:round/>
            <a:headEnd/>
            <a:tailEnd/>
          </a:ln>
        </p:spPr>
        <p:txBody>
          <a:bodyPr anchor="ctr" anchorCtr="1"/>
          <a:lstStyle/>
          <a:p>
            <a:r>
              <a:rPr lang="zh-CN" altLang="en-US" sz="1600" b="1" dirty="0" smtClean="0">
                <a:latin typeface="微软雅黑" pitchFamily="34" charset="-122"/>
              </a:rPr>
              <a:t>医疗美容行业发展特点</a:t>
            </a:r>
            <a:endParaRPr lang="zh-CN" altLang="en-US" sz="1600" b="1" dirty="0">
              <a:latin typeface="微软雅黑" pitchFamily="34" charset="-122"/>
            </a:endParaRPr>
          </a:p>
        </p:txBody>
      </p:sp>
      <p:sp>
        <p:nvSpPr>
          <p:cNvPr id="8" name="标题 1"/>
          <p:cNvSpPr>
            <a:spLocks noGrp="1"/>
          </p:cNvSpPr>
          <p:nvPr>
            <p:ph type="title"/>
          </p:nvPr>
        </p:nvSpPr>
        <p:spPr>
          <a:xfrm>
            <a:off x="533400" y="412750"/>
            <a:ext cx="8229600" cy="563563"/>
          </a:xfrm>
        </p:spPr>
        <p:txBody>
          <a:bodyPr/>
          <a:lstStyle/>
          <a:p>
            <a:r>
              <a:rPr lang="zh-CN" altLang="en-US" dirty="0"/>
              <a:t>医疗</a:t>
            </a:r>
            <a:r>
              <a:rPr lang="zh-CN" altLang="en-US" dirty="0" smtClean="0"/>
              <a:t>美容行业</a:t>
            </a:r>
            <a:r>
              <a:rPr lang="zh-CN" altLang="en-US" dirty="0"/>
              <a:t>发展特点</a:t>
            </a:r>
          </a:p>
        </p:txBody>
      </p:sp>
      <p:sp>
        <p:nvSpPr>
          <p:cNvPr id="2" name="灯片编号占位符 1"/>
          <p:cNvSpPr>
            <a:spLocks noGrp="1"/>
          </p:cNvSpPr>
          <p:nvPr>
            <p:ph type="sldNum" sz="quarter" idx="11"/>
          </p:nvPr>
        </p:nvSpPr>
        <p:spPr/>
        <p:txBody>
          <a:bodyPr/>
          <a:lstStyle/>
          <a:p>
            <a:pPr>
              <a:defRPr/>
            </a:pPr>
            <a:fld id="{A4B4F8BA-D396-4B6F-96AD-64CC3167B321}" type="slidenum">
              <a:rPr lang="zh-CN" altLang="en-US" smtClean="0"/>
              <a:pPr>
                <a:defRPr/>
              </a:pPr>
              <a:t>9</a:t>
            </a:fld>
            <a:endParaRPr lang="en-US" altLang="zh-C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fontScheme name="sampl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7E6256"/>
        </a:dk2>
        <a:lt2>
          <a:srgbClr val="969696"/>
        </a:lt2>
        <a:accent1>
          <a:srgbClr val="E4CF84"/>
        </a:accent1>
        <a:accent2>
          <a:srgbClr val="92A5E0"/>
        </a:accent2>
        <a:accent3>
          <a:srgbClr val="FFFFFF"/>
        </a:accent3>
        <a:accent4>
          <a:srgbClr val="000000"/>
        </a:accent4>
        <a:accent5>
          <a:srgbClr val="EFE4C2"/>
        </a:accent5>
        <a:accent6>
          <a:srgbClr val="8495CB"/>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515F7B"/>
        </a:dk2>
        <a:lt2>
          <a:srgbClr val="808080"/>
        </a:lt2>
        <a:accent1>
          <a:srgbClr val="9FCAD3"/>
        </a:accent1>
        <a:accent2>
          <a:srgbClr val="8DB1F3"/>
        </a:accent2>
        <a:accent3>
          <a:srgbClr val="FFFFFF"/>
        </a:accent3>
        <a:accent4>
          <a:srgbClr val="000000"/>
        </a:accent4>
        <a:accent5>
          <a:srgbClr val="CDE1E6"/>
        </a:accent5>
        <a:accent6>
          <a:srgbClr val="7FA0D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9710</TotalTime>
  <Words>21832</Words>
  <Application>Microsoft Office PowerPoint</Application>
  <PresentationFormat>全屏显示(4:3)</PresentationFormat>
  <Paragraphs>1154</Paragraphs>
  <Slides>89</Slides>
  <Notes>3</Notes>
  <HiddenSlides>0</HiddenSlides>
  <MMClips>0</MMClips>
  <ScaleCrop>false</ScaleCrop>
  <HeadingPairs>
    <vt:vector size="4" baseType="variant">
      <vt:variant>
        <vt:lpstr>主题</vt:lpstr>
      </vt:variant>
      <vt:variant>
        <vt:i4>1</vt:i4>
      </vt:variant>
      <vt:variant>
        <vt:lpstr>幻灯片标题</vt:lpstr>
      </vt:variant>
      <vt:variant>
        <vt:i4>89</vt:i4>
      </vt:variant>
    </vt:vector>
  </HeadingPairs>
  <TitlesOfParts>
    <vt:vector size="90" baseType="lpstr">
      <vt:lpstr>sample</vt:lpstr>
      <vt:lpstr>中国医疗美容行业市场研究报告</vt:lpstr>
      <vt:lpstr>目   录</vt:lpstr>
      <vt:lpstr>项目背景</vt:lpstr>
      <vt:lpstr>专家深访配额</vt:lpstr>
      <vt:lpstr>目标消费者深访配额</vt:lpstr>
      <vt:lpstr>样本分布（年龄及收入）</vt:lpstr>
      <vt:lpstr>样本分布（性别与类型）</vt:lpstr>
      <vt:lpstr>目   录</vt:lpstr>
      <vt:lpstr>医疗美容行业发展特点</vt:lpstr>
      <vt:lpstr>消费者对医疗美容行业的认知</vt:lpstr>
      <vt:lpstr>消费者医疗美容动机与项目需求</vt:lpstr>
      <vt:lpstr>消费者医疗美容机构选择</vt:lpstr>
      <vt:lpstr>消费者医疗美容关注信息及咨询渠道偏好</vt:lpstr>
      <vt:lpstr>消费者医疗美容产品选择偏好</vt:lpstr>
      <vt:lpstr>目   录</vt:lpstr>
      <vt:lpstr>幻灯片 16</vt:lpstr>
      <vt:lpstr>医疗美容</vt:lpstr>
      <vt:lpstr>医疗美容的概念与范畴</vt:lpstr>
      <vt:lpstr>医疗美容行业使用频率较高的四种假体材料</vt:lpstr>
      <vt:lpstr>医疗美容行业使用频率较高的三种注射材料</vt:lpstr>
      <vt:lpstr>医疗美容在中国的发展特点分析</vt:lpstr>
      <vt:lpstr>我国医疗美容市场的优势</vt:lpstr>
      <vt:lpstr>目前我国医疗美容行业遭遇的主要瓶颈</vt:lpstr>
      <vt:lpstr>我国的医疗美容正逐渐进入规范发展期</vt:lpstr>
      <vt:lpstr>医疗美容市场的主要法律法规</vt:lpstr>
      <vt:lpstr>国内正规医疗美容机构数量（不含美容中医科和美容牙科）</vt:lpstr>
      <vt:lpstr>我国医疗美容就医者每年约有300万人次（不含出国就医）</vt:lpstr>
      <vt:lpstr>幻灯片 28</vt:lpstr>
      <vt:lpstr>消费者对医疗美容的总体接受度较高</vt:lpstr>
      <vt:lpstr>医疗美容在各级城市中均具有较广阔的市场发展前景</vt:lpstr>
      <vt:lpstr>女性对医疗美容接受度明显高于男性</vt:lpstr>
      <vt:lpstr>20-30岁的消费者对医疗美容观念接受度最高</vt:lpstr>
      <vt:lpstr>六成以上目标消费者对我国的医疗美容技术仍缺乏信心</vt:lpstr>
      <vt:lpstr>有过医疗美容经历的人群对我国医疗美容技术认可度略高</vt:lpstr>
      <vt:lpstr>韩国的医疗美容技术受到消费者的普遍认可</vt:lpstr>
      <vt:lpstr>韩国医疗美容特点</vt:lpstr>
      <vt:lpstr>赴韩医疗美容观光发展现状</vt:lpstr>
      <vt:lpstr>“爱美之心”是多次重复做医疗美容的最主要动机</vt:lpstr>
      <vt:lpstr>女性更希望通过医疗美容在工作和恋爱中得到更多的青睐</vt:lpstr>
      <vt:lpstr>恋爱动机20-35岁人群最高，职业需求动机50岁以上人群最高</vt:lpstr>
      <vt:lpstr>五官塑型、下颌骨整形、隆胸等是消费者做过最多的项目</vt:lpstr>
      <vt:lpstr>目前各类医疗美容项目需求度均较高</vt:lpstr>
      <vt:lpstr>女性对求美类项目需求较高，男性对修复类项目需求较高</vt:lpstr>
      <vt:lpstr>随年龄增长，消费者对除皱和面部年轻化项目需求逐渐提升</vt:lpstr>
      <vt:lpstr>2010年美国最受欢迎的医疗美容项目</vt:lpstr>
      <vt:lpstr>2010年美国排名前五的美容外科手术（分性别）</vt:lpstr>
      <vt:lpstr>公立医院获得较多信赖，随年龄增长其选择比例呈上升趋势</vt:lpstr>
      <vt:lpstr>高收入的消费者更加倾向选择私立医疗美容机构</vt:lpstr>
      <vt:lpstr>医疗美容机构相同项目报价相差较大</vt:lpstr>
      <vt:lpstr>目标消费者在选择医疗美容机构时较理性</vt:lpstr>
      <vt:lpstr>医生技术、医院品牌和医院收费是各年龄消费者均关注的因素</vt:lpstr>
      <vt:lpstr>女性对各因素的关注程度均较男性高</vt:lpstr>
      <vt:lpstr>产品及手术的风险、医院的品牌与资质是首要查询的信息</vt:lpstr>
      <vt:lpstr>女性对产品风险关注度较高，男性对医生资质关注度较高</vt:lpstr>
      <vt:lpstr>医生技术、医院品牌和医院收费是各年龄消费者均关注的因素</vt:lpstr>
      <vt:lpstr>亲自到医院咨询成为消费者最常采取的咨询方式</vt:lpstr>
      <vt:lpstr>男性更倾向于打电话到医院咨询，而较少翻阅专业杂志</vt:lpstr>
      <vt:lpstr>50岁以上人群更倾向于向好友、医院咨询，而不会网上咨询</vt:lpstr>
      <vt:lpstr>亲自到医院咨询成为消费者最信任的咨询方式</vt:lpstr>
      <vt:lpstr>50岁以上的人群更加信任向做过的亲朋好友咨询的方式</vt:lpstr>
      <vt:lpstr>目标消费者对国产医疗美容产品的评价不一</vt:lpstr>
      <vt:lpstr>作为市场主体的年轻人较其他年龄消费者信任度略低</vt:lpstr>
      <vt:lpstr>目前进口的医疗美容材料仍较国产材料更受欢迎</vt:lpstr>
      <vt:lpstr>目前进口的医疗美容材料仍较国产材料更受欢迎</vt:lpstr>
      <vt:lpstr>50岁以上的消费者选择进口产品的比例最高</vt:lpstr>
      <vt:lpstr>医美产品副作用、效果维持时间、整形效果和安全性最重要</vt:lpstr>
      <vt:lpstr>男性更关心产品效果、安全和价格，女性更看重副作用因素</vt:lpstr>
      <vt:lpstr>随年龄增长对产品安全、品牌、知名度和价格关注逐渐上升</vt:lpstr>
      <vt:lpstr>目前目标消费者对医美材料的植入仍然顾虑较多</vt:lpstr>
      <vt:lpstr>男性以及做过医疗美容的消费者对医美材料植入顾虑更多</vt:lpstr>
      <vt:lpstr>消费者心目中最具知名度的医疗美容机构</vt:lpstr>
      <vt:lpstr>北京消费者知晓度最高的医疗美容机构排名</vt:lpstr>
      <vt:lpstr>上海消费者知晓度最高的医疗美容机构</vt:lpstr>
      <vt:lpstr>广州消费者知晓度最高的医疗美容机构</vt:lpstr>
      <vt:lpstr>幻灯片 75</vt:lpstr>
      <vt:lpstr>经济环境的改善及人们求美观点的改变成为医疗美容的驱动因素</vt:lpstr>
      <vt:lpstr>产业政策及投资加大促进医疗美容行业向前发展</vt:lpstr>
      <vt:lpstr>医疗美容技术与产品的发展和完善助推医疗美容向前发展</vt:lpstr>
      <vt:lpstr>我国医疗美容行业仍存在较多危机</vt:lpstr>
      <vt:lpstr>媒体失实报道成为消费者对医疗美容产生误解的影响因素</vt:lpstr>
      <vt:lpstr>未来医疗美容行业机遇与威胁并存</vt:lpstr>
      <vt:lpstr>医疗美容行业发展趋势（一）</vt:lpstr>
      <vt:lpstr>医疗美容行业发展趋势（二）</vt:lpstr>
      <vt:lpstr>医疗美容行业发展趋势（三）</vt:lpstr>
      <vt:lpstr>目   录</vt:lpstr>
      <vt:lpstr>鸣谢：专家名单（一）</vt:lpstr>
      <vt:lpstr>鸣谢：专家名单（二）</vt:lpstr>
      <vt:lpstr>鸣谢：专家名单（三）</vt:lpstr>
      <vt:lpstr>幻灯片 89</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USER</cp:lastModifiedBy>
  <cp:revision>683</cp:revision>
  <dcterms:created xsi:type="dcterms:W3CDTF">2004-08-26T06:30:40Z</dcterms:created>
  <dcterms:modified xsi:type="dcterms:W3CDTF">2013-12-09T11:25:52Z</dcterms:modified>
</cp:coreProperties>
</file>